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8"/>
  </p:notesMasterIdLst>
  <p:handoutMasterIdLst>
    <p:handoutMasterId r:id="rId19"/>
  </p:handoutMasterIdLst>
  <p:sldIdLst>
    <p:sldId id="256" r:id="rId2"/>
    <p:sldId id="266" r:id="rId3"/>
    <p:sldId id="270" r:id="rId4"/>
    <p:sldId id="265" r:id="rId5"/>
    <p:sldId id="267" r:id="rId6"/>
    <p:sldId id="269" r:id="rId7"/>
    <p:sldId id="271" r:id="rId8"/>
    <p:sldId id="259" r:id="rId9"/>
    <p:sldId id="268" r:id="rId10"/>
    <p:sldId id="285" r:id="rId11"/>
    <p:sldId id="286" r:id="rId12"/>
    <p:sldId id="276" r:id="rId13"/>
    <p:sldId id="280" r:id="rId14"/>
    <p:sldId id="281" r:id="rId15"/>
    <p:sldId id="282" r:id="rId16"/>
    <p:sldId id="284" r:id="rId17"/>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3488" autoAdjust="0"/>
  </p:normalViewPr>
  <p:slideViewPr>
    <p:cSldViewPr snapToGrid="0">
      <p:cViewPr varScale="1">
        <p:scale>
          <a:sx n="94" d="100"/>
          <a:sy n="94" d="100"/>
        </p:scale>
        <p:origin x="7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u="sng" dirty="0">
                <a:latin typeface="+mn-lt"/>
                <a:cs typeface="Arial" panose="020B0604020202020204" pitchFamily="34" charset="0"/>
              </a:rPr>
              <a:t>Low Fear of Fall</a:t>
            </a:r>
            <a:r>
              <a:rPr lang="en-US" sz="1800" u="sng" baseline="0" dirty="0">
                <a:latin typeface="+mn-lt"/>
                <a:cs typeface="Arial" panose="020B0604020202020204" pitchFamily="34" charset="0"/>
              </a:rPr>
              <a:t>  (FESI)</a:t>
            </a:r>
            <a:endParaRPr lang="en-US" sz="1800" u="sng" dirty="0">
              <a:latin typeface="+mn-lt"/>
              <a:cs typeface="Arial" panose="020B0604020202020204" pitchFamily="34" charset="0"/>
            </a:endParaRPr>
          </a:p>
        </c:rich>
      </c:tx>
      <c:layout>
        <c:manualLayout>
          <c:xMode val="edge"/>
          <c:yMode val="edge"/>
          <c:x val="0.25890161243845294"/>
          <c:y val="6.270099373880039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6321-4C42-8230-047CCE664D1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6321-4C42-8230-047CCE664D1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6321-4C42-8230-047CCE664D1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6321-4C42-8230-047CCE664D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Sheet1!$A$2:$A$5</c:f>
              <c:strCache>
                <c:ptCount val="2"/>
                <c:pt idx="0">
                  <c:v>Falls risk</c:v>
                </c:pt>
                <c:pt idx="1">
                  <c:v>Not a falls risk</c:v>
                </c:pt>
              </c:strCache>
            </c:strRef>
          </c:cat>
          <c:val>
            <c:numRef>
              <c:f>Sheet1!$B$2:$B$5</c:f>
              <c:numCache>
                <c:formatCode>General</c:formatCode>
                <c:ptCount val="4"/>
                <c:pt idx="0">
                  <c:v>3</c:v>
                </c:pt>
                <c:pt idx="1">
                  <c:v>1</c:v>
                </c:pt>
              </c:numCache>
            </c:numRef>
          </c:val>
          <c:extLst>
            <c:ext xmlns:c16="http://schemas.microsoft.com/office/drawing/2014/chart" uri="{C3380CC4-5D6E-409C-BE32-E72D297353CC}">
              <c16:uniqueId val="{00000000-3658-452F-B567-C0186CA3C26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u="sng" dirty="0">
                <a:latin typeface="+mn-lt"/>
                <a:cs typeface="Arial" panose="020B0604020202020204" pitchFamily="34" charset="0"/>
              </a:rPr>
              <a:t>Moderate</a:t>
            </a:r>
            <a:r>
              <a:rPr lang="en-US" sz="1800" u="sng" baseline="0" dirty="0">
                <a:latin typeface="+mn-lt"/>
                <a:cs typeface="Arial" panose="020B0604020202020204" pitchFamily="34" charset="0"/>
              </a:rPr>
              <a:t> fear </a:t>
            </a:r>
            <a:r>
              <a:rPr lang="en-US" sz="1800" u="sng" baseline="0" dirty="0" smtClean="0">
                <a:latin typeface="+mn-lt"/>
                <a:cs typeface="Arial" panose="020B0604020202020204" pitchFamily="34" charset="0"/>
              </a:rPr>
              <a:t>of falling</a:t>
            </a:r>
            <a:endParaRPr lang="en-US" sz="1800" u="sng" dirty="0">
              <a:latin typeface="+mn-lt"/>
              <a:cs typeface="Arial" panose="020B0604020202020204" pitchFamily="34" charset="0"/>
            </a:endParaRPr>
          </a:p>
        </c:rich>
      </c:tx>
      <c:layout>
        <c:manualLayout>
          <c:xMode val="edge"/>
          <c:yMode val="edge"/>
          <c:x val="0.25387883188859456"/>
          <c:y val="6.242434359963789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B043-4149-958F-1D5D1687B1E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B043-4149-958F-1D5D1687B1E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B043-4149-958F-1D5D1687B1E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B043-4149-958F-1D5D1687B1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Sheet1!$A$2:$A$5</c:f>
              <c:strCache>
                <c:ptCount val="2"/>
                <c:pt idx="0">
                  <c:v>Falls risk</c:v>
                </c:pt>
                <c:pt idx="1">
                  <c:v>Not a falls risk</c:v>
                </c:pt>
              </c:strCache>
            </c:strRef>
          </c:cat>
          <c:val>
            <c:numRef>
              <c:f>Sheet1!$B$2:$B$5</c:f>
              <c:numCache>
                <c:formatCode>General</c:formatCode>
                <c:ptCount val="4"/>
                <c:pt idx="0">
                  <c:v>4</c:v>
                </c:pt>
                <c:pt idx="1">
                  <c:v>2</c:v>
                </c:pt>
              </c:numCache>
            </c:numRef>
          </c:val>
          <c:extLst>
            <c:ext xmlns:c16="http://schemas.microsoft.com/office/drawing/2014/chart" uri="{C3380CC4-5D6E-409C-BE32-E72D297353CC}">
              <c16:uniqueId val="{00000008-B043-4149-958F-1D5D1687B1E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Arial" panose="020B0604020202020204" pitchFamily="34" charset="0"/>
                <a:ea typeface="+mn-ea"/>
                <a:cs typeface="Arial" panose="020B0604020202020204" pitchFamily="34" charset="0"/>
              </a:defRPr>
            </a:pPr>
            <a:r>
              <a:rPr lang="en-US" sz="1800" u="sng" dirty="0">
                <a:latin typeface="+mn-lt"/>
                <a:cs typeface="Arial" panose="020B0604020202020204" pitchFamily="34" charset="0"/>
              </a:rPr>
              <a:t>High Fear of falling</a:t>
            </a:r>
          </a:p>
        </c:rich>
      </c:tx>
      <c:layout>
        <c:manualLayout>
          <c:xMode val="edge"/>
          <c:yMode val="edge"/>
          <c:x val="0.36256424927192787"/>
          <c:y val="6.370750841588565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C12-401E-87F6-B58D3A0FB34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C12-401E-87F6-B58D3A0FB34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C12-401E-87F6-B58D3A0FB34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5C12-401E-87F6-B58D3A0FB34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Sheet1!$A$2:$A$5</c:f>
              <c:strCache>
                <c:ptCount val="2"/>
                <c:pt idx="0">
                  <c:v>Falls risk </c:v>
                </c:pt>
                <c:pt idx="1">
                  <c:v>Not a falls risk</c:v>
                </c:pt>
              </c:strCache>
            </c:strRef>
          </c:cat>
          <c:val>
            <c:numRef>
              <c:f>Sheet1!$B$2:$B$5</c:f>
              <c:numCache>
                <c:formatCode>General</c:formatCode>
                <c:ptCount val="4"/>
                <c:pt idx="0">
                  <c:v>8</c:v>
                </c:pt>
                <c:pt idx="1">
                  <c:v>1</c:v>
                </c:pt>
              </c:numCache>
            </c:numRef>
          </c:val>
          <c:extLst>
            <c:ext xmlns:c16="http://schemas.microsoft.com/office/drawing/2014/chart" uri="{C3380CC4-5D6E-409C-BE32-E72D297353CC}">
              <c16:uniqueId val="{00000008-5C12-401E-87F6-B58D3A0FB34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39AA80FD-8825-4A58-A3CF-AF8BF97E8DD0}" type="datetimeFigureOut">
              <a:rPr lang="en-NZ" smtClean="0"/>
              <a:t>7/09/2017</a:t>
            </a:fld>
            <a:endParaRPr lang="en-NZ"/>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0BE55EE4-97BE-4398-9C8D-0B27A0271861}" type="slidenum">
              <a:rPr lang="en-NZ" smtClean="0"/>
              <a:t>‹#›</a:t>
            </a:fld>
            <a:endParaRPr lang="en-NZ"/>
          </a:p>
        </p:txBody>
      </p:sp>
    </p:spTree>
    <p:extLst>
      <p:ext uri="{BB962C8B-B14F-4D97-AF65-F5344CB8AC3E}">
        <p14:creationId xmlns:p14="http://schemas.microsoft.com/office/powerpoint/2010/main" val="6769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FA2B15E9-DD1C-492E-B0D0-3C6A5FD0786B}" type="datetimeFigureOut">
              <a:rPr lang="en-NZ" smtClean="0"/>
              <a:t>7/09/2017</a:t>
            </a:fld>
            <a:endParaRPr lang="en-NZ"/>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69F1CA2F-B331-40E2-B8FF-BB90B48D050C}" type="slidenum">
              <a:rPr lang="en-NZ" smtClean="0"/>
              <a:t>‹#›</a:t>
            </a:fld>
            <a:endParaRPr lang="en-NZ"/>
          </a:p>
        </p:txBody>
      </p:sp>
    </p:spTree>
    <p:extLst>
      <p:ext uri="{BB962C8B-B14F-4D97-AF65-F5344CB8AC3E}">
        <p14:creationId xmlns:p14="http://schemas.microsoft.com/office/powerpoint/2010/main" val="337498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1</a:t>
            </a:fld>
            <a:endParaRPr lang="en-NZ"/>
          </a:p>
        </p:txBody>
      </p:sp>
    </p:spTree>
    <p:extLst>
      <p:ext uri="{BB962C8B-B14F-4D97-AF65-F5344CB8AC3E}">
        <p14:creationId xmlns:p14="http://schemas.microsoft.com/office/powerpoint/2010/main" val="224495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For</a:t>
            </a:r>
            <a:r>
              <a:rPr lang="en-NZ" baseline="0" dirty="0" smtClean="0"/>
              <a:t> whatever reason in 6 of the subjects all the assessments were not completed in full on admission or discharge. So when I went to record the Data I could see only 2/3 outcomes were assessed or the FES1 was forgotten on discharge or on admission.  </a:t>
            </a:r>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10</a:t>
            </a:fld>
            <a:endParaRPr lang="en-NZ"/>
          </a:p>
        </p:txBody>
      </p:sp>
    </p:spTree>
    <p:extLst>
      <p:ext uri="{BB962C8B-B14F-4D97-AF65-F5344CB8AC3E}">
        <p14:creationId xmlns:p14="http://schemas.microsoft.com/office/powerpoint/2010/main" val="43778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11</a:t>
            </a:fld>
            <a:endParaRPr lang="en-NZ"/>
          </a:p>
        </p:txBody>
      </p:sp>
    </p:spTree>
    <p:extLst>
      <p:ext uri="{BB962C8B-B14F-4D97-AF65-F5344CB8AC3E}">
        <p14:creationId xmlns:p14="http://schemas.microsoft.com/office/powerpoint/2010/main" val="279547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Only</a:t>
            </a:r>
            <a:r>
              <a:rPr lang="en-NZ" baseline="0" dirty="0" smtClean="0"/>
              <a:t> 4 clients had a low fear of falling but only one was considered an actual falls risk based on outcome measures.</a:t>
            </a:r>
          </a:p>
          <a:p>
            <a:r>
              <a:rPr lang="en-NZ" dirty="0" smtClean="0"/>
              <a:t>75</a:t>
            </a:r>
            <a:r>
              <a:rPr lang="en-NZ" dirty="0"/>
              <a:t>%</a:t>
            </a:r>
            <a:r>
              <a:rPr lang="en-NZ" baseline="0" dirty="0"/>
              <a:t> of people who reported having a low fear of falling were actually a high falls risk.</a:t>
            </a:r>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12</a:t>
            </a:fld>
            <a:endParaRPr lang="en-NZ"/>
          </a:p>
        </p:txBody>
      </p:sp>
    </p:spTree>
    <p:extLst>
      <p:ext uri="{BB962C8B-B14F-4D97-AF65-F5344CB8AC3E}">
        <p14:creationId xmlns:p14="http://schemas.microsoft.com/office/powerpoint/2010/main" val="159319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70-78%</a:t>
            </a:r>
            <a:r>
              <a:rPr lang="en-NZ" baseline="0" dirty="0" smtClean="0"/>
              <a:t> predictor of falls &lt;cut off </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13</a:t>
            </a:fld>
            <a:endParaRPr lang="en-NZ"/>
          </a:p>
        </p:txBody>
      </p:sp>
    </p:spTree>
    <p:extLst>
      <p:ext uri="{BB962C8B-B14F-4D97-AF65-F5344CB8AC3E}">
        <p14:creationId xmlns:p14="http://schemas.microsoft.com/office/powerpoint/2010/main" val="301328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15</a:t>
            </a:fld>
            <a:endParaRPr lang="en-NZ"/>
          </a:p>
        </p:txBody>
      </p:sp>
    </p:spTree>
    <p:extLst>
      <p:ext uri="{BB962C8B-B14F-4D97-AF65-F5344CB8AC3E}">
        <p14:creationId xmlns:p14="http://schemas.microsoft.com/office/powerpoint/2010/main" val="340983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16</a:t>
            </a:fld>
            <a:endParaRPr lang="en-NZ"/>
          </a:p>
        </p:txBody>
      </p:sp>
    </p:spTree>
    <p:extLst>
      <p:ext uri="{BB962C8B-B14F-4D97-AF65-F5344CB8AC3E}">
        <p14:creationId xmlns:p14="http://schemas.microsoft.com/office/powerpoint/2010/main" val="83300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Over the past few years ABI rehabilitation has seen a steady increase in the number of clients admitted over the age of 65. Many presented extremely fatigued and struggled to participate in our intensive rehabilitation program. We wondered if the FITT (frequency, intensity, time and type) principle which applied to our younger TBI population was also suitable for our older TBI subjects. Very quickly, after researching age matched exercise guidelines in both general and neurological population we concluded that our rehabilitation needed to remain individualised, however the frequency, intensity, time and type of input did not necessarily need to change based on a client’s age. While collating data on our over 65-year-old admissions, we noticed 75% sustained their TBI as the result of a falls. This left our team pondering how we could better establish and minimise falls risk for this population.</a:t>
            </a:r>
          </a:p>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2</a:t>
            </a:fld>
            <a:endParaRPr lang="en-NZ"/>
          </a:p>
        </p:txBody>
      </p:sp>
    </p:spTree>
    <p:extLst>
      <p:ext uri="{BB962C8B-B14F-4D97-AF65-F5344CB8AC3E}">
        <p14:creationId xmlns:p14="http://schemas.microsoft.com/office/powerpoint/2010/main" val="243771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3</a:t>
            </a:fld>
            <a:endParaRPr lang="en-NZ"/>
          </a:p>
        </p:txBody>
      </p:sp>
    </p:spTree>
    <p:extLst>
      <p:ext uri="{BB962C8B-B14F-4D97-AF65-F5344CB8AC3E}">
        <p14:creationId xmlns:p14="http://schemas.microsoft.com/office/powerpoint/2010/main" val="96777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Systematic R/v and meta analysis by Sherrington, 2008 showed</a:t>
            </a:r>
            <a:r>
              <a:rPr lang="en-NZ" baseline="0" dirty="0"/>
              <a:t>  Walking programs without a balance program may increase falls risk. So exercise programs need to predominately focus on strength and balance to set the foundation before  walking.  </a:t>
            </a:r>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4</a:t>
            </a:fld>
            <a:endParaRPr lang="en-NZ"/>
          </a:p>
        </p:txBody>
      </p:sp>
    </p:spTree>
    <p:extLst>
      <p:ext uri="{BB962C8B-B14F-4D97-AF65-F5344CB8AC3E}">
        <p14:creationId xmlns:p14="http://schemas.microsoft.com/office/powerpoint/2010/main" val="134964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After ongoing research and discussion with AUT university we determined the most effective adjunct to our rehabilitation program to reduce falls was the ‘Otago fall program’</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program could be implemented as part of a client’s daily therapy  then carried over into the </a:t>
            </a:r>
            <a:r>
              <a:rPr lang="en-AU" dirty="0" err="1"/>
              <a:t>communityThis</a:t>
            </a:r>
            <a:r>
              <a:rPr lang="en-AU" dirty="0"/>
              <a:t> program could be implemented as part of a client’s daily therapy  then carried over into the community.  </a:t>
            </a:r>
            <a:endParaRPr lang="en-NZ" dirty="0"/>
          </a:p>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5</a:t>
            </a:fld>
            <a:endParaRPr lang="en-NZ"/>
          </a:p>
        </p:txBody>
      </p:sp>
    </p:spTree>
    <p:extLst>
      <p:ext uri="{BB962C8B-B14F-4D97-AF65-F5344CB8AC3E}">
        <p14:creationId xmlns:p14="http://schemas.microsoft.com/office/powerpoint/2010/main" val="257593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Rather than just identifying risks with no clear plan of action. Now</a:t>
            </a:r>
            <a:r>
              <a:rPr lang="en-NZ" baseline="0" dirty="0"/>
              <a:t> we can clearly identify and attempt  to manage falls risks.</a:t>
            </a:r>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6</a:t>
            </a:fld>
            <a:endParaRPr lang="en-NZ"/>
          </a:p>
        </p:txBody>
      </p:sp>
    </p:spTree>
    <p:extLst>
      <p:ext uri="{BB962C8B-B14F-4D97-AF65-F5344CB8AC3E}">
        <p14:creationId xmlns:p14="http://schemas.microsoft.com/office/powerpoint/2010/main" val="205468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Clear clients</a:t>
            </a:r>
            <a:r>
              <a:rPr lang="en-NZ" baseline="0" dirty="0"/>
              <a:t> a s safe to mobilise independently or with </a:t>
            </a:r>
            <a:r>
              <a:rPr lang="en-NZ" baseline="0" dirty="0" err="1"/>
              <a:t>assistance</a:t>
            </a:r>
            <a:r>
              <a:rPr lang="en-NZ" sz="1200" dirty="0" err="1">
                <a:latin typeface="Arial" panose="020B0604020202020204" pitchFamily="34" charset="0"/>
                <a:cs typeface="Arial" panose="020B0604020202020204" pitchFamily="34" charset="0"/>
              </a:rPr>
              <a:t>LETS</a:t>
            </a:r>
            <a:r>
              <a:rPr lang="en-NZ" sz="1200" dirty="0">
                <a:latin typeface="Arial" panose="020B0604020202020204" pitchFamily="34" charset="0"/>
                <a:cs typeface="Arial" panose="020B0604020202020204" pitchFamily="34" charset="0"/>
              </a:rPr>
              <a:t> DO A RESEARCH TRIAL (META ANYLSIS) With OUR OWN CLIENTS AND HAVE A LOOK AT THE OUTCOMES</a:t>
            </a:r>
          </a:p>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7</a:t>
            </a:fld>
            <a:endParaRPr lang="en-NZ"/>
          </a:p>
        </p:txBody>
      </p:sp>
    </p:spTree>
    <p:extLst>
      <p:ext uri="{BB962C8B-B14F-4D97-AF65-F5344CB8AC3E}">
        <p14:creationId xmlns:p14="http://schemas.microsoft.com/office/powerpoint/2010/main" val="370198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Based on current literature the team also put together multiple objective assessments to predict falls risk in this population from admission until discharge.  We wondered if a subjective self-assessed fall risk scale, one which had been validated in neurological populations could also help predict falls risk in our TBI population. Based on this data we would be able to establish if actual falls risk (based on our objective assessments) matched with a client perceived falls risk. These results were also compared to PTA state to see if this had any correlation to perceived falls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Based on current literature the team also put together multiple objective assessments to predict falls risk in this population from admission until discharge.  We wondered if a subjective self-assessed fall risk scale, one which had been validated in neurological populations could also help predict falls risk in our TBI population. Based on this data we would be able to establish if actual falls risk (based on our objective assessments) matched with a client perceived falls risk. These results were also compared to PTA state to see if this had any correlation to perceived falls risk.</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NZ" dirty="0"/>
          </a:p>
        </p:txBody>
      </p:sp>
      <p:sp>
        <p:nvSpPr>
          <p:cNvPr id="4" name="Slide Number Placeholder 3"/>
          <p:cNvSpPr>
            <a:spLocks noGrp="1"/>
          </p:cNvSpPr>
          <p:nvPr>
            <p:ph type="sldNum" sz="quarter" idx="10"/>
          </p:nvPr>
        </p:nvSpPr>
        <p:spPr/>
        <p:txBody>
          <a:bodyPr/>
          <a:lstStyle/>
          <a:p>
            <a:fld id="{69F1CA2F-B331-40E2-B8FF-BB90B48D050C}" type="slidenum">
              <a:rPr lang="en-NZ" smtClean="0"/>
              <a:t>8</a:t>
            </a:fld>
            <a:endParaRPr lang="en-NZ"/>
          </a:p>
        </p:txBody>
      </p:sp>
    </p:spTree>
    <p:extLst>
      <p:ext uri="{BB962C8B-B14F-4D97-AF65-F5344CB8AC3E}">
        <p14:creationId xmlns:p14="http://schemas.microsoft.com/office/powerpoint/2010/main" val="252248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Fear of falling inversely increased over time in elderly community dwelling populations. </a:t>
            </a:r>
            <a:endParaRPr lang="en-NZ" sz="1200" dirty="0">
              <a:latin typeface="Arial" panose="020B0604020202020204" pitchFamily="34" charset="0"/>
              <a:cs typeface="Arial" panose="020B0604020202020204" pitchFamily="34" charset="0"/>
            </a:endParaRPr>
          </a:p>
          <a:p>
            <a:pPr lvl="0"/>
            <a:r>
              <a:rPr lang="en-AU" sz="1200" dirty="0">
                <a:latin typeface="Arial" panose="020B0604020202020204" pitchFamily="34" charset="0"/>
                <a:cs typeface="Arial" panose="020B0604020202020204" pitchFamily="34" charset="0"/>
              </a:rPr>
              <a:t>Falls are a predictor of increased fear of falling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Often used in Community dwelling</a:t>
            </a:r>
          </a:p>
          <a:p>
            <a:endParaRPr lang="en-AU" dirty="0" smtClean="0"/>
          </a:p>
          <a:p>
            <a:r>
              <a:rPr lang="en-AU" dirty="0" smtClean="0"/>
              <a:t>West mead for PTA</a:t>
            </a:r>
            <a:endParaRPr lang="en-AU" dirty="0"/>
          </a:p>
        </p:txBody>
      </p:sp>
      <p:sp>
        <p:nvSpPr>
          <p:cNvPr id="4" name="Slide Number Placeholder 3"/>
          <p:cNvSpPr>
            <a:spLocks noGrp="1"/>
          </p:cNvSpPr>
          <p:nvPr>
            <p:ph type="sldNum" sz="quarter" idx="10"/>
          </p:nvPr>
        </p:nvSpPr>
        <p:spPr/>
        <p:txBody>
          <a:bodyPr/>
          <a:lstStyle/>
          <a:p>
            <a:fld id="{69F1CA2F-B331-40E2-B8FF-BB90B48D050C}" type="slidenum">
              <a:rPr lang="en-NZ" smtClean="0"/>
              <a:t>9</a:t>
            </a:fld>
            <a:endParaRPr lang="en-NZ"/>
          </a:p>
        </p:txBody>
      </p:sp>
    </p:spTree>
    <p:extLst>
      <p:ext uri="{BB962C8B-B14F-4D97-AF65-F5344CB8AC3E}">
        <p14:creationId xmlns:p14="http://schemas.microsoft.com/office/powerpoint/2010/main" val="320301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AAD347D-5ACD-4C99-B74B-A9C85AD731AF}" type="datetimeFigureOut">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85556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09A250-FF31-4206-8172-F9D3106AACB1}" type="datetimeFigureOut">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81598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09A250-FF31-4206-8172-F9D3106AACB1}" type="datetimeFigureOut">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23613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509A250-FF31-4206-8172-F9D3106AACB1}" type="datetimeFigureOut">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4056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1295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796027F-7875-4030-9381-8BD8C4F21935}" type="datetimeFigureOut">
              <a:rPr lang="en-US" smtClean="0"/>
              <a:pPr/>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75359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796027F-7875-4030-9381-8BD8C4F21935}" type="datetimeFigureOut">
              <a:rPr lang="en-US" smtClean="0"/>
              <a:pPr/>
              <a:t>9/7/2017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3940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509A250-FF31-4206-8172-F9D3106AACB1}" type="datetimeFigureOut">
              <a:rPr lang="en-US" smtClean="0"/>
              <a:pPr/>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623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9/7/2017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840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4500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44602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pPr/>
              <a:t>9/7/2017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07225485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lling olde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320" y="2067752"/>
            <a:ext cx="3602351" cy="31520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93888" y="2067752"/>
            <a:ext cx="9144000" cy="2204720"/>
          </a:xfrm>
        </p:spPr>
        <p:txBody>
          <a:bodyPr>
            <a:normAutofit/>
          </a:bodyPr>
          <a:lstStyle/>
          <a:p>
            <a:r>
              <a:rPr lang="en-NZ" b="1" dirty="0" smtClean="0"/>
              <a:t>Older </a:t>
            </a:r>
            <a:r>
              <a:rPr lang="en-NZ" b="1" dirty="0"/>
              <a:t>persons </a:t>
            </a:r>
            <a:r>
              <a:rPr lang="en-NZ" b="1" dirty="0" smtClean="0"/>
              <a:t/>
            </a:r>
            <a:br>
              <a:rPr lang="en-NZ" b="1" dirty="0" smtClean="0"/>
            </a:br>
            <a:r>
              <a:rPr lang="en-NZ" b="1" dirty="0" smtClean="0"/>
              <a:t>rehabilitation</a:t>
            </a:r>
            <a:endParaRPr lang="en-NZ" b="1" dirty="0"/>
          </a:p>
        </p:txBody>
      </p:sp>
      <p:sp>
        <p:nvSpPr>
          <p:cNvPr id="3" name="Subtitle 2"/>
          <p:cNvSpPr>
            <a:spLocks noGrp="1"/>
          </p:cNvSpPr>
          <p:nvPr>
            <p:ph type="subTitle" idx="1"/>
          </p:nvPr>
        </p:nvSpPr>
        <p:spPr>
          <a:xfrm>
            <a:off x="-1570383" y="5357141"/>
            <a:ext cx="10087476" cy="353060"/>
          </a:xfrm>
        </p:spPr>
        <p:txBody>
          <a:bodyPr>
            <a:noAutofit/>
          </a:bodyPr>
          <a:lstStyle/>
          <a:p>
            <a:r>
              <a:rPr lang="en-NZ" sz="2800" i="1" dirty="0" smtClean="0"/>
              <a:t>Presented by Ben </a:t>
            </a:r>
            <a:r>
              <a:rPr lang="en-NZ" sz="2800" i="1" dirty="0"/>
              <a:t>Wassell </a:t>
            </a:r>
            <a:r>
              <a:rPr lang="en-NZ" sz="2800" i="1" dirty="0" smtClean="0"/>
              <a:t>                                                                  </a:t>
            </a:r>
            <a:endParaRPr lang="en-NZ" sz="2800" i="1" dirty="0"/>
          </a:p>
        </p:txBody>
      </p:sp>
      <p:pic>
        <p:nvPicPr>
          <p:cNvPr id="5" name="Picture 3" descr="Z:\CavitABI\Resources\Templates\Powerpoint\logo_white.png"/>
          <p:cNvPicPr>
            <a:picLocks noChangeAspect="1" noChangeArrowheads="1"/>
          </p:cNvPicPr>
          <p:nvPr/>
        </p:nvPicPr>
        <p:blipFill>
          <a:blip r:embed="rId4" cstate="print"/>
          <a:srcRect/>
          <a:stretch>
            <a:fillRect/>
          </a:stretch>
        </p:blipFill>
        <p:spPr bwMode="auto">
          <a:xfrm>
            <a:off x="307231" y="285455"/>
            <a:ext cx="3370881" cy="1468437"/>
          </a:xfrm>
          <a:prstGeom prst="rect">
            <a:avLst/>
          </a:prstGeom>
          <a:noFill/>
        </p:spPr>
      </p:pic>
    </p:spTree>
    <p:extLst>
      <p:ext uri="{BB962C8B-B14F-4D97-AF65-F5344CB8AC3E}">
        <p14:creationId xmlns:p14="http://schemas.microsoft.com/office/powerpoint/2010/main" val="2990766707"/>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720" y="193184"/>
            <a:ext cx="10744200" cy="5663089"/>
          </a:xfrm>
          <a:prstGeom prst="rect">
            <a:avLst/>
          </a:prstGeom>
          <a:noFill/>
        </p:spPr>
        <p:txBody>
          <a:bodyPr wrap="square" rtlCol="0">
            <a:spAutoFit/>
          </a:bodyPr>
          <a:lstStyle/>
          <a:p>
            <a:endParaRPr lang="en-NZ" dirty="0" smtClean="0"/>
          </a:p>
          <a:p>
            <a:r>
              <a:rPr lang="en-NZ" sz="3200" b="1" u="sng" dirty="0" smtClean="0"/>
              <a:t>Data recorded </a:t>
            </a:r>
          </a:p>
          <a:p>
            <a:endParaRPr lang="en-NZ" dirty="0" smtClean="0"/>
          </a:p>
          <a:p>
            <a:endParaRPr lang="en-NZ" dirty="0" smtClean="0"/>
          </a:p>
          <a:p>
            <a:endParaRPr lang="en-NZ" dirty="0"/>
          </a:p>
          <a:p>
            <a:pPr marL="342900" indent="-342900">
              <a:buFont typeface="Arial" panose="020B0604020202020204" pitchFamily="34" charset="0"/>
              <a:buChar char="•"/>
            </a:pPr>
            <a:r>
              <a:rPr lang="en-NZ" sz="2400" dirty="0" smtClean="0"/>
              <a:t>Admissions over a 6 month period</a:t>
            </a:r>
          </a:p>
          <a:p>
            <a:endParaRPr lang="en-NZ" sz="2400" dirty="0" smtClean="0"/>
          </a:p>
          <a:p>
            <a:pPr marL="342900" indent="-342900">
              <a:buFont typeface="Arial" panose="020B0604020202020204" pitchFamily="34" charset="0"/>
              <a:buChar char="•"/>
            </a:pPr>
            <a:r>
              <a:rPr lang="en-NZ" sz="2400" dirty="0" smtClean="0"/>
              <a:t>Aged &gt;65 years of age</a:t>
            </a:r>
          </a:p>
          <a:p>
            <a:pPr marL="342900" indent="-342900">
              <a:buFont typeface="Arial" panose="020B0604020202020204" pitchFamily="34" charset="0"/>
              <a:buChar char="•"/>
            </a:pPr>
            <a:endParaRPr lang="en-NZ" sz="2400" dirty="0" smtClean="0"/>
          </a:p>
          <a:p>
            <a:pPr marL="342900" indent="-342900">
              <a:buFont typeface="Arial" panose="020B0604020202020204" pitchFamily="34" charset="0"/>
              <a:buChar char="•"/>
            </a:pPr>
            <a:r>
              <a:rPr lang="en-NZ" sz="2400" dirty="0" smtClean="0"/>
              <a:t>12 Subjects tested </a:t>
            </a:r>
          </a:p>
          <a:p>
            <a:endParaRPr lang="en-NZ" sz="2400" dirty="0" smtClean="0"/>
          </a:p>
          <a:p>
            <a:pPr marL="342900" indent="-342900">
              <a:buFont typeface="Arial" panose="020B0604020202020204" pitchFamily="34" charset="0"/>
              <a:buChar char="•"/>
            </a:pPr>
            <a:r>
              <a:rPr lang="en-NZ" sz="2400" dirty="0" smtClean="0"/>
              <a:t>Recorded at admission and </a:t>
            </a:r>
            <a:r>
              <a:rPr lang="en-NZ" sz="2400" dirty="0"/>
              <a:t>discharge </a:t>
            </a:r>
            <a:endParaRPr lang="en-NZ" sz="2400" dirty="0" smtClean="0"/>
          </a:p>
          <a:p>
            <a:pPr marL="800100" lvl="1" indent="-342900">
              <a:buFont typeface="Arial" panose="020B0604020202020204" pitchFamily="34" charset="0"/>
              <a:buChar char="•"/>
            </a:pPr>
            <a:r>
              <a:rPr lang="en-NZ" sz="2400" dirty="0" smtClean="0"/>
              <a:t>3 objective measures</a:t>
            </a:r>
          </a:p>
          <a:p>
            <a:pPr marL="800100" lvl="1" indent="-342900">
              <a:buFont typeface="Arial" panose="020B0604020202020204" pitchFamily="34" charset="0"/>
              <a:buChar char="•"/>
            </a:pPr>
            <a:r>
              <a:rPr lang="en-NZ" sz="2400" dirty="0" smtClean="0"/>
              <a:t>1 subjective measure</a:t>
            </a:r>
          </a:p>
          <a:p>
            <a:pPr marL="800100" lvl="1" indent="-342900">
              <a:buFont typeface="Arial" panose="020B0604020202020204" pitchFamily="34" charset="0"/>
              <a:buChar char="•"/>
            </a:pPr>
            <a:r>
              <a:rPr lang="en-NZ" sz="2400" dirty="0" smtClean="0"/>
              <a:t>PTA testing (</a:t>
            </a:r>
            <a:r>
              <a:rPr lang="en-NZ" sz="2400" dirty="0" err="1" smtClean="0"/>
              <a:t>Westmead</a:t>
            </a:r>
            <a:r>
              <a:rPr lang="en-NZ" sz="2400" dirty="0" smtClean="0"/>
              <a:t>)</a:t>
            </a:r>
          </a:p>
          <a:p>
            <a:endParaRPr lang="en-NZ" dirty="0"/>
          </a:p>
        </p:txBody>
      </p:sp>
      <p:pic>
        <p:nvPicPr>
          <p:cNvPr id="6" name="Picture 3" descr="Z:\CavitABI\Resources\Templates\Powerpoint\logo_white.png"/>
          <p:cNvPicPr>
            <a:picLocks noChangeAspect="1" noChangeArrowheads="1"/>
          </p:cNvPicPr>
          <p:nvPr/>
        </p:nvPicPr>
        <p:blipFill>
          <a:blip r:embed="rId3" cstate="print"/>
          <a:srcRect/>
          <a:stretch>
            <a:fillRect/>
          </a:stretch>
        </p:blipFill>
        <p:spPr bwMode="auto">
          <a:xfrm>
            <a:off x="10517625" y="193184"/>
            <a:ext cx="1369169" cy="596443"/>
          </a:xfrm>
          <a:prstGeom prst="rect">
            <a:avLst/>
          </a:prstGeom>
          <a:noFill/>
        </p:spPr>
      </p:pic>
    </p:spTree>
    <p:extLst>
      <p:ext uri="{BB962C8B-B14F-4D97-AF65-F5344CB8AC3E}">
        <p14:creationId xmlns:p14="http://schemas.microsoft.com/office/powerpoint/2010/main" val="728411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57105"/>
          </a:xfrm>
          <a:prstGeom prst="rect">
            <a:avLst/>
          </a:prstGeom>
        </p:spPr>
      </p:pic>
      <p:sp>
        <p:nvSpPr>
          <p:cNvPr id="3" name="TextBox 2"/>
          <p:cNvSpPr txBox="1"/>
          <p:nvPr/>
        </p:nvSpPr>
        <p:spPr>
          <a:xfrm>
            <a:off x="318052" y="168965"/>
            <a:ext cx="11738113" cy="4462760"/>
          </a:xfrm>
          <a:prstGeom prst="rect">
            <a:avLst/>
          </a:prstGeom>
          <a:noFill/>
        </p:spPr>
        <p:txBody>
          <a:bodyPr wrap="square" rtlCol="0">
            <a:spAutoFit/>
          </a:bodyPr>
          <a:lstStyle/>
          <a:p>
            <a:r>
              <a:rPr lang="en-NZ" sz="3200" b="1" u="sng" dirty="0" smtClean="0"/>
              <a:t>PTA State</a:t>
            </a:r>
          </a:p>
          <a:p>
            <a:endParaRPr lang="en-NZ" u="sng" dirty="0">
              <a:effectLst>
                <a:outerShdw blurRad="38100" dist="38100" dir="2700000" algn="tl">
                  <a:srgbClr val="000000">
                    <a:alpha val="43137"/>
                  </a:srgbClr>
                </a:outerShdw>
              </a:effectLst>
            </a:endParaRPr>
          </a:p>
          <a:p>
            <a:endParaRPr lang="en-NZ" dirty="0" smtClean="0"/>
          </a:p>
          <a:p>
            <a:pPr marL="285750" indent="-285750">
              <a:buFont typeface="Arial" panose="020B0604020202020204" pitchFamily="34" charset="0"/>
              <a:buChar char="•"/>
            </a:pPr>
            <a:r>
              <a:rPr lang="en-NZ" sz="2200" dirty="0" smtClean="0"/>
              <a:t>11 of the 12 subjects tested had PTA scores of 10 or higher on admission</a:t>
            </a:r>
          </a:p>
          <a:p>
            <a:pPr marL="285750" indent="-285750">
              <a:buFont typeface="Arial" panose="020B0604020202020204" pitchFamily="34" charset="0"/>
              <a:buChar char="•"/>
            </a:pPr>
            <a:endParaRPr lang="en-NZ" sz="2200" dirty="0" smtClean="0"/>
          </a:p>
          <a:p>
            <a:pPr marL="285750" indent="-285750">
              <a:buFont typeface="Arial" panose="020B0604020202020204" pitchFamily="34" charset="0"/>
              <a:buChar char="•"/>
            </a:pPr>
            <a:r>
              <a:rPr lang="en-NZ" sz="2200" dirty="0" smtClean="0"/>
              <a:t>2 remained in PTA on discharge</a:t>
            </a:r>
          </a:p>
          <a:p>
            <a:pPr marL="285750" indent="-285750">
              <a:buFont typeface="Arial" panose="020B0604020202020204" pitchFamily="34" charset="0"/>
              <a:buChar char="•"/>
            </a:pPr>
            <a:endParaRPr lang="en-NZ" sz="2200" dirty="0"/>
          </a:p>
          <a:p>
            <a:pPr marL="285750" indent="-285750">
              <a:buFont typeface="Arial" panose="020B0604020202020204" pitchFamily="34" charset="0"/>
              <a:buChar char="•"/>
            </a:pPr>
            <a:r>
              <a:rPr lang="en-NZ" sz="2200" dirty="0" smtClean="0"/>
              <a:t>No clear correlation between level of PTA, falls risk or fear of falling</a:t>
            </a:r>
          </a:p>
          <a:p>
            <a:pPr marL="285750" indent="-285750">
              <a:buFont typeface="Arial" panose="020B0604020202020204" pitchFamily="34" charset="0"/>
              <a:buChar char="•"/>
            </a:pPr>
            <a:endParaRPr lang="en-NZ" sz="2400" dirty="0"/>
          </a:p>
          <a:p>
            <a:pPr marL="285750" indent="-285750">
              <a:buFont typeface="Arial" panose="020B0604020202020204" pitchFamily="34" charset="0"/>
              <a:buChar char="•"/>
            </a:pPr>
            <a:endParaRPr lang="en-NZ" sz="2400" dirty="0" smtClean="0"/>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endParaRPr lang="en-NZ" dirty="0" smtClean="0"/>
          </a:p>
          <a:p>
            <a:endParaRPr lang="en-NZ" dirty="0"/>
          </a:p>
        </p:txBody>
      </p:sp>
    </p:spTree>
    <p:extLst>
      <p:ext uri="{BB962C8B-B14F-4D97-AF65-F5344CB8AC3E}">
        <p14:creationId xmlns:p14="http://schemas.microsoft.com/office/powerpoint/2010/main" val="855076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334066002"/>
              </p:ext>
            </p:extLst>
          </p:nvPr>
        </p:nvGraphicFramePr>
        <p:xfrm>
          <a:off x="-727213" y="-1"/>
          <a:ext cx="5746824" cy="392145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0" y="3477065"/>
            <a:ext cx="10932160" cy="4555093"/>
          </a:xfrm>
          <a:prstGeom prst="rect">
            <a:avLst/>
          </a:prstGeom>
          <a:noFill/>
        </p:spPr>
        <p:txBody>
          <a:bodyPr wrap="square" rtlCol="0">
            <a:spAutoFit/>
          </a:bodyPr>
          <a:lstStyle/>
          <a:p>
            <a:endParaRPr lang="en-NZ" sz="2400" dirty="0"/>
          </a:p>
          <a:p>
            <a:pPr marL="342900" indent="-342900">
              <a:buFont typeface="Arial" panose="020B0604020202020204" pitchFamily="34" charset="0"/>
              <a:buChar char="•"/>
            </a:pPr>
            <a:r>
              <a:rPr lang="en-NZ" sz="2200" dirty="0"/>
              <a:t>75 percent of those who presented as having a low fear of falling were considered a high falls risk based on objective outcome </a:t>
            </a:r>
            <a:r>
              <a:rPr lang="en-NZ" sz="2200" dirty="0" smtClean="0"/>
              <a:t>measures</a:t>
            </a:r>
          </a:p>
          <a:p>
            <a:pPr marL="342900" indent="-342900">
              <a:buFont typeface="Arial" panose="020B0604020202020204" pitchFamily="34" charset="0"/>
              <a:buChar char="•"/>
            </a:pPr>
            <a:endParaRPr lang="en-NZ" sz="2200" dirty="0" smtClean="0"/>
          </a:p>
          <a:p>
            <a:pPr marL="342900" indent="-342900">
              <a:buFont typeface="Arial" panose="020B0604020202020204" pitchFamily="34" charset="0"/>
              <a:buChar char="•"/>
            </a:pPr>
            <a:r>
              <a:rPr lang="en-NZ" sz="2200" dirty="0"/>
              <a:t>67 percent of those who presented as having a moderate fear of falling were considered a high falls risk based on objective outcome </a:t>
            </a:r>
            <a:r>
              <a:rPr lang="en-NZ" sz="2200" dirty="0" smtClean="0"/>
              <a:t>measures</a:t>
            </a:r>
          </a:p>
          <a:p>
            <a:pPr marL="342900" indent="-342900">
              <a:buFont typeface="Arial" panose="020B0604020202020204" pitchFamily="34" charset="0"/>
              <a:buChar char="•"/>
            </a:pPr>
            <a:endParaRPr lang="en-NZ" sz="2200" dirty="0" smtClean="0"/>
          </a:p>
          <a:p>
            <a:pPr marL="342900" indent="-342900">
              <a:buFont typeface="Arial" panose="020B0604020202020204" pitchFamily="34" charset="0"/>
              <a:buChar char="•"/>
            </a:pPr>
            <a:r>
              <a:rPr lang="en-NZ" sz="2200" dirty="0"/>
              <a:t>89 percent of those who presented as highly fear full of falling were also considered a high falls risk based on objective outcome </a:t>
            </a:r>
            <a:r>
              <a:rPr lang="en-NZ" sz="2200" dirty="0" smtClean="0"/>
              <a:t>measures</a:t>
            </a:r>
            <a:endParaRPr lang="en-NZ" sz="2200" dirty="0"/>
          </a:p>
          <a:p>
            <a:endParaRPr lang="en-NZ" sz="2400" dirty="0"/>
          </a:p>
          <a:p>
            <a:endParaRPr lang="en-NZ" sz="2400" dirty="0" smtClean="0"/>
          </a:p>
          <a:p>
            <a:endParaRPr lang="en-NZ" sz="2400" dirty="0"/>
          </a:p>
          <a:p>
            <a:endParaRPr lang="en-NZ" dirty="0"/>
          </a:p>
        </p:txBody>
      </p:sp>
      <p:pic>
        <p:nvPicPr>
          <p:cNvPr id="4" name="Picture 3" descr="Z:\CavitABI\Resources\Templates\Powerpoint\logo_white.png"/>
          <p:cNvPicPr>
            <a:picLocks noChangeAspect="1" noChangeArrowheads="1"/>
          </p:cNvPicPr>
          <p:nvPr/>
        </p:nvPicPr>
        <p:blipFill>
          <a:blip r:embed="rId4" cstate="print"/>
          <a:srcRect/>
          <a:stretch>
            <a:fillRect/>
          </a:stretch>
        </p:blipFill>
        <p:spPr bwMode="auto">
          <a:xfrm>
            <a:off x="10607077" y="103195"/>
            <a:ext cx="1369169" cy="596443"/>
          </a:xfrm>
          <a:prstGeom prst="rect">
            <a:avLst/>
          </a:prstGeom>
          <a:noFill/>
        </p:spPr>
      </p:pic>
      <p:graphicFrame>
        <p:nvGraphicFramePr>
          <p:cNvPr id="7" name="Chart 6"/>
          <p:cNvGraphicFramePr/>
          <p:nvPr>
            <p:extLst>
              <p:ext uri="{D42A27DB-BD31-4B8C-83A1-F6EECF244321}">
                <p14:modId xmlns:p14="http://schemas.microsoft.com/office/powerpoint/2010/main" val="2554908506"/>
              </p:ext>
            </p:extLst>
          </p:nvPr>
        </p:nvGraphicFramePr>
        <p:xfrm>
          <a:off x="2748910" y="0"/>
          <a:ext cx="5053970" cy="3911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1194691200"/>
              </p:ext>
            </p:extLst>
          </p:nvPr>
        </p:nvGraphicFramePr>
        <p:xfrm>
          <a:off x="5019611" y="-9854"/>
          <a:ext cx="7050469" cy="39214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16341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78" y="0"/>
            <a:ext cx="11484581" cy="2154436"/>
          </a:xfrm>
          <a:prstGeom prst="rect">
            <a:avLst/>
          </a:prstGeom>
          <a:noFill/>
        </p:spPr>
        <p:txBody>
          <a:bodyPr wrap="square" rtlCol="0">
            <a:spAutoFit/>
          </a:bodyPr>
          <a:lstStyle/>
          <a:p>
            <a:r>
              <a:rPr lang="en-AU" dirty="0"/>
              <a:t> </a:t>
            </a:r>
            <a:r>
              <a:rPr lang="en-AU" sz="3200" b="1" dirty="0">
                <a:latin typeface="Arial" panose="020B0604020202020204" pitchFamily="34" charset="0"/>
                <a:cs typeface="Arial" panose="020B0604020202020204" pitchFamily="34" charset="0"/>
              </a:rPr>
              <a:t>Admission</a:t>
            </a:r>
            <a:r>
              <a:rPr lang="en-AU" dirty="0"/>
              <a:t> </a:t>
            </a:r>
            <a:r>
              <a:rPr lang="en-AU" dirty="0" smtClean="0"/>
              <a:t>                                                         </a:t>
            </a:r>
            <a:r>
              <a:rPr lang="en-AU" sz="3200" b="1" dirty="0">
                <a:latin typeface="Arial" panose="020B0604020202020204" pitchFamily="34" charset="0"/>
                <a:cs typeface="Arial" panose="020B0604020202020204" pitchFamily="34" charset="0"/>
              </a:rPr>
              <a:t>Discharge</a:t>
            </a:r>
          </a:p>
          <a:p>
            <a:endParaRPr lang="en-AU" dirty="0"/>
          </a:p>
          <a:p>
            <a:r>
              <a:rPr lang="en-AU" sz="2200" dirty="0"/>
              <a:t>No change= 5</a:t>
            </a:r>
          </a:p>
          <a:p>
            <a:r>
              <a:rPr lang="en-AU" sz="2200" dirty="0"/>
              <a:t>Moderate to low= 2     </a:t>
            </a:r>
          </a:p>
          <a:p>
            <a:r>
              <a:rPr lang="en-AU" sz="2200" dirty="0"/>
              <a:t>High to moderate= 1</a:t>
            </a:r>
          </a:p>
          <a:p>
            <a:r>
              <a:rPr lang="en-AU" dirty="0"/>
              <a:t>  </a:t>
            </a:r>
          </a:p>
        </p:txBody>
      </p:sp>
      <p:pic>
        <p:nvPicPr>
          <p:cNvPr id="5" name="Picture 4"/>
          <p:cNvPicPr>
            <a:picLocks noChangeAspect="1"/>
          </p:cNvPicPr>
          <p:nvPr/>
        </p:nvPicPr>
        <p:blipFill>
          <a:blip r:embed="rId3"/>
          <a:stretch>
            <a:fillRect/>
          </a:stretch>
        </p:blipFill>
        <p:spPr>
          <a:xfrm>
            <a:off x="209578" y="2054831"/>
            <a:ext cx="11794580" cy="4462089"/>
          </a:xfrm>
          <a:prstGeom prst="rect">
            <a:avLst/>
          </a:prstGeom>
        </p:spPr>
      </p:pic>
      <p:sp>
        <p:nvSpPr>
          <p:cNvPr id="6" name="Arrow: Right 5"/>
          <p:cNvSpPr/>
          <p:nvPr/>
        </p:nvSpPr>
        <p:spPr>
          <a:xfrm>
            <a:off x="2566545" y="79513"/>
            <a:ext cx="2806996" cy="531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3" descr="Z:\CavitABI\Resources\Templates\Powerpoint\logo_white.png"/>
          <p:cNvPicPr>
            <a:picLocks noChangeAspect="1" noChangeArrowheads="1"/>
          </p:cNvPicPr>
          <p:nvPr/>
        </p:nvPicPr>
        <p:blipFill>
          <a:blip r:embed="rId4" cstate="print"/>
          <a:srcRect/>
          <a:stretch>
            <a:fillRect/>
          </a:stretch>
        </p:blipFill>
        <p:spPr bwMode="auto">
          <a:xfrm>
            <a:off x="10537503" y="162830"/>
            <a:ext cx="1369169" cy="596443"/>
          </a:xfrm>
          <a:prstGeom prst="rect">
            <a:avLst/>
          </a:prstGeom>
          <a:noFill/>
        </p:spPr>
      </p:pic>
    </p:spTree>
    <p:extLst>
      <p:ext uri="{BB962C8B-B14F-4D97-AF65-F5344CB8AC3E}">
        <p14:creationId xmlns:p14="http://schemas.microsoft.com/office/powerpoint/2010/main" val="4104304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 y="467360"/>
            <a:ext cx="10749280" cy="4401205"/>
          </a:xfrm>
          <a:prstGeom prst="rect">
            <a:avLst/>
          </a:prstGeom>
          <a:noFill/>
        </p:spPr>
        <p:txBody>
          <a:bodyPr wrap="square" rtlCol="0">
            <a:spAutoFit/>
          </a:bodyPr>
          <a:lstStyle/>
          <a:p>
            <a:r>
              <a:rPr lang="en-AU" sz="3200" b="1" u="sng" dirty="0"/>
              <a:t>Results</a:t>
            </a:r>
          </a:p>
          <a:p>
            <a:endParaRPr lang="en-AU" dirty="0"/>
          </a:p>
          <a:p>
            <a:endParaRPr lang="en-AU" dirty="0"/>
          </a:p>
          <a:p>
            <a:r>
              <a:rPr lang="en-AU" sz="2200" dirty="0"/>
              <a:t>No </a:t>
            </a:r>
            <a:r>
              <a:rPr lang="en-AU" sz="2200" dirty="0" smtClean="0"/>
              <a:t>clients had any falls during </a:t>
            </a:r>
            <a:r>
              <a:rPr lang="en-AU" sz="2200" dirty="0"/>
              <a:t>the </a:t>
            </a:r>
            <a:r>
              <a:rPr lang="en-AU" sz="2200" dirty="0" smtClean="0"/>
              <a:t>study.</a:t>
            </a:r>
            <a:endParaRPr lang="en-AU" sz="2200" dirty="0"/>
          </a:p>
          <a:p>
            <a:endParaRPr lang="en-AU" sz="2200" dirty="0"/>
          </a:p>
          <a:p>
            <a:endParaRPr lang="en-AU" sz="2200" dirty="0"/>
          </a:p>
          <a:p>
            <a:r>
              <a:rPr lang="en-AU" sz="2200" dirty="0"/>
              <a:t>No clear correlation between </a:t>
            </a:r>
            <a:r>
              <a:rPr lang="en-AU" sz="2200" dirty="0" smtClean="0"/>
              <a:t>low and moderate fear of falling </a:t>
            </a:r>
            <a:r>
              <a:rPr lang="en-AU" sz="2200" dirty="0"/>
              <a:t>(</a:t>
            </a:r>
            <a:r>
              <a:rPr lang="en-AU" sz="2200" dirty="0" smtClean="0"/>
              <a:t>FES1) </a:t>
            </a:r>
            <a:r>
              <a:rPr lang="en-AU" sz="2200" dirty="0"/>
              <a:t>and objective </a:t>
            </a:r>
            <a:r>
              <a:rPr lang="en-AU" sz="2200" dirty="0" smtClean="0"/>
              <a:t>measures </a:t>
            </a:r>
            <a:r>
              <a:rPr lang="en-AU" sz="2200" dirty="0"/>
              <a:t>(Berg, </a:t>
            </a:r>
            <a:r>
              <a:rPr lang="en-AU" sz="2200" dirty="0" smtClean="0"/>
              <a:t>Step Test, </a:t>
            </a:r>
            <a:r>
              <a:rPr lang="en-AU" sz="2200" dirty="0"/>
              <a:t>10MWT) </a:t>
            </a:r>
            <a:r>
              <a:rPr lang="en-AU" sz="2200" dirty="0" smtClean="0"/>
              <a:t>in </a:t>
            </a:r>
            <a:r>
              <a:rPr lang="en-AU" sz="2200" dirty="0"/>
              <a:t>TBI clients over </a:t>
            </a:r>
            <a:r>
              <a:rPr lang="en-AU" sz="2200" dirty="0" smtClean="0"/>
              <a:t>65.</a:t>
            </a:r>
            <a:endParaRPr lang="en-AU" sz="2200" dirty="0"/>
          </a:p>
          <a:p>
            <a:endParaRPr lang="en-AU" sz="2200" dirty="0"/>
          </a:p>
          <a:p>
            <a:endParaRPr lang="en-AU" sz="2200" dirty="0"/>
          </a:p>
          <a:p>
            <a:r>
              <a:rPr lang="en-AU" sz="2200" dirty="0"/>
              <a:t>PTA state does not seem to have an effect on fear of </a:t>
            </a:r>
            <a:r>
              <a:rPr lang="en-AU" sz="2200" dirty="0" smtClean="0"/>
              <a:t>falling or falls risk.</a:t>
            </a:r>
            <a:endParaRPr lang="en-AU" sz="2200" dirty="0"/>
          </a:p>
          <a:p>
            <a:endParaRPr lang="en-AU" dirty="0"/>
          </a:p>
          <a:p>
            <a:endParaRPr lang="en-AU" dirty="0"/>
          </a:p>
        </p:txBody>
      </p:sp>
      <p:pic>
        <p:nvPicPr>
          <p:cNvPr id="3" name="Picture 3" descr="Z:\CavitABI\Resources\Templates\Powerpoint\logo_white.png"/>
          <p:cNvPicPr>
            <a:picLocks noChangeAspect="1" noChangeArrowheads="1"/>
          </p:cNvPicPr>
          <p:nvPr/>
        </p:nvPicPr>
        <p:blipFill>
          <a:blip r:embed="rId2" cstate="print"/>
          <a:srcRect/>
          <a:stretch>
            <a:fillRect/>
          </a:stretch>
        </p:blipFill>
        <p:spPr bwMode="auto">
          <a:xfrm>
            <a:off x="10517625" y="169138"/>
            <a:ext cx="1369169" cy="596443"/>
          </a:xfrm>
          <a:prstGeom prst="rect">
            <a:avLst/>
          </a:prstGeom>
          <a:noFill/>
        </p:spPr>
      </p:pic>
    </p:spTree>
    <p:extLst>
      <p:ext uri="{BB962C8B-B14F-4D97-AF65-F5344CB8AC3E}">
        <p14:creationId xmlns:p14="http://schemas.microsoft.com/office/powerpoint/2010/main" val="959475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680" y="182880"/>
            <a:ext cx="11155680" cy="4401205"/>
          </a:xfrm>
          <a:prstGeom prst="rect">
            <a:avLst/>
          </a:prstGeom>
          <a:noFill/>
        </p:spPr>
        <p:txBody>
          <a:bodyPr wrap="square" rtlCol="0">
            <a:spAutoFit/>
          </a:bodyPr>
          <a:lstStyle/>
          <a:p>
            <a:r>
              <a:rPr lang="en-AU" sz="3200" b="1" u="sng" dirty="0" smtClean="0"/>
              <a:t>Discussion</a:t>
            </a:r>
          </a:p>
          <a:p>
            <a:endParaRPr lang="en-AU" sz="3200" b="1" u="sng" dirty="0"/>
          </a:p>
          <a:p>
            <a:endParaRPr lang="en-AU" dirty="0"/>
          </a:p>
          <a:p>
            <a:r>
              <a:rPr lang="en-AU" sz="2200" dirty="0"/>
              <a:t>3 objective  measures seem to be an effective falls predictor for our over 65 TBI </a:t>
            </a:r>
            <a:r>
              <a:rPr lang="en-AU" sz="2200" dirty="0" smtClean="0"/>
              <a:t>population</a:t>
            </a:r>
            <a:r>
              <a:rPr lang="en-AU" sz="2200" dirty="0"/>
              <a:t>. </a:t>
            </a:r>
          </a:p>
          <a:p>
            <a:endParaRPr lang="en-AU" sz="2200" dirty="0"/>
          </a:p>
          <a:p>
            <a:r>
              <a:rPr lang="en-AU" sz="2200" dirty="0"/>
              <a:t>Subjective </a:t>
            </a:r>
            <a:r>
              <a:rPr lang="en-AU" sz="2200" dirty="0" smtClean="0"/>
              <a:t>measures weak predictor of falls </a:t>
            </a:r>
            <a:r>
              <a:rPr lang="en-AU" sz="2200" dirty="0"/>
              <a:t>in this population group?</a:t>
            </a:r>
          </a:p>
          <a:p>
            <a:endParaRPr lang="en-AU" sz="2200" dirty="0"/>
          </a:p>
          <a:p>
            <a:r>
              <a:rPr lang="en-AU" sz="2200" dirty="0"/>
              <a:t>Is a subjective measure (FESI) a good adjunct to our falls assessment </a:t>
            </a:r>
            <a:r>
              <a:rPr lang="en-AU" sz="2200" dirty="0" smtClean="0"/>
              <a:t>measures though?</a:t>
            </a:r>
            <a:endParaRPr lang="en-AU" sz="2200" dirty="0"/>
          </a:p>
          <a:p>
            <a:endParaRPr lang="en-AU" sz="2200" dirty="0"/>
          </a:p>
          <a:p>
            <a:r>
              <a:rPr lang="en-AU" sz="2200" dirty="0" smtClean="0"/>
              <a:t>PTA </a:t>
            </a:r>
            <a:r>
              <a:rPr lang="en-AU" sz="2200" dirty="0"/>
              <a:t>state (depth of PTA)</a:t>
            </a:r>
          </a:p>
          <a:p>
            <a:endParaRPr lang="en-AU" sz="2200" dirty="0"/>
          </a:p>
          <a:p>
            <a:r>
              <a:rPr lang="en-AU" sz="2200" dirty="0" smtClean="0"/>
              <a:t>Risk taking </a:t>
            </a:r>
            <a:r>
              <a:rPr lang="en-AU" sz="2200" dirty="0"/>
              <a:t>behaviour </a:t>
            </a:r>
            <a:r>
              <a:rPr lang="en-AU" sz="2200" dirty="0" smtClean="0"/>
              <a:t>is not </a:t>
            </a:r>
            <a:r>
              <a:rPr lang="en-AU" sz="2200" dirty="0"/>
              <a:t>necessary based on PTA in this population.</a:t>
            </a:r>
          </a:p>
        </p:txBody>
      </p:sp>
      <p:pic>
        <p:nvPicPr>
          <p:cNvPr id="3" name="Picture 3" descr="Z:\CavitABI\Resources\Templates\Powerpoint\logo_white.png"/>
          <p:cNvPicPr>
            <a:picLocks noChangeAspect="1" noChangeArrowheads="1"/>
          </p:cNvPicPr>
          <p:nvPr/>
        </p:nvPicPr>
        <p:blipFill>
          <a:blip r:embed="rId3" cstate="print"/>
          <a:srcRect/>
          <a:stretch>
            <a:fillRect/>
          </a:stretch>
        </p:blipFill>
        <p:spPr bwMode="auto">
          <a:xfrm>
            <a:off x="10567321" y="182880"/>
            <a:ext cx="1369169" cy="596443"/>
          </a:xfrm>
          <a:prstGeom prst="rect">
            <a:avLst/>
          </a:prstGeom>
          <a:noFill/>
        </p:spPr>
      </p:pic>
    </p:spTree>
    <p:extLst>
      <p:ext uri="{BB962C8B-B14F-4D97-AF65-F5344CB8AC3E}">
        <p14:creationId xmlns:p14="http://schemas.microsoft.com/office/powerpoint/2010/main" val="174612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374" y="43934"/>
            <a:ext cx="11023600" cy="13080504"/>
          </a:xfrm>
          <a:prstGeom prst="rect">
            <a:avLst/>
          </a:prstGeom>
          <a:noFill/>
        </p:spPr>
        <p:txBody>
          <a:bodyPr wrap="square" rtlCol="0">
            <a:spAutoFit/>
          </a:bodyPr>
          <a:lstStyle/>
          <a:p>
            <a:r>
              <a:rPr lang="en-NZ" sz="3200" b="1" u="sng" dirty="0" smtClean="0"/>
              <a:t>References</a:t>
            </a:r>
          </a:p>
          <a:p>
            <a:endParaRPr lang="en-NZ" sz="3200" b="1" u="sng" dirty="0" smtClean="0"/>
          </a:p>
          <a:p>
            <a:r>
              <a:rPr lang="en-AU" sz="1200" dirty="0" smtClean="0">
                <a:ea typeface="Calibri" panose="020F0502020204030204" pitchFamily="34" charset="0"/>
                <a:cs typeface="Times New Roman" panose="02020603050405020304" pitchFamily="18" charset="0"/>
              </a:rPr>
              <a:t>ACSM </a:t>
            </a:r>
            <a:r>
              <a:rPr lang="en-AU" sz="1200" dirty="0">
                <a:ea typeface="Calibri" panose="020F0502020204030204" pitchFamily="34" charset="0"/>
                <a:cs typeface="Times New Roman" panose="02020603050405020304" pitchFamily="18" charset="0"/>
              </a:rPr>
              <a:t>guidelines (2011)</a:t>
            </a:r>
            <a:r>
              <a:rPr lang="en-NZ" sz="1200" i="1" dirty="0"/>
              <a:t> “</a:t>
            </a:r>
            <a:r>
              <a:rPr lang="en-NZ" sz="1200" dirty="0"/>
              <a:t>Medicine &amp; Science in Sports &amp; Exercise” </a:t>
            </a:r>
            <a:r>
              <a:rPr lang="en-NZ" sz="1200" u="sng" dirty="0"/>
              <a:t>The official journal of </a:t>
            </a:r>
            <a:r>
              <a:rPr lang="en-NZ" sz="1200" u="sng" dirty="0" smtClean="0"/>
              <a:t>ACSM</a:t>
            </a:r>
          </a:p>
          <a:p>
            <a:endParaRPr lang="en-NZ" sz="1200" u="sng" dirty="0">
              <a:ea typeface="Calibri" panose="020F0502020204030204" pitchFamily="34" charset="0"/>
              <a:cs typeface="Times New Roman" panose="02020603050405020304" pitchFamily="18" charset="0"/>
            </a:endParaRPr>
          </a:p>
          <a:p>
            <a:r>
              <a:rPr lang="en-NZ" sz="1200" i="1" dirty="0"/>
              <a:t>Blennerhassett JM</a:t>
            </a:r>
            <a:r>
              <a:rPr lang="en-NZ" sz="1200" dirty="0"/>
              <a:t>, </a:t>
            </a:r>
            <a:r>
              <a:rPr lang="en-NZ" sz="1200" dirty="0" err="1"/>
              <a:t>Dite</a:t>
            </a:r>
            <a:r>
              <a:rPr lang="en-NZ" sz="1200" dirty="0"/>
              <a:t> W, </a:t>
            </a:r>
            <a:r>
              <a:rPr lang="en-NZ" sz="1200" dirty="0" err="1"/>
              <a:t>Ramage</a:t>
            </a:r>
            <a:r>
              <a:rPr lang="en-NZ" sz="1200" dirty="0"/>
              <a:t> ER, Richmond ME. (2012) “Changes in balance and walking from stroke rehabilitation to the community: a follow-up observational study” </a:t>
            </a:r>
            <a:r>
              <a:rPr lang="en-NZ" sz="1200" u="sng" dirty="0"/>
              <a:t>Arch physical rehab</a:t>
            </a:r>
            <a:r>
              <a:rPr lang="en-NZ" sz="1200" dirty="0"/>
              <a:t>. </a:t>
            </a:r>
            <a:r>
              <a:rPr lang="en-NZ" sz="1200" b="1" dirty="0"/>
              <a:t>93(10):</a:t>
            </a:r>
            <a:r>
              <a:rPr lang="en-NZ" sz="1200" dirty="0"/>
              <a:t>1782-7. </a:t>
            </a:r>
            <a:endParaRPr lang="en-NZ" sz="1200" dirty="0" smtClean="0"/>
          </a:p>
          <a:p>
            <a:endParaRPr lang="en-NZ" sz="1200" dirty="0"/>
          </a:p>
          <a:p>
            <a:r>
              <a:rPr lang="en-AU" sz="1200" dirty="0" err="1">
                <a:cs typeface="Arial" panose="020B0604020202020204" pitchFamily="34" charset="0"/>
              </a:rPr>
              <a:t>Delbaere</a:t>
            </a:r>
            <a:r>
              <a:rPr lang="en-AU" sz="1200" dirty="0">
                <a:cs typeface="Arial" panose="020B0604020202020204" pitchFamily="34" charset="0"/>
              </a:rPr>
              <a:t>, K,  Close JC, Heim J, </a:t>
            </a:r>
            <a:r>
              <a:rPr lang="en-AU" sz="1200" dirty="0" err="1">
                <a:cs typeface="Arial" panose="020B0604020202020204" pitchFamily="34" charset="0"/>
              </a:rPr>
              <a:t>Sachdev</a:t>
            </a:r>
            <a:r>
              <a:rPr lang="en-AU" sz="1200" dirty="0">
                <a:cs typeface="Arial" panose="020B0604020202020204" pitchFamily="34" charset="0"/>
              </a:rPr>
              <a:t> PS, </a:t>
            </a:r>
            <a:r>
              <a:rPr lang="en-AU" sz="1200" dirty="0" err="1">
                <a:cs typeface="Arial" panose="020B0604020202020204" pitchFamily="34" charset="0"/>
              </a:rPr>
              <a:t>Brodaty</a:t>
            </a:r>
            <a:r>
              <a:rPr lang="en-AU" sz="1200" dirty="0">
                <a:cs typeface="Arial" panose="020B0604020202020204" pitchFamily="34" charset="0"/>
              </a:rPr>
              <a:t> H, </a:t>
            </a:r>
            <a:r>
              <a:rPr lang="en-AU" sz="1200" dirty="0" err="1">
                <a:cs typeface="Arial" panose="020B0604020202020204" pitchFamily="34" charset="0"/>
              </a:rPr>
              <a:t>Slavin</a:t>
            </a:r>
            <a:r>
              <a:rPr lang="en-AU" sz="1200" dirty="0">
                <a:cs typeface="Arial" panose="020B0604020202020204" pitchFamily="34" charset="0"/>
              </a:rPr>
              <a:t> MJ, </a:t>
            </a:r>
            <a:r>
              <a:rPr lang="en-AU" sz="1200" dirty="0" err="1">
                <a:cs typeface="Arial" panose="020B0604020202020204" pitchFamily="34" charset="0"/>
              </a:rPr>
              <a:t>Kochan</a:t>
            </a:r>
            <a:r>
              <a:rPr lang="en-AU" sz="1200" dirty="0">
                <a:cs typeface="Arial" panose="020B0604020202020204" pitchFamily="34" charset="0"/>
              </a:rPr>
              <a:t> NA, Lord SR. (2010) “</a:t>
            </a:r>
            <a:r>
              <a:rPr lang="en-NZ" sz="1200" dirty="0"/>
              <a:t>The Falls Efficacy Scale International (FES-I). A comprehensive longitudinal validation study” </a:t>
            </a:r>
            <a:r>
              <a:rPr lang="en-NZ" sz="1200" u="sng" dirty="0"/>
              <a:t>Age Aging  </a:t>
            </a:r>
            <a:r>
              <a:rPr lang="en-NZ" sz="1200" b="1" dirty="0"/>
              <a:t>39(2)</a:t>
            </a:r>
            <a:r>
              <a:rPr lang="en-NZ" sz="1200" dirty="0"/>
              <a:t>:210-6. </a:t>
            </a:r>
          </a:p>
          <a:p>
            <a:endParaRPr lang="en-AU" sz="1200" u="sng" dirty="0">
              <a:ea typeface="Calibri" panose="020F0502020204030204" pitchFamily="34" charset="0"/>
              <a:cs typeface="Times New Roman" panose="02020603050405020304" pitchFamily="18" charset="0"/>
            </a:endParaRPr>
          </a:p>
          <a:p>
            <a:r>
              <a:rPr lang="en-NZ" sz="1200" dirty="0" smtClean="0"/>
              <a:t>Garber</a:t>
            </a:r>
            <a:r>
              <a:rPr lang="en-NZ" sz="1200" dirty="0"/>
              <a:t>, </a:t>
            </a:r>
            <a:r>
              <a:rPr lang="en-NZ" sz="1200" dirty="0" smtClean="0"/>
              <a:t>Carol E, </a:t>
            </a:r>
            <a:r>
              <a:rPr lang="en-NZ" sz="1200" dirty="0" err="1" smtClean="0"/>
              <a:t>Blissmer</a:t>
            </a:r>
            <a:r>
              <a:rPr lang="en-NZ" sz="1200" dirty="0" smtClean="0"/>
              <a:t> B, </a:t>
            </a:r>
            <a:r>
              <a:rPr lang="en-NZ" sz="1200" dirty="0" err="1" smtClean="0"/>
              <a:t>Deschenes</a:t>
            </a:r>
            <a:r>
              <a:rPr lang="en-NZ" sz="1200" dirty="0"/>
              <a:t> </a:t>
            </a:r>
            <a:r>
              <a:rPr lang="en-NZ" sz="1200" dirty="0" smtClean="0"/>
              <a:t>M, </a:t>
            </a:r>
            <a:r>
              <a:rPr lang="en-NZ" sz="1200" dirty="0" smtClean="0"/>
              <a:t> Franklin</a:t>
            </a:r>
            <a:r>
              <a:rPr lang="en-NZ" sz="1200" dirty="0"/>
              <a:t> </a:t>
            </a:r>
            <a:r>
              <a:rPr lang="en-NZ" sz="1200" dirty="0" smtClean="0"/>
              <a:t>B, </a:t>
            </a:r>
            <a:r>
              <a:rPr lang="en-NZ" sz="1200" dirty="0" smtClean="0"/>
              <a:t> </a:t>
            </a:r>
            <a:r>
              <a:rPr lang="en-NZ" sz="1200" dirty="0" err="1" smtClean="0"/>
              <a:t>Lamonte</a:t>
            </a:r>
            <a:r>
              <a:rPr lang="en-NZ" sz="1200" dirty="0"/>
              <a:t> </a:t>
            </a:r>
            <a:r>
              <a:rPr lang="en-NZ" sz="1200" dirty="0" smtClean="0"/>
              <a:t>M, </a:t>
            </a:r>
            <a:r>
              <a:rPr lang="en-NZ" sz="1200" dirty="0" smtClean="0"/>
              <a:t>Lee I</a:t>
            </a:r>
            <a:r>
              <a:rPr lang="en-NZ" sz="1200" dirty="0" smtClean="0"/>
              <a:t>, </a:t>
            </a:r>
            <a:r>
              <a:rPr lang="en-NZ" sz="1200" dirty="0" smtClean="0"/>
              <a:t> </a:t>
            </a:r>
            <a:r>
              <a:rPr lang="en-NZ" sz="1200" dirty="0" err="1" smtClean="0"/>
              <a:t>Nieman</a:t>
            </a:r>
            <a:r>
              <a:rPr lang="en-NZ" sz="1200" dirty="0"/>
              <a:t> </a:t>
            </a:r>
            <a:r>
              <a:rPr lang="en-NZ" sz="1200" dirty="0" smtClean="0"/>
              <a:t>D,</a:t>
            </a:r>
            <a:r>
              <a:rPr lang="en-NZ" sz="1200" dirty="0" smtClean="0"/>
              <a:t> Swain D. (</a:t>
            </a:r>
            <a:r>
              <a:rPr lang="en-NZ" sz="1200" dirty="0" smtClean="0"/>
              <a:t>2011) </a:t>
            </a:r>
            <a:r>
              <a:rPr lang="en-NZ" sz="1200" dirty="0" smtClean="0"/>
              <a:t>“Quantity </a:t>
            </a:r>
            <a:r>
              <a:rPr lang="en-NZ" sz="1200" dirty="0"/>
              <a:t>and Quality of Exercise for Developing and Maintaining Cardiorespiratory, Musculoskeletal, and </a:t>
            </a:r>
            <a:r>
              <a:rPr lang="en-NZ" sz="1200" dirty="0" err="1"/>
              <a:t>Neuromotor</a:t>
            </a:r>
            <a:r>
              <a:rPr lang="en-NZ" sz="1200" dirty="0"/>
              <a:t> Fitness in Apparently Healthy Adults: Guidance for Prescribing </a:t>
            </a:r>
            <a:r>
              <a:rPr lang="en-NZ" sz="1200" dirty="0" smtClean="0"/>
              <a:t>Exercise” </a:t>
            </a:r>
            <a:r>
              <a:rPr lang="en-NZ" sz="1200" u="sng" dirty="0"/>
              <a:t>Medicine &amp; Science in Sports &amp; </a:t>
            </a:r>
            <a:r>
              <a:rPr lang="en-NZ" sz="1200" u="sng" dirty="0" smtClean="0"/>
              <a:t>Exercise</a:t>
            </a:r>
            <a:r>
              <a:rPr lang="en-NZ" sz="1200" dirty="0" smtClean="0"/>
              <a:t>. </a:t>
            </a:r>
            <a:r>
              <a:rPr lang="en-NZ" sz="1200" b="1" dirty="0" smtClean="0"/>
              <a:t>43</a:t>
            </a:r>
            <a:r>
              <a:rPr lang="en-NZ" sz="1200" b="1" dirty="0"/>
              <a:t>:</a:t>
            </a:r>
            <a:r>
              <a:rPr lang="en-NZ" sz="1200" b="1" dirty="0" smtClean="0"/>
              <a:t> </a:t>
            </a:r>
            <a:r>
              <a:rPr lang="en-NZ" sz="1200" dirty="0" smtClean="0"/>
              <a:t>1334-1359.</a:t>
            </a:r>
          </a:p>
          <a:p>
            <a:endParaRPr lang="en-NZ" sz="1200" dirty="0"/>
          </a:p>
          <a:p>
            <a:r>
              <a:rPr lang="en-NZ" sz="1200" dirty="0"/>
              <a:t>Joshi S, </a:t>
            </a:r>
            <a:r>
              <a:rPr lang="en-NZ" sz="1200" dirty="0" err="1"/>
              <a:t>Sadhale</a:t>
            </a:r>
            <a:r>
              <a:rPr lang="en-NZ" sz="1200" dirty="0"/>
              <a:t> A. (2014) “Predicting Falls in Elderly : A Comparison between Berg Balance Scale &amp; Dynamic Gait Index” </a:t>
            </a:r>
            <a:r>
              <a:rPr lang="en-NZ" sz="1200" u="sng" dirty="0"/>
              <a:t>Indian Journal of Physiotherapy &amp; Occupational Therapy.</a:t>
            </a:r>
            <a:r>
              <a:rPr lang="en-NZ" sz="1200" dirty="0"/>
              <a:t>  </a:t>
            </a:r>
            <a:r>
              <a:rPr lang="en-NZ" sz="1200" b="1" dirty="0"/>
              <a:t>8(3)</a:t>
            </a:r>
            <a:r>
              <a:rPr lang="en-NZ" sz="1200" dirty="0"/>
              <a:t>: 136-140. </a:t>
            </a:r>
          </a:p>
          <a:p>
            <a:endParaRPr lang="en-NZ" sz="1200" dirty="0" smtClean="0"/>
          </a:p>
          <a:p>
            <a:r>
              <a:rPr lang="en-US" altLang="en-US" sz="1200" i="1" dirty="0"/>
              <a:t>Liu</a:t>
            </a:r>
            <a:r>
              <a:rPr lang="en-US" altLang="en-US" sz="1200" dirty="0"/>
              <a:t>-</a:t>
            </a:r>
            <a:r>
              <a:rPr lang="en-US" altLang="en-US" sz="1200" i="1" dirty="0"/>
              <a:t>Ambrose</a:t>
            </a:r>
            <a:r>
              <a:rPr lang="en-US" altLang="en-US" sz="1200" dirty="0"/>
              <a:t> T, Donaldson MG, </a:t>
            </a:r>
            <a:r>
              <a:rPr lang="en-US" altLang="en-US" sz="1200" dirty="0" err="1"/>
              <a:t>Ahamed</a:t>
            </a:r>
            <a:r>
              <a:rPr lang="en-US" altLang="en-US" sz="1200" dirty="0"/>
              <a:t> Y, Graf P, Cook WL, Close J , Lord  SR, Khan KM. (2008) “</a:t>
            </a:r>
            <a:r>
              <a:rPr lang="en-NZ" sz="1200" dirty="0"/>
              <a:t>Otago home-based strength and balance retraining improves executive functioning in older fallers: a randomized controlled trial” </a:t>
            </a:r>
            <a:r>
              <a:rPr lang="en-NZ" sz="1200" u="sng" dirty="0"/>
              <a:t>Journal of  American Geriatrics. </a:t>
            </a:r>
            <a:r>
              <a:rPr lang="en-NZ" sz="1200" b="1" dirty="0"/>
              <a:t>56(10)</a:t>
            </a:r>
            <a:r>
              <a:rPr lang="en-NZ" sz="1200" dirty="0"/>
              <a:t>:1821-30. </a:t>
            </a:r>
            <a:endParaRPr lang="fr-FR" sz="1200" dirty="0"/>
          </a:p>
          <a:p>
            <a:endParaRPr lang="en-NZ" sz="1200" dirty="0" smtClean="0"/>
          </a:p>
          <a:p>
            <a:r>
              <a:rPr lang="en-NZ" sz="1200" dirty="0"/>
              <a:t>Mackintosh SF, Hill KD, Dodd KJ, Goldie PA, </a:t>
            </a:r>
            <a:r>
              <a:rPr lang="en-NZ" sz="1200" dirty="0" err="1"/>
              <a:t>Culham</a:t>
            </a:r>
            <a:r>
              <a:rPr lang="en-NZ" sz="1200" dirty="0"/>
              <a:t> EG.  (2006) “Balance score and a history of falls in hospital predict recurrent falls in the 6 months following stroke rehabilitation” </a:t>
            </a:r>
            <a:r>
              <a:rPr lang="en-NZ" sz="1200" u="sng" dirty="0"/>
              <a:t>Arch </a:t>
            </a:r>
            <a:r>
              <a:rPr lang="en-NZ" sz="1200" u="sng" dirty="0" err="1"/>
              <a:t>Phys</a:t>
            </a:r>
            <a:r>
              <a:rPr lang="en-NZ" sz="1200" u="sng" dirty="0"/>
              <a:t> Med </a:t>
            </a:r>
            <a:r>
              <a:rPr lang="en-NZ" sz="1200" u="sng" dirty="0" err="1"/>
              <a:t>Rehabil</a:t>
            </a:r>
            <a:r>
              <a:rPr lang="en-NZ" sz="1200" u="sng" dirty="0"/>
              <a:t>. </a:t>
            </a:r>
            <a:r>
              <a:rPr lang="en-NZ" sz="1200" b="1" dirty="0"/>
              <a:t>87(12)</a:t>
            </a:r>
            <a:r>
              <a:rPr lang="en-NZ" sz="1200" dirty="0"/>
              <a:t>:1583-9 </a:t>
            </a:r>
          </a:p>
          <a:p>
            <a:endParaRPr lang="en-AU" sz="1200" dirty="0">
              <a:ea typeface="Calibri" panose="020F0502020204030204" pitchFamily="34" charset="0"/>
              <a:cs typeface="Times New Roman" panose="02020603050405020304" pitchFamily="18" charset="0"/>
            </a:endParaRPr>
          </a:p>
          <a:p>
            <a:r>
              <a:rPr lang="en-NZ" sz="1200" dirty="0" smtClean="0"/>
              <a:t>Sherrington C, </a:t>
            </a:r>
            <a:r>
              <a:rPr lang="en-NZ" sz="1200" dirty="0" err="1" smtClean="0"/>
              <a:t>Michaleff</a:t>
            </a:r>
            <a:r>
              <a:rPr lang="en-NZ" sz="1200" dirty="0"/>
              <a:t> </a:t>
            </a:r>
            <a:r>
              <a:rPr lang="en-NZ" sz="1200" dirty="0" smtClean="0"/>
              <a:t>Z,</a:t>
            </a:r>
            <a:r>
              <a:rPr lang="en-NZ" sz="1200" dirty="0" smtClean="0"/>
              <a:t> </a:t>
            </a:r>
            <a:r>
              <a:rPr lang="en-NZ" sz="1200" dirty="0" err="1" smtClean="0"/>
              <a:t>Fairhall</a:t>
            </a:r>
            <a:r>
              <a:rPr lang="en-NZ" sz="1200" dirty="0" smtClean="0"/>
              <a:t> N, Paul S, Tiedemann A, Whitney J, Cumming R, Herbert R, Close J, Lord S. (2008) </a:t>
            </a:r>
            <a:r>
              <a:rPr lang="en-NZ" sz="1200" dirty="0" smtClean="0"/>
              <a:t>“</a:t>
            </a:r>
            <a:r>
              <a:rPr lang="en-NZ" sz="1200" dirty="0" smtClean="0"/>
              <a:t>Effective </a:t>
            </a:r>
            <a:r>
              <a:rPr lang="en-NZ" sz="1200" dirty="0"/>
              <a:t>exercise for the prevention of falls: a systematic review and </a:t>
            </a:r>
            <a:r>
              <a:rPr lang="en-NZ" sz="1200" dirty="0" smtClean="0"/>
              <a:t>meta-analysis” </a:t>
            </a:r>
            <a:r>
              <a:rPr lang="fr-FR" sz="1200" b="1" dirty="0" smtClean="0"/>
              <a:t>56(12</a:t>
            </a:r>
            <a:r>
              <a:rPr lang="fr-FR" sz="1200" b="1" dirty="0"/>
              <a:t>)</a:t>
            </a:r>
            <a:r>
              <a:rPr lang="fr-FR" sz="1200" dirty="0"/>
              <a:t>:2234-43. </a:t>
            </a:r>
            <a:endParaRPr lang="fr-FR" sz="1200" dirty="0" smtClean="0"/>
          </a:p>
          <a:p>
            <a:endParaRPr lang="en-NZ" sz="1200" dirty="0"/>
          </a:p>
          <a:p>
            <a:r>
              <a:rPr lang="en-NZ" sz="1200" i="1" dirty="0"/>
              <a:t>Thomas</a:t>
            </a:r>
            <a:r>
              <a:rPr lang="en-NZ" sz="1200" dirty="0"/>
              <a:t> S, Mackintosh S, </a:t>
            </a:r>
            <a:r>
              <a:rPr lang="en-NZ" sz="1200" dirty="0" err="1"/>
              <a:t>Halbert</a:t>
            </a:r>
            <a:r>
              <a:rPr lang="en-NZ" sz="1200" dirty="0"/>
              <a:t> </a:t>
            </a:r>
            <a:r>
              <a:rPr lang="en-NZ" sz="1200" dirty="0" smtClean="0"/>
              <a:t>J. (2010) Does </a:t>
            </a:r>
            <a:r>
              <a:rPr lang="en-NZ" sz="1200" dirty="0"/>
              <a:t>the </a:t>
            </a:r>
            <a:r>
              <a:rPr lang="en-NZ" sz="1200" dirty="0" smtClean="0"/>
              <a:t>“Otago </a:t>
            </a:r>
            <a:r>
              <a:rPr lang="en-NZ" sz="1200" dirty="0"/>
              <a:t>exercise programme' reduce mortality and falls in older adults?: a systematic review and </a:t>
            </a:r>
            <a:r>
              <a:rPr lang="en-NZ" sz="1200" dirty="0" smtClean="0"/>
              <a:t>meta-analysis</a:t>
            </a:r>
            <a:r>
              <a:rPr lang="en-NZ" sz="1200" dirty="0" smtClean="0"/>
              <a:t>”</a:t>
            </a:r>
            <a:r>
              <a:rPr lang="en-NZ" sz="1200" dirty="0" smtClean="0"/>
              <a:t> </a:t>
            </a:r>
            <a:r>
              <a:rPr lang="en-NZ" sz="1200" u="sng" dirty="0" smtClean="0"/>
              <a:t>Age Ageing</a:t>
            </a:r>
            <a:r>
              <a:rPr lang="en-NZ" sz="1200" u="sng" dirty="0"/>
              <a:t>.</a:t>
            </a:r>
            <a:r>
              <a:rPr lang="en-NZ" sz="1200" u="sng" dirty="0" smtClean="0"/>
              <a:t> </a:t>
            </a:r>
            <a:r>
              <a:rPr lang="en-NZ" sz="1200" b="1" dirty="0" smtClean="0"/>
              <a:t>39(6</a:t>
            </a:r>
            <a:r>
              <a:rPr lang="en-NZ" sz="1200" b="1" dirty="0"/>
              <a:t>)</a:t>
            </a:r>
            <a:r>
              <a:rPr lang="en-NZ" sz="1200" dirty="0"/>
              <a:t>:681-7. </a:t>
            </a:r>
            <a:endParaRPr lang="en-NZ" sz="1200" dirty="0"/>
          </a:p>
          <a:p>
            <a:endParaRPr lang="en-NZ" sz="1200" dirty="0"/>
          </a:p>
          <a:p>
            <a:endParaRPr lang="en-NZ" sz="1200" dirty="0"/>
          </a:p>
          <a:p>
            <a:endParaRPr lang="en-NZ" sz="1200" dirty="0" smtClean="0"/>
          </a:p>
          <a:p>
            <a:endParaRPr lang="en-NZ" sz="1200" dirty="0"/>
          </a:p>
          <a:p>
            <a:endParaRPr lang="en-NZ" sz="1200" dirty="0"/>
          </a:p>
          <a:p>
            <a:endParaRPr lang="en-NZ" dirty="0" smtClean="0"/>
          </a:p>
          <a:p>
            <a:endParaRPr lang="en-NZ" dirty="0"/>
          </a:p>
          <a:p>
            <a:endParaRPr lang="en-NZ" dirty="0"/>
          </a:p>
          <a:p>
            <a:endParaRPr lang="en-NZ" dirty="0"/>
          </a:p>
          <a:p>
            <a:endParaRPr lang="en-NZ" dirty="0">
              <a:latin typeface="Calibri" panose="020F0502020204030204" pitchFamily="34" charset="0"/>
              <a:ea typeface="Calibri" panose="020F0502020204030204" pitchFamily="34" charset="0"/>
              <a:cs typeface="Times New Roman" panose="02020603050405020304" pitchFamily="18" charset="0"/>
            </a:endParaRPr>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7109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 y="3150176"/>
            <a:ext cx="11866645" cy="950645"/>
          </a:xfrm>
          <a:prstGeom prst="rect">
            <a:avLst/>
          </a:prstGeom>
        </p:spPr>
        <p:txBody>
          <a:bodyPr wrap="square">
            <a:spAutoFit/>
          </a:bodyPr>
          <a:lstStyle/>
          <a:p>
            <a:pPr>
              <a:lnSpc>
                <a:spcPct val="50000"/>
              </a:lnSpc>
              <a:spcAft>
                <a:spcPts val="75"/>
              </a:spcAft>
            </a:pPr>
            <a:endParaRPr lang="en-AU"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2200" dirty="0">
                <a:latin typeface="Wingdings" panose="05000000000000000000" pitchFamily="2" charset="2"/>
                <a:ea typeface="Calibri" panose="020F0502020204030204" pitchFamily="34" charset="0"/>
                <a:cs typeface="Wingdings" panose="05000000000000000000" pitchFamily="2" charset="2"/>
              </a:rPr>
              <a:t>ü</a:t>
            </a:r>
            <a:r>
              <a:rPr lang="en-AU" sz="2200" dirty="0">
                <a:latin typeface="Arial" panose="020B0604020202020204" pitchFamily="34" charset="0"/>
                <a:ea typeface="Calibri" panose="020F0502020204030204" pitchFamily="34" charset="0"/>
                <a:cs typeface="Times New Roman" panose="02020603050405020304" pitchFamily="18" charset="0"/>
              </a:rPr>
              <a:t> </a:t>
            </a:r>
            <a:r>
              <a:rPr lang="en-AU" sz="2200" dirty="0">
                <a:latin typeface="Calibri" panose="020F0502020204030204" pitchFamily="34" charset="0"/>
                <a:ea typeface="Calibri" panose="020F0502020204030204" pitchFamily="34" charset="0"/>
                <a:cs typeface="Times New Roman" panose="02020603050405020304" pitchFamily="18" charset="0"/>
              </a:rPr>
              <a:t>150 min of </a:t>
            </a:r>
            <a:r>
              <a:rPr lang="en-AU" sz="2200" dirty="0" smtClean="0">
                <a:latin typeface="Calibri" panose="020F0502020204030204" pitchFamily="34" charset="0"/>
                <a:ea typeface="Calibri" panose="020F0502020204030204" pitchFamily="34" charset="0"/>
                <a:cs typeface="Times New Roman" panose="02020603050405020304" pitchFamily="18" charset="0"/>
              </a:rPr>
              <a:t>mod-intensity </a:t>
            </a:r>
            <a:r>
              <a:rPr lang="en-AU" sz="2200" dirty="0">
                <a:latin typeface="Calibri" panose="020F0502020204030204" pitchFamily="34" charset="0"/>
                <a:ea typeface="Calibri" panose="020F0502020204030204" pitchFamily="34" charset="0"/>
                <a:cs typeface="Times New Roman" panose="02020603050405020304" pitchFamily="18" charset="0"/>
              </a:rPr>
              <a:t>aerobic activity per week or as physically active as chronic conditions allow </a:t>
            </a:r>
          </a:p>
          <a:p>
            <a:pPr>
              <a:lnSpc>
                <a:spcPct val="107000"/>
              </a:lnSpc>
              <a:spcAft>
                <a:spcPts val="0"/>
              </a:spcAft>
            </a:pP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45720" y="137991"/>
            <a:ext cx="10646392" cy="1508105"/>
          </a:xfrm>
          <a:prstGeom prst="rect">
            <a:avLst/>
          </a:prstGeom>
          <a:noFill/>
        </p:spPr>
        <p:txBody>
          <a:bodyPr wrap="square" rtlCol="0">
            <a:spAutoFit/>
          </a:bodyPr>
          <a:lstStyle/>
          <a:p>
            <a:r>
              <a:rPr lang="en-NZ" sz="3200" b="1" u="sng" dirty="0" smtClean="0">
                <a:cs typeface="Arial" panose="020B0604020202020204" pitchFamily="34" charset="0"/>
              </a:rPr>
              <a:t>Exercise </a:t>
            </a:r>
            <a:r>
              <a:rPr lang="en-NZ" sz="3200" b="1" u="sng" dirty="0">
                <a:cs typeface="Arial" panose="020B0604020202020204" pitchFamily="34" charset="0"/>
              </a:rPr>
              <a:t>parameters</a:t>
            </a:r>
          </a:p>
          <a:p>
            <a:endParaRPr lang="en-NZ" sz="2800" dirty="0" smtClean="0">
              <a:cs typeface="Arial" panose="020B0604020202020204" pitchFamily="34" charset="0"/>
            </a:endParaRPr>
          </a:p>
          <a:p>
            <a:r>
              <a:rPr lang="en-NZ" sz="2800" dirty="0" smtClean="0">
                <a:cs typeface="Arial" panose="020B0604020202020204" pitchFamily="34" charset="0"/>
              </a:rPr>
              <a:t> </a:t>
            </a:r>
            <a:r>
              <a:rPr lang="en-NZ" sz="3200" dirty="0" smtClean="0">
                <a:cs typeface="Arial" panose="020B0604020202020204" pitchFamily="34" charset="0"/>
              </a:rPr>
              <a:t>Strength</a:t>
            </a:r>
            <a:endParaRPr lang="en-NZ" sz="3200" dirty="0">
              <a:cs typeface="Arial" panose="020B0604020202020204" pitchFamily="34" charset="0"/>
            </a:endParaRPr>
          </a:p>
        </p:txBody>
      </p:sp>
      <p:sp>
        <p:nvSpPr>
          <p:cNvPr id="3" name="TextBox 2"/>
          <p:cNvSpPr txBox="1"/>
          <p:nvPr/>
        </p:nvSpPr>
        <p:spPr>
          <a:xfrm>
            <a:off x="-314077" y="2284385"/>
            <a:ext cx="3288644" cy="584775"/>
          </a:xfrm>
          <a:prstGeom prst="rect">
            <a:avLst/>
          </a:prstGeom>
          <a:noFill/>
        </p:spPr>
        <p:txBody>
          <a:bodyPr wrap="square" rtlCol="0">
            <a:spAutoFit/>
          </a:bodyPr>
          <a:lstStyle/>
          <a:p>
            <a:r>
              <a:rPr lang="en-NZ" sz="3200" dirty="0">
                <a:latin typeface="Arial" panose="020B0604020202020204" pitchFamily="34" charset="0"/>
                <a:cs typeface="Arial" panose="020B0604020202020204" pitchFamily="34" charset="0"/>
              </a:rPr>
              <a:t>  </a:t>
            </a:r>
            <a:r>
              <a:rPr lang="en-NZ" sz="3200" dirty="0" smtClean="0">
                <a:latin typeface="Arial" panose="020B0604020202020204" pitchFamily="34" charset="0"/>
                <a:cs typeface="Arial" panose="020B0604020202020204" pitchFamily="34" charset="0"/>
              </a:rPr>
              <a:t> </a:t>
            </a:r>
            <a:r>
              <a:rPr lang="en-NZ" sz="3200" dirty="0" smtClean="0">
                <a:cs typeface="Arial" panose="020B0604020202020204" pitchFamily="34" charset="0"/>
              </a:rPr>
              <a:t>Cardiovascular</a:t>
            </a:r>
            <a:endParaRPr lang="en-NZ" sz="3200" dirty="0">
              <a:cs typeface="Arial" panose="020B0604020202020204" pitchFamily="34" charset="0"/>
            </a:endParaRPr>
          </a:p>
        </p:txBody>
      </p:sp>
      <p:sp>
        <p:nvSpPr>
          <p:cNvPr id="4" name="TextBox 3"/>
          <p:cNvSpPr txBox="1"/>
          <p:nvPr/>
        </p:nvSpPr>
        <p:spPr>
          <a:xfrm>
            <a:off x="7533861" y="6470637"/>
            <a:ext cx="5033617" cy="273473"/>
          </a:xfrm>
          <a:prstGeom prst="rect">
            <a:avLst/>
          </a:prstGeom>
          <a:noFill/>
        </p:spPr>
        <p:txBody>
          <a:bodyPr wrap="square" rtlCol="0">
            <a:spAutoFit/>
          </a:bodyPr>
          <a:lstStyle/>
          <a:p>
            <a:pPr>
              <a:lnSpc>
                <a:spcPct val="107000"/>
              </a:lnSpc>
              <a:spcAft>
                <a:spcPts val="0"/>
              </a:spcAft>
            </a:pPr>
            <a:r>
              <a:rPr lang="en-AU" sz="1100" dirty="0" smtClean="0">
                <a:latin typeface="Arial" panose="020B0604020202020204" pitchFamily="34" charset="0"/>
                <a:ea typeface="Calibri" panose="020F0502020204030204" pitchFamily="34" charset="0"/>
                <a:cs typeface="Times New Roman" panose="02020603050405020304" pitchFamily="18" charset="0"/>
              </a:rPr>
              <a:t>                                        (</a:t>
            </a:r>
            <a:r>
              <a:rPr lang="en-AU" sz="1100" dirty="0">
                <a:latin typeface="Arial" panose="020B0604020202020204" pitchFamily="34" charset="0"/>
                <a:ea typeface="Calibri" panose="020F0502020204030204" pitchFamily="34" charset="0"/>
                <a:cs typeface="Times New Roman" panose="02020603050405020304" pitchFamily="18" charset="0"/>
              </a:rPr>
              <a:t>ACSM </a:t>
            </a:r>
            <a:r>
              <a:rPr lang="en-AU" sz="1100" dirty="0" smtClean="0">
                <a:latin typeface="Arial" panose="020B0604020202020204" pitchFamily="34" charset="0"/>
                <a:ea typeface="Calibri" panose="020F0502020204030204" pitchFamily="34" charset="0"/>
                <a:cs typeface="Times New Roman" panose="02020603050405020304" pitchFamily="18" charset="0"/>
              </a:rPr>
              <a:t>guidelines 2011), (Garber et al ,2011)</a:t>
            </a:r>
            <a:endParaRPr lang="en-N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2" y="2904282"/>
            <a:ext cx="11775205" cy="430887"/>
          </a:xfrm>
          <a:prstGeom prst="rect">
            <a:avLst/>
          </a:prstGeom>
          <a:noFill/>
        </p:spPr>
        <p:txBody>
          <a:bodyPr wrap="square" rtlCol="0">
            <a:spAutoFit/>
          </a:bodyPr>
          <a:lstStyle/>
          <a:p>
            <a:pPr marL="285750" indent="-285750">
              <a:buFont typeface="Wingdings" panose="05000000000000000000" pitchFamily="2" charset="2"/>
              <a:buChar char="ü"/>
            </a:pPr>
            <a:r>
              <a:rPr lang="en-AU" sz="2200" dirty="0"/>
              <a:t>5 days per week </a:t>
            </a:r>
            <a:r>
              <a:rPr lang="en-AU" sz="2200" dirty="0" smtClean="0"/>
              <a:t>(moderate </a:t>
            </a:r>
            <a:r>
              <a:rPr lang="en-AU" sz="2200" dirty="0"/>
              <a:t>intensity) or  3 days per week </a:t>
            </a:r>
            <a:r>
              <a:rPr lang="en-AU" sz="2200" dirty="0" smtClean="0"/>
              <a:t>(vigorous </a:t>
            </a:r>
            <a:r>
              <a:rPr lang="en-AU" sz="2200" dirty="0"/>
              <a:t>intensity)</a:t>
            </a:r>
          </a:p>
        </p:txBody>
      </p:sp>
      <p:sp>
        <p:nvSpPr>
          <p:cNvPr id="7" name="Rectangle 6"/>
          <p:cNvSpPr/>
          <p:nvPr/>
        </p:nvSpPr>
        <p:spPr>
          <a:xfrm>
            <a:off x="-418330" y="1638310"/>
            <a:ext cx="4307843" cy="430887"/>
          </a:xfrm>
          <a:prstGeom prst="rect">
            <a:avLst/>
          </a:prstGeom>
        </p:spPr>
        <p:txBody>
          <a:bodyPr wrap="square">
            <a:spAutoFit/>
          </a:bodyPr>
          <a:lstStyle/>
          <a:p>
            <a:pPr marL="742950" lvl="1" indent="-285750">
              <a:buFont typeface="Wingdings" panose="05000000000000000000" pitchFamily="2" charset="2"/>
              <a:buChar char="ü"/>
            </a:pPr>
            <a:r>
              <a:rPr lang="en-AU" sz="2200" dirty="0"/>
              <a:t>At least 2 days week</a:t>
            </a:r>
          </a:p>
        </p:txBody>
      </p:sp>
      <p:sp>
        <p:nvSpPr>
          <p:cNvPr id="11" name="Rectangle 10"/>
          <p:cNvSpPr/>
          <p:nvPr/>
        </p:nvSpPr>
        <p:spPr>
          <a:xfrm>
            <a:off x="194636" y="4873050"/>
            <a:ext cx="11775205" cy="800860"/>
          </a:xfrm>
          <a:prstGeom prst="rect">
            <a:avLst/>
          </a:prstGeom>
        </p:spPr>
        <p:txBody>
          <a:bodyPr wrap="square">
            <a:spAutoFit/>
          </a:bodyPr>
          <a:lstStyle/>
          <a:p>
            <a:pPr>
              <a:lnSpc>
                <a:spcPct val="107000"/>
              </a:lnSpc>
              <a:spcAft>
                <a:spcPts val="75"/>
              </a:spcAft>
            </a:pPr>
            <a:r>
              <a:rPr lang="en-AU" sz="2200" dirty="0" smtClean="0">
                <a:ea typeface="Calibri" panose="020F0502020204030204" pitchFamily="34" charset="0"/>
                <a:cs typeface="Times New Roman" panose="02020603050405020304" pitchFamily="18" charset="0"/>
              </a:rPr>
              <a:t>For </a:t>
            </a:r>
            <a:r>
              <a:rPr lang="en-AU" sz="2200" dirty="0">
                <a:ea typeface="Calibri" panose="020F0502020204030204" pitchFamily="34" charset="0"/>
                <a:cs typeface="Times New Roman" panose="02020603050405020304" pitchFamily="18" charset="0"/>
              </a:rPr>
              <a:t>most health outcomes, additional benefits occur as the amount of physical activity increases through higher intensity, greater frequency, and/or longer duration</a:t>
            </a:r>
          </a:p>
        </p:txBody>
      </p:sp>
      <p:sp>
        <p:nvSpPr>
          <p:cNvPr id="12" name="TextBox 11"/>
          <p:cNvSpPr txBox="1"/>
          <p:nvPr/>
        </p:nvSpPr>
        <p:spPr>
          <a:xfrm>
            <a:off x="-133516" y="4288275"/>
            <a:ext cx="5286310" cy="584775"/>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 </a:t>
            </a:r>
            <a:r>
              <a:rPr lang="en-AU" sz="3200" dirty="0">
                <a:latin typeface="Arial" panose="020B0604020202020204" pitchFamily="34" charset="0"/>
                <a:cs typeface="Arial" panose="020B0604020202020204" pitchFamily="34" charset="0"/>
              </a:rPr>
              <a:t> </a:t>
            </a:r>
            <a:r>
              <a:rPr lang="en-AU" sz="3200" dirty="0">
                <a:cs typeface="Arial" panose="020B0604020202020204" pitchFamily="34" charset="0"/>
              </a:rPr>
              <a:t>General</a:t>
            </a:r>
            <a:r>
              <a:rPr lang="en-AU" sz="3200" dirty="0"/>
              <a:t> </a:t>
            </a:r>
          </a:p>
        </p:txBody>
      </p:sp>
      <p:pic>
        <p:nvPicPr>
          <p:cNvPr id="13" name="Picture 3" descr="Z:\CavitABI\Resources\Templates\Powerpoint\logo_white.png"/>
          <p:cNvPicPr>
            <a:picLocks noChangeAspect="1" noChangeArrowheads="1"/>
          </p:cNvPicPr>
          <p:nvPr/>
        </p:nvPicPr>
        <p:blipFill>
          <a:blip r:embed="rId3" cstate="print"/>
          <a:srcRect/>
          <a:stretch>
            <a:fillRect/>
          </a:stretch>
        </p:blipFill>
        <p:spPr bwMode="auto">
          <a:xfrm>
            <a:off x="10600672" y="137991"/>
            <a:ext cx="1369169" cy="596443"/>
          </a:xfrm>
          <a:prstGeom prst="rect">
            <a:avLst/>
          </a:prstGeom>
          <a:noFill/>
        </p:spPr>
      </p:pic>
    </p:spTree>
    <p:extLst>
      <p:ext uri="{BB962C8B-B14F-4D97-AF65-F5344CB8AC3E}">
        <p14:creationId xmlns:p14="http://schemas.microsoft.com/office/powerpoint/2010/main" val="357183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extBox 1"/>
          <p:cNvSpPr txBox="1"/>
          <p:nvPr/>
        </p:nvSpPr>
        <p:spPr>
          <a:xfrm>
            <a:off x="1218758" y="822711"/>
            <a:ext cx="9899374" cy="1077218"/>
          </a:xfrm>
          <a:prstGeom prst="rect">
            <a:avLst/>
          </a:prstGeom>
          <a:noFill/>
        </p:spPr>
        <p:txBody>
          <a:bodyPr wrap="square" rtlCol="0">
            <a:spAutoFit/>
          </a:bodyPr>
          <a:lstStyle/>
          <a:p>
            <a:r>
              <a:rPr lang="en-NZ" sz="3200" dirty="0">
                <a:cs typeface="Arial" panose="020B0604020202020204" pitchFamily="34" charset="0"/>
              </a:rPr>
              <a:t>How do we better predict and reduce falls risk within our older  TBI population?</a:t>
            </a:r>
          </a:p>
        </p:txBody>
      </p:sp>
      <p:pic>
        <p:nvPicPr>
          <p:cNvPr id="3" name="Picture 3" descr="Z:\CavitABI\Resources\Templates\Powerpoint\logo_white.png"/>
          <p:cNvPicPr>
            <a:picLocks noChangeAspect="1" noChangeArrowheads="1"/>
          </p:cNvPicPr>
          <p:nvPr/>
        </p:nvPicPr>
        <p:blipFill>
          <a:blip r:embed="rId4" cstate="print"/>
          <a:srcRect/>
          <a:stretch>
            <a:fillRect/>
          </a:stretch>
        </p:blipFill>
        <p:spPr bwMode="auto">
          <a:xfrm>
            <a:off x="10577260" y="113134"/>
            <a:ext cx="1369169" cy="596443"/>
          </a:xfrm>
          <a:prstGeom prst="rect">
            <a:avLst/>
          </a:prstGeom>
          <a:noFill/>
        </p:spPr>
      </p:pic>
    </p:spTree>
    <p:extLst>
      <p:ext uri="{BB962C8B-B14F-4D97-AF65-F5344CB8AC3E}">
        <p14:creationId xmlns:p14="http://schemas.microsoft.com/office/powerpoint/2010/main" val="3883086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995920" cy="5105231"/>
          </a:xfrm>
        </p:spPr>
        <p:txBody>
          <a:bodyPr>
            <a:normAutofit/>
          </a:bodyPr>
          <a:lstStyle/>
          <a:p>
            <a:pPr marL="0" indent="0">
              <a:buNone/>
            </a:pPr>
            <a:r>
              <a:rPr lang="en-NZ" sz="3200" b="1" u="sng" dirty="0">
                <a:cs typeface="Arial" panose="020B0604020202020204" pitchFamily="34" charset="0"/>
              </a:rPr>
              <a:t>What type of exercises?</a:t>
            </a:r>
          </a:p>
          <a:p>
            <a:pPr marL="0" indent="0">
              <a:buNone/>
            </a:pPr>
            <a:endParaRPr lang="en-NZ" sz="2400" dirty="0"/>
          </a:p>
          <a:p>
            <a:pPr marL="0" indent="0">
              <a:buNone/>
            </a:pPr>
            <a:r>
              <a:rPr lang="en-NZ" sz="2200" dirty="0" smtClean="0">
                <a:solidFill>
                  <a:srgbClr val="FFFF00"/>
                </a:solidFill>
              </a:rPr>
              <a:t>Gold-     </a:t>
            </a:r>
            <a:r>
              <a:rPr lang="en-NZ" sz="2200" dirty="0" smtClean="0"/>
              <a:t>High </a:t>
            </a:r>
            <a:r>
              <a:rPr lang="en-NZ" sz="2200" dirty="0"/>
              <a:t>dose balance and no walking program </a:t>
            </a:r>
            <a:r>
              <a:rPr lang="en-NZ" sz="2200" dirty="0" smtClean="0"/>
              <a:t> </a:t>
            </a:r>
            <a:endParaRPr lang="en-NZ" sz="2200" dirty="0"/>
          </a:p>
          <a:p>
            <a:pPr marL="0" indent="0">
              <a:buNone/>
            </a:pPr>
            <a:r>
              <a:rPr lang="en-NZ" sz="2200" dirty="0" smtClean="0">
                <a:solidFill>
                  <a:schemeClr val="tx1">
                    <a:lumMod val="75000"/>
                  </a:schemeClr>
                </a:solidFill>
              </a:rPr>
              <a:t>Silver-    </a:t>
            </a:r>
            <a:r>
              <a:rPr lang="en-NZ" sz="2200" dirty="0" smtClean="0"/>
              <a:t>High </a:t>
            </a:r>
            <a:r>
              <a:rPr lang="en-NZ" sz="2200" dirty="0"/>
              <a:t>dose </a:t>
            </a:r>
            <a:r>
              <a:rPr lang="en-NZ" sz="2200" dirty="0" smtClean="0"/>
              <a:t>balance and walking program</a:t>
            </a:r>
          </a:p>
          <a:p>
            <a:pPr marL="0" indent="0">
              <a:buNone/>
            </a:pPr>
            <a:r>
              <a:rPr lang="en-NZ" sz="2200" dirty="0" smtClean="0">
                <a:solidFill>
                  <a:schemeClr val="accent2">
                    <a:lumMod val="50000"/>
                  </a:schemeClr>
                </a:solidFill>
              </a:rPr>
              <a:t>Bronze-</a:t>
            </a:r>
            <a:r>
              <a:rPr lang="en-NZ" sz="2200" dirty="0" smtClean="0">
                <a:solidFill>
                  <a:schemeClr val="accent2">
                    <a:lumMod val="50000"/>
                  </a:schemeClr>
                </a:solidFill>
              </a:rPr>
              <a:t> </a:t>
            </a:r>
            <a:r>
              <a:rPr lang="en-NZ" sz="2200" dirty="0" smtClean="0"/>
              <a:t>Low </a:t>
            </a:r>
            <a:r>
              <a:rPr lang="en-NZ" sz="2200" dirty="0"/>
              <a:t>dose </a:t>
            </a:r>
            <a:r>
              <a:rPr lang="en-NZ" sz="2200" dirty="0" smtClean="0"/>
              <a:t>balance and walking program</a:t>
            </a:r>
            <a:endParaRPr lang="en-NZ" sz="2200" dirty="0"/>
          </a:p>
          <a:p>
            <a:pPr marL="0" indent="0">
              <a:buNone/>
            </a:pPr>
            <a:endParaRPr lang="en-NZ" sz="2400" dirty="0"/>
          </a:p>
          <a:p>
            <a:pPr marL="0" indent="0">
              <a:buNone/>
            </a:pPr>
            <a:endParaRPr lang="en-NZ" sz="2400" dirty="0"/>
          </a:p>
          <a:p>
            <a:pPr marL="0" indent="0">
              <a:buNone/>
            </a:pPr>
            <a:endParaRPr lang="en-NZ" sz="2400" dirty="0"/>
          </a:p>
          <a:p>
            <a:pPr marL="0" indent="0">
              <a:buNone/>
            </a:pPr>
            <a:endParaRPr lang="en-NZ" dirty="0"/>
          </a:p>
          <a:p>
            <a:pPr marL="0" indent="0">
              <a:buNone/>
            </a:pPr>
            <a:endParaRPr lang="en-NZ" dirty="0"/>
          </a:p>
          <a:p>
            <a:endParaRPr lang="en-NZ" dirty="0"/>
          </a:p>
        </p:txBody>
      </p:sp>
      <p:pic>
        <p:nvPicPr>
          <p:cNvPr id="4" name="Picture 3"/>
          <p:cNvPicPr>
            <a:picLocks noChangeAspect="1"/>
          </p:cNvPicPr>
          <p:nvPr/>
        </p:nvPicPr>
        <p:blipFill>
          <a:blip r:embed="rId3"/>
          <a:stretch>
            <a:fillRect/>
          </a:stretch>
        </p:blipFill>
        <p:spPr>
          <a:xfrm>
            <a:off x="7904478" y="3464252"/>
            <a:ext cx="3849755" cy="2621260"/>
          </a:xfrm>
          <a:prstGeom prst="rect">
            <a:avLst/>
          </a:prstGeom>
        </p:spPr>
      </p:pic>
      <p:pic>
        <p:nvPicPr>
          <p:cNvPr id="5" name="Picture 4"/>
          <p:cNvPicPr>
            <a:picLocks noChangeAspect="1"/>
          </p:cNvPicPr>
          <p:nvPr/>
        </p:nvPicPr>
        <p:blipFill>
          <a:blip r:embed="rId4"/>
          <a:stretch>
            <a:fillRect/>
          </a:stretch>
        </p:blipFill>
        <p:spPr>
          <a:xfrm>
            <a:off x="6479960" y="992965"/>
            <a:ext cx="3766994" cy="2136315"/>
          </a:xfrm>
          <a:prstGeom prst="rect">
            <a:avLst/>
          </a:prstGeom>
        </p:spPr>
      </p:pic>
      <p:sp>
        <p:nvSpPr>
          <p:cNvPr id="2" name="TextBox 1"/>
          <p:cNvSpPr txBox="1"/>
          <p:nvPr/>
        </p:nvSpPr>
        <p:spPr>
          <a:xfrm>
            <a:off x="10863469" y="6520069"/>
            <a:ext cx="2464905" cy="261610"/>
          </a:xfrm>
          <a:prstGeom prst="rect">
            <a:avLst/>
          </a:prstGeom>
          <a:noFill/>
        </p:spPr>
        <p:txBody>
          <a:bodyPr wrap="square" rtlCol="0">
            <a:spAutoFit/>
          </a:bodyPr>
          <a:lstStyle/>
          <a:p>
            <a:r>
              <a:rPr lang="en-NZ" sz="1100" dirty="0"/>
              <a:t>(Sherrington, 2008)</a:t>
            </a:r>
          </a:p>
        </p:txBody>
      </p:sp>
      <p:sp>
        <p:nvSpPr>
          <p:cNvPr id="7" name="TextBox 6"/>
          <p:cNvSpPr txBox="1"/>
          <p:nvPr/>
        </p:nvSpPr>
        <p:spPr>
          <a:xfrm>
            <a:off x="79513" y="4122245"/>
            <a:ext cx="7498080" cy="1107996"/>
          </a:xfrm>
          <a:prstGeom prst="rect">
            <a:avLst/>
          </a:prstGeom>
          <a:noFill/>
        </p:spPr>
        <p:txBody>
          <a:bodyPr wrap="square" rtlCol="0">
            <a:spAutoFit/>
          </a:bodyPr>
          <a:lstStyle/>
          <a:p>
            <a:r>
              <a:rPr lang="en-NZ" sz="2200" dirty="0" smtClean="0"/>
              <a:t>Walking </a:t>
            </a:r>
            <a:r>
              <a:rPr lang="en-NZ" sz="2200" dirty="0" smtClean="0"/>
              <a:t>programs</a:t>
            </a:r>
            <a:r>
              <a:rPr lang="en-NZ" sz="2200" dirty="0" smtClean="0"/>
              <a:t> </a:t>
            </a:r>
            <a:r>
              <a:rPr lang="en-NZ" sz="2200" dirty="0"/>
              <a:t>without a balance program may increase falls risk</a:t>
            </a:r>
            <a:r>
              <a:rPr lang="en-NZ" sz="2200" dirty="0" smtClean="0"/>
              <a:t>. </a:t>
            </a:r>
            <a:r>
              <a:rPr lang="en-NZ" sz="2200" dirty="0"/>
              <a:t>Strength and balance sets the foundation before walking </a:t>
            </a:r>
            <a:r>
              <a:rPr lang="en-NZ" sz="2200" dirty="0" smtClean="0"/>
              <a:t>practice.</a:t>
            </a:r>
            <a:endParaRPr lang="en-AU" sz="2200" dirty="0"/>
          </a:p>
        </p:txBody>
      </p:sp>
      <p:pic>
        <p:nvPicPr>
          <p:cNvPr id="8" name="Picture 3" descr="Z:\CavitABI\Resources\Templates\Powerpoint\logo_white.png"/>
          <p:cNvPicPr>
            <a:picLocks noChangeAspect="1" noChangeArrowheads="1"/>
          </p:cNvPicPr>
          <p:nvPr/>
        </p:nvPicPr>
        <p:blipFill>
          <a:blip r:embed="rId5" cstate="print"/>
          <a:srcRect/>
          <a:stretch>
            <a:fillRect/>
          </a:stretch>
        </p:blipFill>
        <p:spPr bwMode="auto">
          <a:xfrm>
            <a:off x="10657179" y="142951"/>
            <a:ext cx="1369169" cy="596443"/>
          </a:xfrm>
          <a:prstGeom prst="rect">
            <a:avLst/>
          </a:prstGeom>
          <a:noFill/>
        </p:spPr>
      </p:pic>
    </p:spTree>
    <p:extLst>
      <p:ext uri="{BB962C8B-B14F-4D97-AF65-F5344CB8AC3E}">
        <p14:creationId xmlns:p14="http://schemas.microsoft.com/office/powerpoint/2010/main" val="912131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61" y="212243"/>
            <a:ext cx="12026839" cy="6544817"/>
          </a:xfrm>
        </p:spPr>
        <p:txBody>
          <a:bodyPr>
            <a:normAutofit/>
          </a:bodyPr>
          <a:lstStyle/>
          <a:p>
            <a:pPr marL="0" indent="0">
              <a:buNone/>
            </a:pPr>
            <a:r>
              <a:rPr lang="en-NZ" sz="3200" b="1" u="sng" dirty="0">
                <a:cs typeface="Arial" panose="020B0604020202020204" pitchFamily="34" charset="0"/>
              </a:rPr>
              <a:t>Tai Chi vs </a:t>
            </a:r>
            <a:r>
              <a:rPr lang="en-NZ" sz="3200" b="1" u="sng" dirty="0" smtClean="0">
                <a:cs typeface="Arial" panose="020B0604020202020204" pitchFamily="34" charset="0"/>
              </a:rPr>
              <a:t>Otago Exercise Programme</a:t>
            </a:r>
            <a:endParaRPr lang="en-NZ" sz="3200" b="1" u="sng" dirty="0">
              <a:cs typeface="Arial" panose="020B0604020202020204" pitchFamily="34" charset="0"/>
            </a:endParaRPr>
          </a:p>
          <a:p>
            <a:pPr marL="0" indent="0">
              <a:buNone/>
            </a:pPr>
            <a:endParaRPr lang="en-NZ" sz="2400" b="1" u="sng" dirty="0">
              <a:latin typeface="Arial" panose="020B0604020202020204" pitchFamily="34" charset="0"/>
              <a:cs typeface="Arial" panose="020B0604020202020204" pitchFamily="34" charset="0"/>
            </a:endParaRPr>
          </a:p>
          <a:p>
            <a:pPr marL="0" indent="0">
              <a:buNone/>
            </a:pPr>
            <a:r>
              <a:rPr lang="en-NZ" sz="2400" u="sng" dirty="0">
                <a:latin typeface="+mn-lt"/>
                <a:cs typeface="Arial" panose="020B0604020202020204" pitchFamily="34" charset="0"/>
              </a:rPr>
              <a:t>Tai Chi</a:t>
            </a:r>
            <a:endParaRPr lang="en-NZ" sz="2400" u="sng" dirty="0">
              <a:solidFill>
                <a:srgbClr val="000000"/>
              </a:solidFill>
              <a:latin typeface="+mn-lt"/>
              <a:ea typeface="Calibri" panose="020F0502020204030204" pitchFamily="34" charset="0"/>
              <a:cs typeface="Arial" panose="020B0604020202020204" pitchFamily="34" charset="0"/>
            </a:endParaRPr>
          </a:p>
          <a:p>
            <a:pPr marL="0" indent="0">
              <a:buNone/>
            </a:pPr>
            <a:r>
              <a:rPr lang="en-NZ" sz="2200" dirty="0">
                <a:latin typeface="+mn-lt"/>
                <a:cs typeface="Arial" panose="020B0604020202020204" pitchFamily="34" charset="0"/>
              </a:rPr>
              <a:t>Community based = Travel</a:t>
            </a:r>
          </a:p>
          <a:p>
            <a:pPr marL="0" indent="0">
              <a:buNone/>
            </a:pPr>
            <a:endParaRPr lang="en-NZ" sz="2400" dirty="0">
              <a:latin typeface="Arial" panose="020B0604020202020204" pitchFamily="34" charset="0"/>
              <a:cs typeface="Arial" panose="020B0604020202020204" pitchFamily="34" charset="0"/>
            </a:endParaRPr>
          </a:p>
        </p:txBody>
      </p:sp>
      <p:sp>
        <p:nvSpPr>
          <p:cNvPr id="2" name="TextBox 1"/>
          <p:cNvSpPr txBox="1"/>
          <p:nvPr/>
        </p:nvSpPr>
        <p:spPr>
          <a:xfrm>
            <a:off x="118778" y="4499852"/>
            <a:ext cx="12119604" cy="1785104"/>
          </a:xfrm>
          <a:prstGeom prst="rect">
            <a:avLst/>
          </a:prstGeom>
          <a:noFill/>
        </p:spPr>
        <p:txBody>
          <a:bodyPr wrap="square" rtlCol="0">
            <a:spAutoFit/>
          </a:bodyPr>
          <a:lstStyle/>
          <a:p>
            <a:r>
              <a:rPr lang="en-NZ" sz="2200" dirty="0">
                <a:cs typeface="Arial" panose="020B0604020202020204" pitchFamily="34" charset="0"/>
              </a:rPr>
              <a:t>Home exercise program over 4 trials in people over 80</a:t>
            </a:r>
          </a:p>
          <a:p>
            <a:pPr marL="342900" indent="-342900">
              <a:buFont typeface="Arial" panose="020B0604020202020204" pitchFamily="34" charset="0"/>
              <a:buChar char="•"/>
            </a:pPr>
            <a:r>
              <a:rPr lang="en-NZ" sz="2200" dirty="0">
                <a:cs typeface="Arial" panose="020B0604020202020204" pitchFamily="34" charset="0"/>
              </a:rPr>
              <a:t>30-46 percent reduction in falls, </a:t>
            </a:r>
          </a:p>
          <a:p>
            <a:pPr marL="342900" indent="-342900">
              <a:buFont typeface="Arial" panose="020B0604020202020204" pitchFamily="34" charset="0"/>
              <a:buChar char="•"/>
            </a:pPr>
            <a:r>
              <a:rPr lang="en-NZ" sz="2200" dirty="0">
                <a:cs typeface="Arial" panose="020B0604020202020204" pitchFamily="34" charset="0"/>
              </a:rPr>
              <a:t>28-39 percent reduction in injury</a:t>
            </a:r>
          </a:p>
          <a:p>
            <a:pPr marL="342900" indent="-342900">
              <a:buFont typeface="Arial" panose="020B0604020202020204" pitchFamily="34" charset="0"/>
              <a:buChar char="•"/>
            </a:pPr>
            <a:r>
              <a:rPr lang="en-NZ" sz="2200" dirty="0">
                <a:cs typeface="Arial" panose="020B0604020202020204" pitchFamily="34" charset="0"/>
              </a:rPr>
              <a:t>Fewer hospital admissions,</a:t>
            </a:r>
          </a:p>
          <a:p>
            <a:pPr marL="342900" indent="-342900">
              <a:buFont typeface="Arial" panose="020B0604020202020204" pitchFamily="34" charset="0"/>
              <a:buChar char="•"/>
            </a:pPr>
            <a:r>
              <a:rPr lang="en-NZ" sz="2200" dirty="0">
                <a:cs typeface="Arial" panose="020B0604020202020204" pitchFamily="34" charset="0"/>
              </a:rPr>
              <a:t>Increased exercise function 55 % decreased in mortality risk</a:t>
            </a:r>
          </a:p>
        </p:txBody>
      </p:sp>
      <p:sp>
        <p:nvSpPr>
          <p:cNvPr id="5" name="TextBox 4"/>
          <p:cNvSpPr txBox="1"/>
          <p:nvPr/>
        </p:nvSpPr>
        <p:spPr>
          <a:xfrm>
            <a:off x="6281530" y="6541616"/>
            <a:ext cx="6003235" cy="430887"/>
          </a:xfrm>
          <a:prstGeom prst="rect">
            <a:avLst/>
          </a:prstGeom>
          <a:noFill/>
        </p:spPr>
        <p:txBody>
          <a:bodyPr wrap="square" rtlCol="0">
            <a:spAutoFit/>
          </a:bodyPr>
          <a:lstStyle/>
          <a:p>
            <a:r>
              <a:rPr lang="en-NZ" sz="1100" dirty="0">
                <a:latin typeface="Arial" panose="020B0604020202020204" pitchFamily="34" charset="0"/>
                <a:cs typeface="Arial" panose="020B0604020202020204" pitchFamily="34" charset="0"/>
              </a:rPr>
              <a:t>(Liu Ambrose </a:t>
            </a:r>
            <a:r>
              <a:rPr lang="en-NZ" sz="1100" dirty="0" err="1">
                <a:latin typeface="Arial" panose="020B0604020202020204" pitchFamily="34" charset="0"/>
                <a:cs typeface="Arial" panose="020B0604020202020204" pitchFamily="34" charset="0"/>
              </a:rPr>
              <a:t>etal</a:t>
            </a:r>
            <a:r>
              <a:rPr lang="en-NZ" sz="1100" dirty="0">
                <a:latin typeface="Arial" panose="020B0604020202020204" pitchFamily="34" charset="0"/>
                <a:cs typeface="Arial" panose="020B0604020202020204" pitchFamily="34" charset="0"/>
              </a:rPr>
              <a:t>. 2008 JAG 56, 1821-1830) (Thomas et al. 2010 Age Ageing 39, 681-687)</a:t>
            </a:r>
          </a:p>
          <a:p>
            <a:endParaRPr lang="en-NZ" sz="1100" dirty="0">
              <a:latin typeface="Arial" panose="020B0604020202020204" pitchFamily="34" charset="0"/>
              <a:cs typeface="Arial" panose="020B0604020202020204" pitchFamily="34" charset="0"/>
            </a:endParaRPr>
          </a:p>
        </p:txBody>
      </p:sp>
      <p:sp>
        <p:nvSpPr>
          <p:cNvPr id="7" name="Rectangle 6"/>
          <p:cNvSpPr/>
          <p:nvPr/>
        </p:nvSpPr>
        <p:spPr>
          <a:xfrm>
            <a:off x="7174334" y="1358622"/>
            <a:ext cx="800219" cy="457048"/>
          </a:xfrm>
          <a:prstGeom prst="rect">
            <a:avLst/>
          </a:prstGeom>
        </p:spPr>
        <p:txBody>
          <a:bodyPr wrap="none">
            <a:spAutoFit/>
          </a:bodyPr>
          <a:lstStyle/>
          <a:p>
            <a:pPr>
              <a:lnSpc>
                <a:spcPct val="107000"/>
              </a:lnSpc>
              <a:spcAft>
                <a:spcPts val="0"/>
              </a:spcAft>
            </a:pPr>
            <a:r>
              <a:rPr lang="en-NZ" sz="2400" u="sng" dirty="0">
                <a:cs typeface="Arial" panose="020B0604020202020204" pitchFamily="34" charset="0"/>
              </a:rPr>
              <a:t>OEP</a:t>
            </a:r>
            <a:endParaRPr lang="en-NZ" sz="2400" u="sng" dirty="0">
              <a:solidFill>
                <a:srgbClr val="000000"/>
              </a:solidFill>
              <a:ea typeface="Calibri" panose="020F0502020204030204" pitchFamily="34" charset="0"/>
              <a:cs typeface="Arial" panose="020B0604020202020204" pitchFamily="34" charset="0"/>
            </a:endParaRPr>
          </a:p>
        </p:txBody>
      </p:sp>
      <p:sp>
        <p:nvSpPr>
          <p:cNvPr id="8" name="Rectangle 7"/>
          <p:cNvSpPr/>
          <p:nvPr/>
        </p:nvSpPr>
        <p:spPr>
          <a:xfrm>
            <a:off x="7174334" y="1821925"/>
            <a:ext cx="2933432" cy="438582"/>
          </a:xfrm>
          <a:prstGeom prst="rect">
            <a:avLst/>
          </a:prstGeom>
        </p:spPr>
        <p:txBody>
          <a:bodyPr wrap="none">
            <a:spAutoFit/>
          </a:bodyPr>
          <a:lstStyle/>
          <a:p>
            <a:pPr>
              <a:lnSpc>
                <a:spcPct val="107000"/>
              </a:lnSpc>
              <a:spcAft>
                <a:spcPts val="0"/>
              </a:spcAft>
            </a:pPr>
            <a:r>
              <a:rPr lang="en-NZ" sz="2200" dirty="0">
                <a:cs typeface="Arial" panose="020B0604020202020204" pitchFamily="34" charset="0"/>
              </a:rPr>
              <a:t>Home based = No travel</a:t>
            </a:r>
            <a:endParaRPr lang="en-NZ" sz="2200" dirty="0">
              <a:solidFill>
                <a:srgbClr val="000000"/>
              </a:solidFill>
              <a:ea typeface="Calibri" panose="020F0502020204030204" pitchFamily="34" charset="0"/>
              <a:cs typeface="Arial" panose="020B0604020202020204" pitchFamily="34" charset="0"/>
            </a:endParaRPr>
          </a:p>
        </p:txBody>
      </p:sp>
      <p:sp>
        <p:nvSpPr>
          <p:cNvPr id="9" name="Rectangle 8"/>
          <p:cNvSpPr/>
          <p:nvPr/>
        </p:nvSpPr>
        <p:spPr>
          <a:xfrm>
            <a:off x="152067" y="2288264"/>
            <a:ext cx="2080441" cy="737831"/>
          </a:xfrm>
          <a:prstGeom prst="rect">
            <a:avLst/>
          </a:prstGeom>
        </p:spPr>
        <p:txBody>
          <a:bodyPr wrap="none">
            <a:spAutoFit/>
          </a:bodyPr>
          <a:lstStyle/>
          <a:p>
            <a:pPr>
              <a:lnSpc>
                <a:spcPct val="107000"/>
              </a:lnSpc>
            </a:pPr>
            <a:r>
              <a:rPr lang="en-NZ" sz="2200" dirty="0">
                <a:cs typeface="Arial" panose="020B0604020202020204" pitchFamily="34" charset="0"/>
              </a:rPr>
              <a:t>Supervision 1:15</a:t>
            </a:r>
            <a:endParaRPr lang="en-NZ" sz="2200" dirty="0">
              <a:solidFill>
                <a:srgbClr val="000000"/>
              </a:solidFill>
              <a:ea typeface="Calibri" panose="020F0502020204030204" pitchFamily="34" charset="0"/>
              <a:cs typeface="Arial" panose="020B0604020202020204" pitchFamily="34" charset="0"/>
            </a:endParaRPr>
          </a:p>
          <a:p>
            <a:pPr>
              <a:lnSpc>
                <a:spcPct val="107000"/>
              </a:lnSpc>
              <a:spcAft>
                <a:spcPts val="0"/>
              </a:spcAft>
            </a:pPr>
            <a:endParaRPr lang="en-NZ" dirty="0">
              <a:solidFill>
                <a:srgbClr val="000000"/>
              </a:solidFill>
              <a:ea typeface="Calibri" panose="020F0502020204030204" pitchFamily="34" charset="0"/>
              <a:cs typeface="Arial" panose="020B0604020202020204" pitchFamily="34" charset="0"/>
            </a:endParaRPr>
          </a:p>
        </p:txBody>
      </p:sp>
      <p:sp>
        <p:nvSpPr>
          <p:cNvPr id="10" name="Rectangle 9"/>
          <p:cNvSpPr/>
          <p:nvPr/>
        </p:nvSpPr>
        <p:spPr>
          <a:xfrm>
            <a:off x="7174334" y="2299666"/>
            <a:ext cx="1166281" cy="430887"/>
          </a:xfrm>
          <a:prstGeom prst="rect">
            <a:avLst/>
          </a:prstGeom>
        </p:spPr>
        <p:txBody>
          <a:bodyPr wrap="none">
            <a:spAutoFit/>
          </a:bodyPr>
          <a:lstStyle/>
          <a:p>
            <a:r>
              <a:rPr lang="en-NZ" sz="2200" dirty="0">
                <a:cs typeface="Arial" panose="020B0604020202020204" pitchFamily="34" charset="0"/>
              </a:rPr>
              <a:t>Isolation</a:t>
            </a:r>
            <a:endParaRPr lang="en-AU" sz="2200" dirty="0"/>
          </a:p>
        </p:txBody>
      </p:sp>
      <p:sp>
        <p:nvSpPr>
          <p:cNvPr id="11" name="Rectangle 10"/>
          <p:cNvSpPr/>
          <p:nvPr/>
        </p:nvSpPr>
        <p:spPr>
          <a:xfrm>
            <a:off x="182849" y="2721075"/>
            <a:ext cx="2574551" cy="438582"/>
          </a:xfrm>
          <a:prstGeom prst="rect">
            <a:avLst/>
          </a:prstGeom>
        </p:spPr>
        <p:txBody>
          <a:bodyPr wrap="none">
            <a:spAutoFit/>
          </a:bodyPr>
          <a:lstStyle/>
          <a:p>
            <a:pPr>
              <a:lnSpc>
                <a:spcPct val="107000"/>
              </a:lnSpc>
              <a:spcAft>
                <a:spcPts val="0"/>
              </a:spcAft>
            </a:pPr>
            <a:r>
              <a:rPr lang="en-NZ" sz="2200" dirty="0">
                <a:cs typeface="Arial" panose="020B0604020202020204" pitchFamily="34" charset="0"/>
              </a:rPr>
              <a:t>Social interaction***</a:t>
            </a:r>
            <a:endParaRPr lang="en-NZ" sz="2200" dirty="0">
              <a:solidFill>
                <a:srgbClr val="000000"/>
              </a:solidFill>
              <a:ea typeface="Calibri" panose="020F0502020204030204" pitchFamily="34" charset="0"/>
              <a:cs typeface="Arial" panose="020B0604020202020204" pitchFamily="34" charset="0"/>
            </a:endParaRPr>
          </a:p>
        </p:txBody>
      </p:sp>
      <p:sp>
        <p:nvSpPr>
          <p:cNvPr id="12" name="TextBox 11"/>
          <p:cNvSpPr txBox="1"/>
          <p:nvPr/>
        </p:nvSpPr>
        <p:spPr>
          <a:xfrm>
            <a:off x="7175597" y="3177183"/>
            <a:ext cx="4215100" cy="430887"/>
          </a:xfrm>
          <a:prstGeom prst="rect">
            <a:avLst/>
          </a:prstGeom>
          <a:noFill/>
        </p:spPr>
        <p:txBody>
          <a:bodyPr wrap="square" rtlCol="0">
            <a:spAutoFit/>
          </a:bodyPr>
          <a:lstStyle/>
          <a:p>
            <a:r>
              <a:rPr lang="en-AU" sz="2200" dirty="0">
                <a:cs typeface="Arial" panose="020B0604020202020204" pitchFamily="34" charset="0"/>
              </a:rPr>
              <a:t>Individually Prescribed**</a:t>
            </a:r>
          </a:p>
        </p:txBody>
      </p:sp>
      <p:sp>
        <p:nvSpPr>
          <p:cNvPr id="13" name="TextBox 12"/>
          <p:cNvSpPr txBox="1"/>
          <p:nvPr/>
        </p:nvSpPr>
        <p:spPr>
          <a:xfrm>
            <a:off x="7174334" y="2745081"/>
            <a:ext cx="2288280" cy="430887"/>
          </a:xfrm>
          <a:prstGeom prst="rect">
            <a:avLst/>
          </a:prstGeom>
          <a:noFill/>
        </p:spPr>
        <p:txBody>
          <a:bodyPr wrap="square" rtlCol="0">
            <a:spAutoFit/>
          </a:bodyPr>
          <a:lstStyle/>
          <a:p>
            <a:r>
              <a:rPr lang="en-AU" sz="2200" dirty="0">
                <a:cs typeface="Arial" panose="020B0604020202020204" pitchFamily="34" charset="0"/>
              </a:rPr>
              <a:t>Unsupervised</a:t>
            </a:r>
          </a:p>
        </p:txBody>
      </p:sp>
      <p:sp>
        <p:nvSpPr>
          <p:cNvPr id="14" name="TextBox 13"/>
          <p:cNvSpPr txBox="1"/>
          <p:nvPr/>
        </p:nvSpPr>
        <p:spPr>
          <a:xfrm>
            <a:off x="206518" y="3198171"/>
            <a:ext cx="2844800" cy="430887"/>
          </a:xfrm>
          <a:prstGeom prst="rect">
            <a:avLst/>
          </a:prstGeom>
          <a:noFill/>
        </p:spPr>
        <p:txBody>
          <a:bodyPr wrap="square" rtlCol="0">
            <a:spAutoFit/>
          </a:bodyPr>
          <a:lstStyle/>
          <a:p>
            <a:r>
              <a:rPr lang="en-AU" sz="2200" dirty="0">
                <a:cs typeface="Arial" panose="020B0604020202020204" pitchFamily="34" charset="0"/>
              </a:rPr>
              <a:t>One size fits all</a:t>
            </a:r>
          </a:p>
        </p:txBody>
      </p:sp>
      <p:sp>
        <p:nvSpPr>
          <p:cNvPr id="20" name="TextBox 19"/>
          <p:cNvSpPr txBox="1"/>
          <p:nvPr/>
        </p:nvSpPr>
        <p:spPr>
          <a:xfrm>
            <a:off x="4640188" y="2051315"/>
            <a:ext cx="1538392" cy="1446550"/>
          </a:xfrm>
          <a:prstGeom prst="rect">
            <a:avLst/>
          </a:prstGeom>
          <a:noFill/>
        </p:spPr>
        <p:txBody>
          <a:bodyPr wrap="square" rtlCol="0">
            <a:spAutoFit/>
          </a:bodyPr>
          <a:lstStyle/>
          <a:p>
            <a:r>
              <a:rPr lang="en-AU" sz="8800" dirty="0">
                <a:latin typeface="Baskerville Old Face" panose="02020602080505020303" pitchFamily="18" charset="0"/>
              </a:rPr>
              <a:t>VS</a:t>
            </a:r>
          </a:p>
        </p:txBody>
      </p:sp>
      <p:pic>
        <p:nvPicPr>
          <p:cNvPr id="15" name="Picture 3" descr="Z:\CavitABI\Resources\Templates\Powerpoint\logo_white.png"/>
          <p:cNvPicPr>
            <a:picLocks noChangeAspect="1" noChangeArrowheads="1"/>
          </p:cNvPicPr>
          <p:nvPr/>
        </p:nvPicPr>
        <p:blipFill>
          <a:blip r:embed="rId3" cstate="print"/>
          <a:srcRect/>
          <a:stretch>
            <a:fillRect/>
          </a:stretch>
        </p:blipFill>
        <p:spPr bwMode="auto">
          <a:xfrm>
            <a:off x="10507686" y="181613"/>
            <a:ext cx="1369169" cy="596443"/>
          </a:xfrm>
          <a:prstGeom prst="rect">
            <a:avLst/>
          </a:prstGeom>
          <a:noFill/>
        </p:spPr>
      </p:pic>
    </p:spTree>
    <p:extLst>
      <p:ext uri="{BB962C8B-B14F-4D97-AF65-F5344CB8AC3E}">
        <p14:creationId xmlns:p14="http://schemas.microsoft.com/office/powerpoint/2010/main" val="770499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19" y="584775"/>
            <a:ext cx="11529391" cy="6080230"/>
          </a:xfrm>
          <a:prstGeom prst="rect">
            <a:avLst/>
          </a:prstGeom>
        </p:spPr>
      </p:pic>
      <p:sp>
        <p:nvSpPr>
          <p:cNvPr id="6" name="TextBox 5"/>
          <p:cNvSpPr txBox="1"/>
          <p:nvPr/>
        </p:nvSpPr>
        <p:spPr>
          <a:xfrm>
            <a:off x="69982" y="0"/>
            <a:ext cx="9949068" cy="584775"/>
          </a:xfrm>
          <a:prstGeom prst="rect">
            <a:avLst/>
          </a:prstGeom>
          <a:noFill/>
        </p:spPr>
        <p:txBody>
          <a:bodyPr wrap="square" rtlCol="0">
            <a:spAutoFit/>
          </a:bodyPr>
          <a:lstStyle/>
          <a:p>
            <a:r>
              <a:rPr lang="en-NZ" sz="3200" b="1" u="sng" dirty="0">
                <a:latin typeface="Arial" panose="020B0604020202020204" pitchFamily="34" charset="0"/>
                <a:cs typeface="Arial" panose="020B0604020202020204" pitchFamily="34" charset="0"/>
              </a:rPr>
              <a:t>Falls Risk Assessment Tool</a:t>
            </a:r>
          </a:p>
        </p:txBody>
      </p:sp>
      <p:sp>
        <p:nvSpPr>
          <p:cNvPr id="7" name="5-Point Star 6"/>
          <p:cNvSpPr/>
          <p:nvPr/>
        </p:nvSpPr>
        <p:spPr>
          <a:xfrm>
            <a:off x="387626" y="3548270"/>
            <a:ext cx="337931" cy="327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5-Point Star 7"/>
          <p:cNvSpPr/>
          <p:nvPr/>
        </p:nvSpPr>
        <p:spPr>
          <a:xfrm>
            <a:off x="7179364" y="3548270"/>
            <a:ext cx="337931" cy="327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5-Point Star 8"/>
          <p:cNvSpPr/>
          <p:nvPr/>
        </p:nvSpPr>
        <p:spPr>
          <a:xfrm>
            <a:off x="11400182" y="3548270"/>
            <a:ext cx="337931" cy="327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3" descr="Z:\CavitABI\Resources\Templates\Powerpoint\logo_white.png"/>
          <p:cNvPicPr>
            <a:picLocks noChangeAspect="1" noChangeArrowheads="1"/>
          </p:cNvPicPr>
          <p:nvPr/>
        </p:nvPicPr>
        <p:blipFill>
          <a:blip r:embed="rId4" cstate="print"/>
          <a:srcRect/>
          <a:stretch>
            <a:fillRect/>
          </a:stretch>
        </p:blipFill>
        <p:spPr bwMode="auto">
          <a:xfrm>
            <a:off x="10607078" y="-5835"/>
            <a:ext cx="1369169" cy="596443"/>
          </a:xfrm>
          <a:prstGeom prst="rect">
            <a:avLst/>
          </a:prstGeom>
          <a:noFill/>
        </p:spPr>
      </p:pic>
      <p:sp>
        <p:nvSpPr>
          <p:cNvPr id="2" name="Rectangle 1"/>
          <p:cNvSpPr/>
          <p:nvPr/>
        </p:nvSpPr>
        <p:spPr>
          <a:xfrm>
            <a:off x="6351104" y="584775"/>
            <a:ext cx="5436706" cy="57563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6078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722" y="109330"/>
            <a:ext cx="11569148" cy="6155531"/>
          </a:xfrm>
          <a:prstGeom prst="rect">
            <a:avLst/>
          </a:prstGeom>
          <a:noFill/>
        </p:spPr>
        <p:txBody>
          <a:bodyPr wrap="square" rtlCol="0">
            <a:spAutoFit/>
          </a:bodyPr>
          <a:lstStyle/>
          <a:p>
            <a:r>
              <a:rPr lang="en-NZ" sz="3200" b="1" u="sng" dirty="0" smtClean="0">
                <a:cs typeface="Arial" panose="020B0604020202020204" pitchFamily="34" charset="0"/>
              </a:rPr>
              <a:t>Questions</a:t>
            </a:r>
            <a:endParaRPr lang="en-NZ" sz="3200" b="1" u="sng" dirty="0">
              <a:cs typeface="Arial" panose="020B0604020202020204" pitchFamily="34" charset="0"/>
            </a:endParaRPr>
          </a:p>
          <a:p>
            <a:endParaRPr lang="en-NZ" sz="2400" dirty="0">
              <a:latin typeface="Arial" panose="020B0604020202020204" pitchFamily="34" charset="0"/>
              <a:cs typeface="Arial" panose="020B0604020202020204" pitchFamily="34" charset="0"/>
            </a:endParaRPr>
          </a:p>
          <a:p>
            <a:endParaRPr lang="en-NZ" sz="2400" dirty="0">
              <a:latin typeface="Arial" panose="020B0604020202020204" pitchFamily="34" charset="0"/>
              <a:cs typeface="Arial" panose="020B0604020202020204" pitchFamily="34" charset="0"/>
            </a:endParaRPr>
          </a:p>
          <a:p>
            <a:r>
              <a:rPr lang="en-NZ" sz="2200" dirty="0">
                <a:cs typeface="Arial" panose="020B0604020202020204" pitchFamily="34" charset="0"/>
              </a:rPr>
              <a:t>What outcomes should we use to better predict falls from a gait/mobility perspective?</a:t>
            </a:r>
          </a:p>
          <a:p>
            <a:endParaRPr lang="en-NZ" sz="2200" dirty="0">
              <a:cs typeface="Arial" panose="020B0604020202020204" pitchFamily="34" charset="0"/>
            </a:endParaRPr>
          </a:p>
          <a:p>
            <a:endParaRPr lang="en-NZ" sz="2200" dirty="0">
              <a:cs typeface="Arial" panose="020B0604020202020204" pitchFamily="34" charset="0"/>
            </a:endParaRPr>
          </a:p>
          <a:p>
            <a:r>
              <a:rPr lang="en-NZ" sz="2200" dirty="0">
                <a:cs typeface="Arial" panose="020B0604020202020204" pitchFamily="34" charset="0"/>
              </a:rPr>
              <a:t>Objective, subjective or Both?</a:t>
            </a:r>
          </a:p>
          <a:p>
            <a:endParaRPr lang="en-NZ" sz="2200" dirty="0">
              <a:cs typeface="Arial" panose="020B0604020202020204" pitchFamily="34" charset="0"/>
            </a:endParaRPr>
          </a:p>
          <a:p>
            <a:endParaRPr lang="en-NZ" sz="2200" dirty="0">
              <a:cs typeface="Arial" panose="020B0604020202020204" pitchFamily="34" charset="0"/>
            </a:endParaRPr>
          </a:p>
          <a:p>
            <a:r>
              <a:rPr lang="en-NZ" sz="2200" dirty="0">
                <a:cs typeface="Arial" panose="020B0604020202020204" pitchFamily="34" charset="0"/>
              </a:rPr>
              <a:t>Do objective falls risk predictors  match subjective measures?</a:t>
            </a:r>
          </a:p>
          <a:p>
            <a:endParaRPr lang="en-NZ" sz="2200" dirty="0">
              <a:cs typeface="Arial" panose="020B0604020202020204" pitchFamily="34" charset="0"/>
            </a:endParaRPr>
          </a:p>
          <a:p>
            <a:endParaRPr lang="en-NZ" sz="2200" dirty="0">
              <a:cs typeface="Arial" panose="020B0604020202020204" pitchFamily="34" charset="0"/>
            </a:endParaRPr>
          </a:p>
          <a:p>
            <a:r>
              <a:rPr lang="en-NZ" sz="2200" dirty="0">
                <a:cs typeface="Arial" panose="020B0604020202020204" pitchFamily="34" charset="0"/>
              </a:rPr>
              <a:t>Does post traumatic amnesia state have an influence on falls risk based on objective or subjective measures?</a:t>
            </a:r>
          </a:p>
          <a:p>
            <a:endParaRPr lang="en-NZ" sz="2400" dirty="0">
              <a:cs typeface="Arial" panose="020B0604020202020204" pitchFamily="34" charset="0"/>
            </a:endParaRPr>
          </a:p>
          <a:p>
            <a:endParaRPr lang="en-NZ" sz="2400" dirty="0">
              <a:latin typeface="Arial" panose="020B0604020202020204" pitchFamily="34" charset="0"/>
              <a:cs typeface="Arial" panose="020B0604020202020204" pitchFamily="34" charset="0"/>
            </a:endParaRPr>
          </a:p>
          <a:p>
            <a:endParaRPr lang="en-NZ" sz="2400" dirty="0">
              <a:latin typeface="Arial" panose="020B0604020202020204" pitchFamily="34" charset="0"/>
              <a:cs typeface="Arial" panose="020B0604020202020204" pitchFamily="34" charset="0"/>
            </a:endParaRPr>
          </a:p>
        </p:txBody>
      </p:sp>
      <p:pic>
        <p:nvPicPr>
          <p:cNvPr id="4" name="Picture 3" descr="Z:\CavitABI\Resources\Templates\Powerpoint\logo_white.png"/>
          <p:cNvPicPr>
            <a:picLocks noChangeAspect="1" noChangeArrowheads="1"/>
          </p:cNvPicPr>
          <p:nvPr/>
        </p:nvPicPr>
        <p:blipFill>
          <a:blip r:embed="rId3" cstate="print"/>
          <a:srcRect/>
          <a:stretch>
            <a:fillRect/>
          </a:stretch>
        </p:blipFill>
        <p:spPr bwMode="auto">
          <a:xfrm>
            <a:off x="10597138" y="109330"/>
            <a:ext cx="1369169" cy="596443"/>
          </a:xfrm>
          <a:prstGeom prst="rect">
            <a:avLst/>
          </a:prstGeom>
          <a:noFill/>
        </p:spPr>
      </p:pic>
      <p:pic>
        <p:nvPicPr>
          <p:cNvPr id="2" name="Picture 1"/>
          <p:cNvPicPr>
            <a:picLocks noChangeAspect="1"/>
          </p:cNvPicPr>
          <p:nvPr/>
        </p:nvPicPr>
        <p:blipFill>
          <a:blip r:embed="rId4"/>
          <a:stretch>
            <a:fillRect/>
          </a:stretch>
        </p:blipFill>
        <p:spPr>
          <a:xfrm>
            <a:off x="8403101" y="1991707"/>
            <a:ext cx="1914525" cy="2390775"/>
          </a:xfrm>
          <a:prstGeom prst="rect">
            <a:avLst/>
          </a:prstGeom>
        </p:spPr>
      </p:pic>
    </p:spTree>
    <p:extLst>
      <p:ext uri="{BB962C8B-B14F-4D97-AF65-F5344CB8AC3E}">
        <p14:creationId xmlns:p14="http://schemas.microsoft.com/office/powerpoint/2010/main" val="1658572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7" y="193184"/>
            <a:ext cx="11951313" cy="6471776"/>
          </a:xfrm>
        </p:spPr>
        <p:txBody>
          <a:bodyPr>
            <a:normAutofit fontScale="85000" lnSpcReduction="20000"/>
          </a:bodyPr>
          <a:lstStyle/>
          <a:p>
            <a:pPr marL="0" indent="0">
              <a:buNone/>
            </a:pPr>
            <a:r>
              <a:rPr lang="en-NZ" sz="3500" b="1" u="sng" dirty="0">
                <a:cs typeface="Arial" panose="020B0604020202020204" pitchFamily="34" charset="0"/>
              </a:rPr>
              <a:t>Objective measures</a:t>
            </a:r>
          </a:p>
          <a:p>
            <a:pPr marL="0" indent="0">
              <a:buNone/>
            </a:pPr>
            <a:endParaRPr lang="en-NZ" sz="2600" dirty="0" smtClean="0">
              <a:highlight>
                <a:srgbClr val="C0C0C0"/>
              </a:highlight>
              <a:cs typeface="Arial" panose="020B0604020202020204" pitchFamily="34" charset="0"/>
            </a:endParaRPr>
          </a:p>
          <a:p>
            <a:pPr>
              <a:lnSpc>
                <a:spcPct val="150000"/>
              </a:lnSpc>
            </a:pPr>
            <a:r>
              <a:rPr lang="en-NZ" sz="2600" dirty="0" smtClean="0">
                <a:solidFill>
                  <a:srgbClr val="7030A0"/>
                </a:solidFill>
                <a:highlight>
                  <a:srgbClr val="C0C0C0"/>
                </a:highlight>
                <a:latin typeface="+mn-lt"/>
                <a:cs typeface="Arial" panose="020B0604020202020204" pitchFamily="34" charset="0"/>
              </a:rPr>
              <a:t>Berg-49/56</a:t>
            </a:r>
          </a:p>
          <a:p>
            <a:pPr>
              <a:lnSpc>
                <a:spcPct val="150000"/>
              </a:lnSpc>
            </a:pPr>
            <a:r>
              <a:rPr lang="en-NZ" sz="2600" dirty="0" smtClean="0">
                <a:latin typeface="+mn-lt"/>
                <a:cs typeface="Arial" panose="020B0604020202020204" pitchFamily="34" charset="0"/>
              </a:rPr>
              <a:t>Step </a:t>
            </a:r>
            <a:r>
              <a:rPr lang="en-NZ" sz="2600" dirty="0">
                <a:latin typeface="+mn-lt"/>
                <a:cs typeface="Arial" panose="020B0604020202020204" pitchFamily="34" charset="0"/>
              </a:rPr>
              <a:t>test- &lt;7 (D/c from outpatients)</a:t>
            </a:r>
          </a:p>
          <a:p>
            <a:pPr>
              <a:lnSpc>
                <a:spcPct val="150000"/>
              </a:lnSpc>
            </a:pPr>
            <a:r>
              <a:rPr lang="en-NZ" sz="2600" dirty="0">
                <a:solidFill>
                  <a:srgbClr val="7030A0"/>
                </a:solidFill>
                <a:highlight>
                  <a:srgbClr val="C0C0C0"/>
                </a:highlight>
                <a:latin typeface="+mn-lt"/>
                <a:cs typeface="Arial" panose="020B0604020202020204" pitchFamily="34" charset="0"/>
              </a:rPr>
              <a:t>Step Test- 10 (Outpatients rehab)</a:t>
            </a:r>
          </a:p>
          <a:p>
            <a:pPr>
              <a:lnSpc>
                <a:spcPct val="150000"/>
              </a:lnSpc>
            </a:pPr>
            <a:r>
              <a:rPr lang="en-NZ" sz="2600" dirty="0">
                <a:solidFill>
                  <a:srgbClr val="7030A0"/>
                </a:solidFill>
                <a:highlight>
                  <a:srgbClr val="C0C0C0"/>
                </a:highlight>
                <a:latin typeface="+mn-lt"/>
                <a:cs typeface="Arial" panose="020B0604020202020204" pitchFamily="34" charset="0"/>
              </a:rPr>
              <a:t>10MWT- &gt;12 (comfortable)</a:t>
            </a:r>
          </a:p>
          <a:p>
            <a:pPr>
              <a:lnSpc>
                <a:spcPct val="150000"/>
              </a:lnSpc>
            </a:pPr>
            <a:r>
              <a:rPr lang="en-NZ" sz="2600" dirty="0">
                <a:latin typeface="+mn-lt"/>
                <a:cs typeface="Arial" panose="020B0604020202020204" pitchFamily="34" charset="0"/>
              </a:rPr>
              <a:t>FSST- &gt;15 seconds/inability to complete (FES-I associated with poor FSST result) </a:t>
            </a:r>
          </a:p>
          <a:p>
            <a:pPr>
              <a:lnSpc>
                <a:spcPct val="150000"/>
              </a:lnSpc>
            </a:pPr>
            <a:r>
              <a:rPr lang="en-NZ" sz="2600" dirty="0">
                <a:latin typeface="+mn-lt"/>
                <a:cs typeface="Arial" panose="020B0604020202020204" pitchFamily="34" charset="0"/>
              </a:rPr>
              <a:t>6MWT- 250m</a:t>
            </a:r>
          </a:p>
          <a:p>
            <a:pPr>
              <a:lnSpc>
                <a:spcPct val="150000"/>
              </a:lnSpc>
            </a:pPr>
            <a:r>
              <a:rPr lang="en-NZ" sz="2600" dirty="0">
                <a:latin typeface="+mn-lt"/>
                <a:cs typeface="Arial" panose="020B0604020202020204" pitchFamily="34" charset="0"/>
              </a:rPr>
              <a:t>ST &amp; FSST (four square step test)- implicated due to high risk of trips; obstacle navigation 15 seconds (community dwelling) 12 sec (vestibular disorders)= falls risk</a:t>
            </a:r>
          </a:p>
          <a:p>
            <a:pPr>
              <a:lnSpc>
                <a:spcPct val="150000"/>
              </a:lnSpc>
            </a:pPr>
            <a:r>
              <a:rPr lang="en-NZ" sz="2600" dirty="0">
                <a:latin typeface="+mn-lt"/>
                <a:cs typeface="Arial" panose="020B0604020202020204" pitchFamily="34" charset="0"/>
              </a:rPr>
              <a:t>70-78% prediction of falls if &lt; cut off score</a:t>
            </a:r>
          </a:p>
          <a:p>
            <a:pPr marL="0" indent="0">
              <a:buNone/>
            </a:pPr>
            <a:endParaRPr lang="en-NZ" sz="1000" dirty="0"/>
          </a:p>
          <a:p>
            <a:pPr marL="0" indent="0">
              <a:buNone/>
            </a:pPr>
            <a:endParaRPr lang="en-NZ" sz="1000" dirty="0"/>
          </a:p>
          <a:p>
            <a:pPr marL="0" indent="0">
              <a:buNone/>
            </a:pPr>
            <a:r>
              <a:rPr lang="en-NZ" sz="1000" dirty="0" smtClean="0"/>
              <a:t>                                                                                                                                                                                                                                                                                                                                    (</a:t>
            </a:r>
            <a:r>
              <a:rPr lang="en-NZ" sz="1000" dirty="0"/>
              <a:t>Mackintosh </a:t>
            </a:r>
            <a:r>
              <a:rPr lang="en-NZ" sz="1000" dirty="0" smtClean="0"/>
              <a:t> </a:t>
            </a:r>
            <a:r>
              <a:rPr lang="en-NZ" sz="1000" dirty="0"/>
              <a:t>et al., 2006</a:t>
            </a:r>
            <a:r>
              <a:rPr lang="en-NZ" sz="1000" dirty="0" smtClean="0"/>
              <a:t>), (Blennerhassett, 2012) (Joshi  </a:t>
            </a:r>
            <a:r>
              <a:rPr lang="en-NZ" sz="1000" dirty="0"/>
              <a:t>&amp;</a:t>
            </a:r>
            <a:r>
              <a:rPr lang="en-NZ" sz="1000" dirty="0" smtClean="0"/>
              <a:t> </a:t>
            </a:r>
            <a:r>
              <a:rPr lang="en-NZ" sz="1000" dirty="0" err="1" smtClean="0"/>
              <a:t>Sadhale</a:t>
            </a:r>
            <a:r>
              <a:rPr lang="en-NZ" sz="1000" dirty="0" smtClean="0"/>
              <a:t>, 2014 )</a:t>
            </a:r>
            <a:endParaRPr lang="en-NZ" sz="1000" dirty="0"/>
          </a:p>
          <a:p>
            <a:endParaRPr lang="en-NZ" dirty="0"/>
          </a:p>
        </p:txBody>
      </p:sp>
      <p:pic>
        <p:nvPicPr>
          <p:cNvPr id="4" name="Picture 3"/>
          <p:cNvPicPr>
            <a:picLocks noChangeAspect="1"/>
          </p:cNvPicPr>
          <p:nvPr/>
        </p:nvPicPr>
        <p:blipFill>
          <a:blip r:embed="rId3"/>
          <a:stretch>
            <a:fillRect/>
          </a:stretch>
        </p:blipFill>
        <p:spPr>
          <a:xfrm>
            <a:off x="5992726" y="332332"/>
            <a:ext cx="4207018" cy="2354789"/>
          </a:xfrm>
          <a:prstGeom prst="rect">
            <a:avLst/>
          </a:prstGeom>
        </p:spPr>
      </p:pic>
      <p:pic>
        <p:nvPicPr>
          <p:cNvPr id="5" name="Picture 3" descr="Z:\CavitABI\Resources\Templates\Powerpoint\logo_white.png"/>
          <p:cNvPicPr>
            <a:picLocks noChangeAspect="1" noChangeArrowheads="1"/>
          </p:cNvPicPr>
          <p:nvPr/>
        </p:nvPicPr>
        <p:blipFill>
          <a:blip r:embed="rId4" cstate="print"/>
          <a:srcRect/>
          <a:stretch>
            <a:fillRect/>
          </a:stretch>
        </p:blipFill>
        <p:spPr bwMode="auto">
          <a:xfrm>
            <a:off x="10517625" y="193184"/>
            <a:ext cx="1369169" cy="596443"/>
          </a:xfrm>
          <a:prstGeom prst="rect">
            <a:avLst/>
          </a:prstGeom>
          <a:noFill/>
        </p:spPr>
      </p:pic>
    </p:spTree>
    <p:extLst>
      <p:ext uri="{BB962C8B-B14F-4D97-AF65-F5344CB8AC3E}">
        <p14:creationId xmlns:p14="http://schemas.microsoft.com/office/powerpoint/2010/main" val="1123798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61" y="117239"/>
            <a:ext cx="12074339" cy="6740761"/>
          </a:xfrm>
        </p:spPr>
        <p:txBody>
          <a:bodyPr>
            <a:normAutofit fontScale="47500" lnSpcReduction="20000"/>
          </a:bodyPr>
          <a:lstStyle/>
          <a:p>
            <a:pPr marL="0" indent="0">
              <a:buNone/>
            </a:pPr>
            <a:r>
              <a:rPr lang="en-AU" sz="8000" b="1" u="sng" dirty="0">
                <a:cs typeface="Arial" panose="020B0604020202020204" pitchFamily="34" charset="0"/>
              </a:rPr>
              <a:t>Subjective measure</a:t>
            </a:r>
          </a:p>
          <a:p>
            <a:pPr marL="0" indent="0">
              <a:buNone/>
            </a:pPr>
            <a:r>
              <a:rPr lang="en-AU" sz="9600" dirty="0">
                <a:latin typeface="Arial" panose="020B0604020202020204" pitchFamily="34" charset="0"/>
                <a:cs typeface="Arial" panose="020B0604020202020204" pitchFamily="34" charset="0"/>
              </a:rPr>
              <a:t> </a:t>
            </a:r>
          </a:p>
          <a:p>
            <a:pPr marL="0" indent="0">
              <a:buNone/>
            </a:pPr>
            <a:r>
              <a:rPr lang="en-AU" sz="5500" dirty="0" smtClean="0">
                <a:cs typeface="Arial" panose="020B0604020202020204" pitchFamily="34" charset="0"/>
              </a:rPr>
              <a:t>FES-I</a:t>
            </a:r>
            <a:endParaRPr lang="en-AU" sz="5500" dirty="0">
              <a:cs typeface="Arial" panose="020B0604020202020204" pitchFamily="34" charset="0"/>
            </a:endParaRPr>
          </a:p>
          <a:p>
            <a:r>
              <a:rPr lang="en-AU" sz="5500" dirty="0">
                <a:cs typeface="Arial" panose="020B0604020202020204" pitchFamily="34" charset="0"/>
              </a:rPr>
              <a:t>Fear of falling questionnaire</a:t>
            </a:r>
          </a:p>
          <a:p>
            <a:r>
              <a:rPr lang="en-AU" sz="5500" dirty="0">
                <a:cs typeface="Arial" panose="020B0604020202020204" pitchFamily="34" charset="0"/>
              </a:rPr>
              <a:t>Validated in Neurological populations and older populations</a:t>
            </a:r>
          </a:p>
          <a:p>
            <a:pPr marL="0" indent="0">
              <a:buNone/>
            </a:pPr>
            <a:endParaRPr lang="en-AU" sz="5500" dirty="0">
              <a:cs typeface="Arial" panose="020B0604020202020204" pitchFamily="34" charset="0"/>
            </a:endParaRPr>
          </a:p>
          <a:p>
            <a:pPr marL="0" lvl="0" indent="0">
              <a:buNone/>
            </a:pPr>
            <a:endParaRPr lang="en-NZ" sz="5500" dirty="0">
              <a:cs typeface="Arial" panose="020B0604020202020204" pitchFamily="34" charset="0"/>
            </a:endParaRPr>
          </a:p>
          <a:p>
            <a:pPr marL="0" indent="0">
              <a:buNone/>
            </a:pPr>
            <a:endParaRPr lang="en-AU" sz="6000" dirty="0">
              <a:cs typeface="Arial" panose="020B0604020202020204" pitchFamily="34" charset="0"/>
            </a:endParaRPr>
          </a:p>
          <a:p>
            <a:endParaRPr lang="en-AU" sz="6000" dirty="0">
              <a:cs typeface="Arial" panose="020B0604020202020204" pitchFamily="34" charset="0"/>
            </a:endParaRPr>
          </a:p>
          <a:p>
            <a:endParaRPr lang="en-AU" dirty="0">
              <a:latin typeface="Arial" panose="020B0604020202020204" pitchFamily="34" charset="0"/>
              <a:cs typeface="Arial" panose="020B0604020202020204" pitchFamily="34" charset="0"/>
            </a:endParaRPr>
          </a:p>
          <a:p>
            <a:pPr marL="0" indent="0">
              <a:buNone/>
            </a:pPr>
            <a:r>
              <a:rPr lang="en-AU" dirty="0" smtClean="0">
                <a:latin typeface="Arial" panose="020B0604020202020204" pitchFamily="34" charset="0"/>
                <a:cs typeface="Arial" panose="020B0604020202020204" pitchFamily="34" charset="0"/>
              </a:rPr>
              <a:t>                                                                          </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smtClean="0">
                <a:latin typeface="Arial" panose="020B0604020202020204" pitchFamily="34" charset="0"/>
                <a:cs typeface="Arial" panose="020B0604020202020204" pitchFamily="34" charset="0"/>
              </a:rPr>
              <a:t>                                                                                                                                                                                                                                                 </a:t>
            </a:r>
          </a:p>
          <a:p>
            <a:pPr marL="0" indent="0">
              <a:buNone/>
            </a:pPr>
            <a:endParaRPr lang="en-AU" dirty="0">
              <a:latin typeface="Arial" panose="020B0604020202020204" pitchFamily="34" charset="0"/>
              <a:cs typeface="Arial" panose="020B0604020202020204" pitchFamily="34" charset="0"/>
            </a:endParaRPr>
          </a:p>
          <a:p>
            <a:pPr marL="0" indent="0">
              <a:buNone/>
            </a:pPr>
            <a:endParaRPr lang="en-AU" dirty="0" smtClean="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                                                                                                                                                                                                                                                                                      </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smtClean="0">
                <a:latin typeface="Arial" panose="020B0604020202020204" pitchFamily="34" charset="0"/>
                <a:cs typeface="Arial" panose="020B0604020202020204" pitchFamily="34" charset="0"/>
              </a:rPr>
              <a:t> </a:t>
            </a:r>
          </a:p>
          <a:p>
            <a:pPr marL="0" indent="0">
              <a:buNone/>
            </a:pPr>
            <a:r>
              <a:rPr lang="en-AU" dirty="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                                                                                                                                                                                                                            </a:t>
            </a:r>
            <a:r>
              <a:rPr lang="en-AU" sz="2100" dirty="0" smtClean="0">
                <a:cs typeface="Arial" panose="020B0604020202020204" pitchFamily="34" charset="0"/>
              </a:rPr>
              <a:t>(Delbaere et al, 2010)</a:t>
            </a:r>
            <a:endParaRPr lang="en-NZ" sz="2100" dirty="0">
              <a:cs typeface="Arial" panose="020B0604020202020204" pitchFamily="34" charset="0"/>
            </a:endParaRPr>
          </a:p>
        </p:txBody>
      </p:sp>
      <p:pic>
        <p:nvPicPr>
          <p:cNvPr id="4" name="Picture 3" descr="Z:\CavitABI\Resources\Templates\Powerpoint\logo_white.png"/>
          <p:cNvPicPr>
            <a:picLocks noChangeAspect="1" noChangeArrowheads="1"/>
          </p:cNvPicPr>
          <p:nvPr/>
        </p:nvPicPr>
        <p:blipFill>
          <a:blip r:embed="rId3" cstate="print"/>
          <a:srcRect/>
          <a:stretch>
            <a:fillRect/>
          </a:stretch>
        </p:blipFill>
        <p:spPr bwMode="auto">
          <a:xfrm>
            <a:off x="10617017" y="0"/>
            <a:ext cx="1369169" cy="596443"/>
          </a:xfrm>
          <a:prstGeom prst="rect">
            <a:avLst/>
          </a:prstGeom>
          <a:noFill/>
        </p:spPr>
      </p:pic>
      <p:pic>
        <p:nvPicPr>
          <p:cNvPr id="5" name="Picture 4"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2" y="2951258"/>
            <a:ext cx="3127720" cy="309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09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7364</TotalTime>
  <Words>1803</Words>
  <Application>Microsoft Office PowerPoint</Application>
  <PresentationFormat>Widescreen</PresentationFormat>
  <Paragraphs>232</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Baskerville Old Face</vt:lpstr>
      <vt:lpstr>Calibri</vt:lpstr>
      <vt:lpstr>Calibri Light</vt:lpstr>
      <vt:lpstr>Times New Roman</vt:lpstr>
      <vt:lpstr>Wingdings</vt:lpstr>
      <vt:lpstr>Office Theme</vt:lpstr>
      <vt:lpstr>Older persons  rehabilitation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persons Health</dc:title>
  <dc:creator>Ben Wassell</dc:creator>
  <cp:lastModifiedBy>Ben Wassell</cp:lastModifiedBy>
  <cp:revision>122</cp:revision>
  <cp:lastPrinted>2017-09-04T22:11:27Z</cp:lastPrinted>
  <dcterms:created xsi:type="dcterms:W3CDTF">2016-09-26T06:52:27Z</dcterms:created>
  <dcterms:modified xsi:type="dcterms:W3CDTF">2017-09-07T01:45:12Z</dcterms:modified>
</cp:coreProperties>
</file>