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63" r:id="rId6"/>
    <p:sldId id="289" r:id="rId7"/>
    <p:sldId id="274" r:id="rId8"/>
    <p:sldId id="285" r:id="rId9"/>
    <p:sldId id="286" r:id="rId10"/>
    <p:sldId id="300" r:id="rId11"/>
    <p:sldId id="301" r:id="rId12"/>
    <p:sldId id="281" r:id="rId13"/>
    <p:sldId id="275" r:id="rId14"/>
    <p:sldId id="293" r:id="rId15"/>
    <p:sldId id="280" r:id="rId16"/>
    <p:sldId id="266" r:id="rId17"/>
    <p:sldId id="294" r:id="rId18"/>
    <p:sldId id="267" r:id="rId19"/>
    <p:sldId id="268" r:id="rId20"/>
    <p:sldId id="269" r:id="rId21"/>
    <p:sldId id="278" r:id="rId22"/>
    <p:sldId id="270" r:id="rId23"/>
    <p:sldId id="271" r:id="rId24"/>
    <p:sldId id="277" r:id="rId25"/>
    <p:sldId id="272" r:id="rId26"/>
    <p:sldId id="284" r:id="rId27"/>
    <p:sldId id="258" r:id="rId28"/>
  </p:sldIdLst>
  <p:sldSz cx="9144000" cy="5143500" type="screen16x9"/>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Honeysett" initials="A" lastIdx="0" clrIdx="0">
    <p:extLst>
      <p:ext uri="{19B8F6BF-5375-455C-9EA6-DF929625EA0E}">
        <p15:presenceInfo xmlns:p15="http://schemas.microsoft.com/office/powerpoint/2012/main" userId="AmyHoneys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E"/>
    <a:srgbClr val="197D97"/>
    <a:srgbClr val="8C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5373" autoAdjust="0"/>
  </p:normalViewPr>
  <p:slideViewPr>
    <p:cSldViewPr>
      <p:cViewPr varScale="1">
        <p:scale>
          <a:sx n="107" d="100"/>
          <a:sy n="107" d="100"/>
        </p:scale>
        <p:origin x="132"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10"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6491"/>
          </a:xfrm>
          <a:prstGeom prst="rect">
            <a:avLst/>
          </a:prstGeom>
        </p:spPr>
        <p:txBody>
          <a:bodyPr vert="horz" lIns="91434" tIns="45717" rIns="91434" bIns="45717" rtlCol="0"/>
          <a:lstStyle>
            <a:lvl1pPr algn="l">
              <a:defRPr sz="1200"/>
            </a:lvl1pPr>
          </a:lstStyle>
          <a:p>
            <a:endParaRPr lang="en-NZ"/>
          </a:p>
        </p:txBody>
      </p:sp>
      <p:sp>
        <p:nvSpPr>
          <p:cNvPr id="3" name="Date Placeholder 2"/>
          <p:cNvSpPr>
            <a:spLocks noGrp="1"/>
          </p:cNvSpPr>
          <p:nvPr>
            <p:ph type="dt" sz="quarter" idx="1"/>
          </p:nvPr>
        </p:nvSpPr>
        <p:spPr>
          <a:xfrm>
            <a:off x="3851343" y="1"/>
            <a:ext cx="2946347" cy="496491"/>
          </a:xfrm>
          <a:prstGeom prst="rect">
            <a:avLst/>
          </a:prstGeom>
        </p:spPr>
        <p:txBody>
          <a:bodyPr vert="horz" lIns="91434" tIns="45717" rIns="91434" bIns="45717" rtlCol="0"/>
          <a:lstStyle>
            <a:lvl1pPr algn="r">
              <a:defRPr sz="1200"/>
            </a:lvl1pPr>
          </a:lstStyle>
          <a:p>
            <a:fld id="{02A2013F-7542-4F8B-B0FC-48FAA3F859AD}" type="datetimeFigureOut">
              <a:rPr lang="en-NZ" smtClean="0"/>
              <a:pPr/>
              <a:t>16/08/2017</a:t>
            </a:fld>
            <a:endParaRPr lang="en-NZ"/>
          </a:p>
        </p:txBody>
      </p:sp>
      <p:sp>
        <p:nvSpPr>
          <p:cNvPr id="4" name="Footer Placeholder 3"/>
          <p:cNvSpPr>
            <a:spLocks noGrp="1"/>
          </p:cNvSpPr>
          <p:nvPr>
            <p:ph type="ftr" sz="quarter" idx="2"/>
          </p:nvPr>
        </p:nvSpPr>
        <p:spPr>
          <a:xfrm>
            <a:off x="0" y="9431600"/>
            <a:ext cx="2946347" cy="496491"/>
          </a:xfrm>
          <a:prstGeom prst="rect">
            <a:avLst/>
          </a:prstGeom>
        </p:spPr>
        <p:txBody>
          <a:bodyPr vert="horz" lIns="91434" tIns="45717" rIns="91434" bIns="45717" rtlCol="0" anchor="b"/>
          <a:lstStyle>
            <a:lvl1pPr algn="l">
              <a:defRPr sz="1200"/>
            </a:lvl1pPr>
          </a:lstStyle>
          <a:p>
            <a:endParaRPr lang="en-NZ"/>
          </a:p>
        </p:txBody>
      </p:sp>
      <p:sp>
        <p:nvSpPr>
          <p:cNvPr id="5" name="Slide Number Placeholder 4"/>
          <p:cNvSpPr>
            <a:spLocks noGrp="1"/>
          </p:cNvSpPr>
          <p:nvPr>
            <p:ph type="sldNum" sz="quarter" idx="3"/>
          </p:nvPr>
        </p:nvSpPr>
        <p:spPr>
          <a:xfrm>
            <a:off x="3851343" y="9431600"/>
            <a:ext cx="2946347" cy="496491"/>
          </a:xfrm>
          <a:prstGeom prst="rect">
            <a:avLst/>
          </a:prstGeom>
        </p:spPr>
        <p:txBody>
          <a:bodyPr vert="horz" lIns="91434" tIns="45717" rIns="91434" bIns="45717" rtlCol="0" anchor="b"/>
          <a:lstStyle>
            <a:lvl1pPr algn="r">
              <a:defRPr sz="1200"/>
            </a:lvl1pPr>
          </a:lstStyle>
          <a:p>
            <a:fld id="{8E3FC01F-362D-4ACD-B100-61A53A2C7585}" type="slidenum">
              <a:rPr lang="en-NZ" smtClean="0"/>
              <a:pPr/>
              <a:t>‹#›</a:t>
            </a:fld>
            <a:endParaRPr lang="en-NZ"/>
          </a:p>
        </p:txBody>
      </p:sp>
    </p:spTree>
    <p:extLst>
      <p:ext uri="{BB962C8B-B14F-4D97-AF65-F5344CB8AC3E}">
        <p14:creationId xmlns:p14="http://schemas.microsoft.com/office/powerpoint/2010/main" val="3939018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6491"/>
          </a:xfrm>
          <a:prstGeom prst="rect">
            <a:avLst/>
          </a:prstGeom>
        </p:spPr>
        <p:txBody>
          <a:bodyPr vert="horz" lIns="91434" tIns="45717" rIns="91434" bIns="45717" rtlCol="0"/>
          <a:lstStyle>
            <a:lvl1pPr algn="l">
              <a:defRPr sz="1200"/>
            </a:lvl1pPr>
          </a:lstStyle>
          <a:p>
            <a:endParaRPr lang="en-NZ"/>
          </a:p>
        </p:txBody>
      </p:sp>
      <p:sp>
        <p:nvSpPr>
          <p:cNvPr id="3" name="Date Placeholder 2"/>
          <p:cNvSpPr>
            <a:spLocks noGrp="1"/>
          </p:cNvSpPr>
          <p:nvPr>
            <p:ph type="dt" idx="1"/>
          </p:nvPr>
        </p:nvSpPr>
        <p:spPr>
          <a:xfrm>
            <a:off x="3851343" y="1"/>
            <a:ext cx="2946347" cy="496491"/>
          </a:xfrm>
          <a:prstGeom prst="rect">
            <a:avLst/>
          </a:prstGeom>
        </p:spPr>
        <p:txBody>
          <a:bodyPr vert="horz" lIns="91434" tIns="45717" rIns="91434" bIns="45717" rtlCol="0"/>
          <a:lstStyle>
            <a:lvl1pPr algn="r">
              <a:defRPr sz="1200"/>
            </a:lvl1pPr>
          </a:lstStyle>
          <a:p>
            <a:fld id="{18413FC3-67AE-4CAD-8C76-D6F93A5872A7}" type="datetimeFigureOut">
              <a:rPr lang="en-NZ" smtClean="0"/>
              <a:pPr/>
              <a:t>16/08/2017</a:t>
            </a:fld>
            <a:endParaRPr lang="en-NZ"/>
          </a:p>
        </p:txBody>
      </p:sp>
      <p:sp>
        <p:nvSpPr>
          <p:cNvPr id="4" name="Slide Image Placeholder 3"/>
          <p:cNvSpPr>
            <a:spLocks noGrp="1" noRot="1" noChangeAspect="1"/>
          </p:cNvSpPr>
          <p:nvPr>
            <p:ph type="sldImg" idx="2"/>
          </p:nvPr>
        </p:nvSpPr>
        <p:spPr>
          <a:xfrm>
            <a:off x="88900" y="744538"/>
            <a:ext cx="6621463" cy="3724275"/>
          </a:xfrm>
          <a:prstGeom prst="rect">
            <a:avLst/>
          </a:prstGeom>
          <a:noFill/>
          <a:ln w="12700">
            <a:solidFill>
              <a:prstClr val="black"/>
            </a:solidFill>
          </a:ln>
        </p:spPr>
        <p:txBody>
          <a:bodyPr vert="horz" lIns="91434" tIns="45717" rIns="91434" bIns="45717" rtlCol="0" anchor="ctr"/>
          <a:lstStyle/>
          <a:p>
            <a:endParaRPr lang="en-NZ"/>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34" tIns="45717" rIns="91434"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31600"/>
            <a:ext cx="2946347" cy="496491"/>
          </a:xfrm>
          <a:prstGeom prst="rect">
            <a:avLst/>
          </a:prstGeom>
        </p:spPr>
        <p:txBody>
          <a:bodyPr vert="horz" lIns="91434" tIns="45717" rIns="91434" bIns="45717" rtlCol="0" anchor="b"/>
          <a:lstStyle>
            <a:lvl1pPr algn="l">
              <a:defRPr sz="1200"/>
            </a:lvl1pPr>
          </a:lstStyle>
          <a:p>
            <a:endParaRPr lang="en-NZ"/>
          </a:p>
        </p:txBody>
      </p:sp>
      <p:sp>
        <p:nvSpPr>
          <p:cNvPr id="7" name="Slide Number Placeholder 6"/>
          <p:cNvSpPr>
            <a:spLocks noGrp="1"/>
          </p:cNvSpPr>
          <p:nvPr>
            <p:ph type="sldNum" sz="quarter" idx="5"/>
          </p:nvPr>
        </p:nvSpPr>
        <p:spPr>
          <a:xfrm>
            <a:off x="3851343" y="9431600"/>
            <a:ext cx="2946347" cy="496491"/>
          </a:xfrm>
          <a:prstGeom prst="rect">
            <a:avLst/>
          </a:prstGeom>
        </p:spPr>
        <p:txBody>
          <a:bodyPr vert="horz" lIns="91434" tIns="45717" rIns="91434" bIns="45717" rtlCol="0" anchor="b"/>
          <a:lstStyle>
            <a:lvl1pPr algn="r">
              <a:defRPr sz="1200"/>
            </a:lvl1pPr>
          </a:lstStyle>
          <a:p>
            <a:fld id="{C3A40188-4F3D-4C8C-A5D2-40CA266A9A8C}" type="slidenum">
              <a:rPr lang="en-NZ" smtClean="0"/>
              <a:pPr/>
              <a:t>‹#›</a:t>
            </a:fld>
            <a:endParaRPr lang="en-NZ"/>
          </a:p>
        </p:txBody>
      </p:sp>
    </p:spTree>
    <p:extLst>
      <p:ext uri="{BB962C8B-B14F-4D97-AF65-F5344CB8AC3E}">
        <p14:creationId xmlns:p14="http://schemas.microsoft.com/office/powerpoint/2010/main" val="25925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NZ" dirty="0" smtClean="0"/>
              <a:t>From ABI (provide</a:t>
            </a:r>
            <a:r>
              <a:rPr lang="en-NZ" baseline="0" dirty="0" smtClean="0"/>
              <a:t> short background to service)</a:t>
            </a:r>
          </a:p>
          <a:p>
            <a:pPr marL="171450" indent="-171450">
              <a:buFont typeface="Arial" panose="020B0604020202020204" pitchFamily="34" charset="0"/>
              <a:buChar char="•"/>
            </a:pPr>
            <a:r>
              <a:rPr lang="en-NZ" baseline="0" dirty="0" smtClean="0"/>
              <a:t>Helped form a sexuality quality group in 2015</a:t>
            </a:r>
          </a:p>
          <a:p>
            <a:pPr marL="628650" lvl="1" indent="-171450">
              <a:buFont typeface="Arial" panose="020B0604020202020204" pitchFamily="34" charset="0"/>
              <a:buChar char="•"/>
            </a:pPr>
            <a:r>
              <a:rPr lang="en-NZ" baseline="0" dirty="0" smtClean="0"/>
              <a:t>Focus on improving the integration of sexuality education into our rehab</a:t>
            </a:r>
          </a:p>
          <a:p>
            <a:pPr marL="628650" lvl="1" indent="-171450">
              <a:buFont typeface="Arial" panose="020B0604020202020204" pitchFamily="34" charset="0"/>
              <a:buChar char="•"/>
            </a:pPr>
            <a:r>
              <a:rPr lang="en-NZ" baseline="0" dirty="0" smtClean="0"/>
              <a:t>Training and education for staff</a:t>
            </a:r>
          </a:p>
          <a:p>
            <a:pPr marL="628650" lvl="1" indent="-171450">
              <a:buFont typeface="Arial" panose="020B0604020202020204" pitchFamily="34" charset="0"/>
              <a:buChar char="•"/>
            </a:pPr>
            <a:r>
              <a:rPr lang="en-NZ" baseline="0" dirty="0" smtClean="0"/>
              <a:t>Education to clients</a:t>
            </a:r>
          </a:p>
          <a:p>
            <a:pPr marL="628650" lvl="1" indent="-171450">
              <a:buFont typeface="Arial" panose="020B0604020202020204" pitchFamily="34" charset="0"/>
              <a:buChar char="•"/>
            </a:pPr>
            <a:r>
              <a:rPr lang="en-NZ" baseline="0" dirty="0" smtClean="0"/>
              <a:t>Improving our quality processes</a:t>
            </a:r>
          </a:p>
          <a:p>
            <a:pPr marL="171450" lvl="0" indent="-171450">
              <a:buFont typeface="Arial" panose="020B0604020202020204" pitchFamily="34" charset="0"/>
              <a:buChar char="•"/>
            </a:pPr>
            <a:r>
              <a:rPr lang="en-NZ" baseline="0" dirty="0" smtClean="0"/>
              <a:t>Have completed several training sessions with staff (therapists, nurses, rehab assistants)</a:t>
            </a:r>
          </a:p>
          <a:p>
            <a:pPr marL="171450" lvl="0" indent="-171450">
              <a:buFont typeface="Arial" panose="020B0604020202020204" pitchFamily="34" charset="0"/>
              <a:buChar char="•"/>
            </a:pPr>
            <a:r>
              <a:rPr lang="en-NZ" baseline="0" dirty="0" smtClean="0"/>
              <a:t>Continuing to work towards making this a standard part of our practice</a:t>
            </a:r>
          </a:p>
        </p:txBody>
      </p:sp>
      <p:sp>
        <p:nvSpPr>
          <p:cNvPr id="4" name="Slide Number Placeholder 3"/>
          <p:cNvSpPr>
            <a:spLocks noGrp="1"/>
          </p:cNvSpPr>
          <p:nvPr>
            <p:ph type="sldNum" sz="quarter" idx="10"/>
          </p:nvPr>
        </p:nvSpPr>
        <p:spPr/>
        <p:txBody>
          <a:bodyPr/>
          <a:lstStyle/>
          <a:p>
            <a:fld id="{C3A40188-4F3D-4C8C-A5D2-40CA266A9A8C}"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Activity: Discuss in threes – potential barriers in</a:t>
            </a:r>
            <a:r>
              <a:rPr lang="en-NZ" b="1" baseline="0" dirty="0" smtClean="0"/>
              <a:t> own work environment.</a:t>
            </a:r>
          </a:p>
          <a:p>
            <a:r>
              <a:rPr lang="en-NZ" b="1" baseline="0" dirty="0" smtClean="0"/>
              <a:t>Share as a large group</a:t>
            </a:r>
            <a:endParaRPr lang="en-NZ" b="1"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11</a:t>
            </a:fld>
            <a:endParaRPr lang="en-NZ"/>
          </a:p>
        </p:txBody>
      </p:sp>
    </p:spTree>
    <p:extLst>
      <p:ext uri="{BB962C8B-B14F-4D97-AF65-F5344CB8AC3E}">
        <p14:creationId xmlns:p14="http://schemas.microsoft.com/office/powerpoint/2010/main" val="349422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Reasoning for study: Research indicates 79% of health professionals thought the topic should be addressed but only 9% actually did on a regular basis. </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24 health professionals from TBI</a:t>
            </a:r>
            <a:r>
              <a:rPr lang="en-NZ" baseline="0" dirty="0" smtClean="0"/>
              <a:t> rehab centres. 4 focus groups. </a:t>
            </a:r>
          </a:p>
          <a:p>
            <a:r>
              <a:rPr lang="en-NZ" b="1" dirty="0" smtClean="0"/>
              <a:t>Specialist issue: </a:t>
            </a:r>
            <a:r>
              <a:rPr lang="en-NZ" dirty="0" smtClean="0"/>
              <a:t>Relates to the staff’s perception that sexuality requires specialist knowledge,</a:t>
            </a:r>
            <a:r>
              <a:rPr lang="en-NZ" baseline="0" dirty="0" smtClean="0"/>
              <a:t> skills and training. Some commented that lectures won’t address that sort of uncomfortableness – advocate a more exposure-based approach (the more you do it, the easier it is)</a:t>
            </a:r>
          </a:p>
          <a:p>
            <a:r>
              <a:rPr lang="en-NZ" b="1" baseline="0" dirty="0" smtClean="0"/>
              <a:t>Sensitive issue: </a:t>
            </a:r>
            <a:r>
              <a:rPr lang="en-NZ" baseline="0" dirty="0" smtClean="0"/>
              <a:t>View that it could be perceived as intrusive or inappropriate. Reflected on ways to approach the topic (questionnaire, more subtle opportunities)</a:t>
            </a:r>
          </a:p>
          <a:p>
            <a:r>
              <a:rPr lang="en-NZ" b="1" baseline="0" dirty="0" smtClean="0"/>
              <a:t>Practicalities</a:t>
            </a:r>
            <a:r>
              <a:rPr lang="en-NZ" baseline="0" dirty="0" smtClean="0"/>
              <a:t>: Relates to perception of how, when and where to raise sexual issues. Tended to favour waiting for a later stage for fear of offending the client too early on. Tended to favour a reactive approach. Some felt a group setting was beneficial (peer-support). Others commented written information leaflets would help them discuss sexual issues, as well as a standardised questionnaire</a:t>
            </a:r>
          </a:p>
          <a:p>
            <a:r>
              <a:rPr lang="en-NZ" b="1" baseline="0" dirty="0" smtClean="0"/>
              <a:t>Roles</a:t>
            </a:r>
            <a:r>
              <a:rPr lang="en-NZ" baseline="0" dirty="0" smtClean="0"/>
              <a:t>: Most were against the allocation of a specific professional given it should be the client’s decision who they decide to raise sexual issues with. </a:t>
            </a:r>
          </a:p>
          <a:p>
            <a:r>
              <a:rPr lang="en-NZ" b="1" baseline="0" dirty="0" smtClean="0"/>
              <a:t>Dilemmas: </a:t>
            </a:r>
            <a:r>
              <a:rPr lang="en-NZ" baseline="0" dirty="0" smtClean="0"/>
              <a:t>Perceived risks associated with discussing sexual issues included the risks associated with sexual exploration (accessing internet, porn, paid-for sex). Reflected on the importance of managing hypersexualised, disinhibited and inappropriate sexual behaviour. Sometimes discussions only take place if risks are perceived. </a:t>
            </a:r>
          </a:p>
          <a:p>
            <a:r>
              <a:rPr lang="en-NZ" b="1" baseline="0" dirty="0" smtClean="0"/>
              <a:t>Organisational: </a:t>
            </a:r>
            <a:r>
              <a:rPr lang="en-NZ" baseline="0" dirty="0" smtClean="0"/>
              <a:t>Factors within the organisation that help or hinder communication. </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12</a:t>
            </a:fld>
            <a:endParaRPr lang="en-NZ"/>
          </a:p>
        </p:txBody>
      </p:sp>
    </p:spTree>
    <p:extLst>
      <p:ext uri="{BB962C8B-B14F-4D97-AF65-F5344CB8AC3E}">
        <p14:creationId xmlns:p14="http://schemas.microsoft.com/office/powerpoint/2010/main" val="271763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NZ" dirty="0" smtClean="0"/>
          </a:p>
          <a:p>
            <a:pPr>
              <a:lnSpc>
                <a:spcPct val="90000"/>
              </a:lnSpc>
            </a:pPr>
            <a:r>
              <a:rPr lang="en-GB" altLang="en-US" sz="1200" b="1" u="sng" dirty="0" smtClean="0"/>
              <a:t>Phase 1 Permission</a:t>
            </a:r>
          </a:p>
          <a:p>
            <a:pPr>
              <a:lnSpc>
                <a:spcPct val="90000"/>
              </a:lnSpc>
            </a:pPr>
            <a:r>
              <a:rPr lang="en-GB" altLang="en-US" sz="1200" b="1" dirty="0" smtClean="0"/>
              <a:t>On admission all clients are given a generic brochure about </a:t>
            </a:r>
            <a:r>
              <a:rPr lang="en-GB" altLang="en-US" sz="1200" b="1" dirty="0" err="1" smtClean="0"/>
              <a:t>sexuality.There</a:t>
            </a:r>
            <a:r>
              <a:rPr lang="en-GB" altLang="en-US" sz="1200" b="1" dirty="0" smtClean="0"/>
              <a:t> is a notice board in each area with more information</a:t>
            </a:r>
          </a:p>
          <a:p>
            <a:pPr>
              <a:lnSpc>
                <a:spcPct val="90000"/>
              </a:lnSpc>
            </a:pPr>
            <a:r>
              <a:rPr lang="en-GB" altLang="en-US" sz="1200" b="1" u="sng" dirty="0" smtClean="0"/>
              <a:t>Phase 2 Limited information</a:t>
            </a:r>
          </a:p>
          <a:p>
            <a:pPr>
              <a:lnSpc>
                <a:spcPct val="90000"/>
              </a:lnSpc>
            </a:pPr>
            <a:r>
              <a:rPr lang="en-GB" altLang="en-US" sz="1200" b="1" dirty="0" smtClean="0"/>
              <a:t>We have developed our own brochures “sexuality and amputation” “ sexuality and Stroke” “ sexuality and pelvic injuries” and “sexuality and serious illness” These brochures are available after the session to have a look at.</a:t>
            </a:r>
          </a:p>
          <a:p>
            <a:pPr>
              <a:lnSpc>
                <a:spcPct val="90000"/>
              </a:lnSpc>
            </a:pPr>
            <a:endParaRPr lang="en-GB" altLang="en-US" sz="1200" b="1" dirty="0" smtClean="0"/>
          </a:p>
          <a:p>
            <a:pPr>
              <a:lnSpc>
                <a:spcPct val="90000"/>
              </a:lnSpc>
            </a:pPr>
            <a:r>
              <a:rPr lang="en-GB" altLang="en-US" sz="1200" b="1" u="sng" dirty="0" smtClean="0"/>
              <a:t>Phase 3 specific suggestion</a:t>
            </a:r>
          </a:p>
          <a:p>
            <a:pPr>
              <a:lnSpc>
                <a:spcPct val="90000"/>
              </a:lnSpc>
            </a:pPr>
            <a:r>
              <a:rPr lang="en-GB" altLang="en-US" sz="1200" b="1" dirty="0" smtClean="0"/>
              <a:t>Specific suggestion is when there is a query from an individual client and we decide how best to help</a:t>
            </a:r>
            <a:r>
              <a:rPr lang="en-GB" altLang="en-US" sz="1200" b="1" dirty="0" smtClean="0"/>
              <a:t>.</a:t>
            </a:r>
          </a:p>
          <a:p>
            <a:pPr marL="0" marR="0" lvl="0" indent="0" algn="l" defTabSz="914400" rtl="0" eaLnBrk="1" fontAlgn="auto" latinLnBrk="0" hangingPunct="1">
              <a:lnSpc>
                <a:spcPct val="90000"/>
              </a:lnSpc>
              <a:spcBef>
                <a:spcPts val="0"/>
              </a:spcBef>
              <a:spcAft>
                <a:spcPts val="0"/>
              </a:spcAft>
              <a:buClrTx/>
              <a:buSzTx/>
              <a:buFontTx/>
              <a:buNone/>
              <a:tabLst/>
              <a:defRPr/>
            </a:pPr>
            <a:r>
              <a:rPr lang="en-GB" altLang="en-US" sz="800" kern="1200" dirty="0" smtClean="0">
                <a:solidFill>
                  <a:schemeClr val="tx1"/>
                </a:solidFill>
                <a:latin typeface="+mn-lt"/>
                <a:ea typeface="+mn-ea"/>
                <a:cs typeface="+mn-cs"/>
              </a:rPr>
              <a:t>(e.g. positioning, medical clearance)</a:t>
            </a:r>
          </a:p>
          <a:p>
            <a:pPr>
              <a:lnSpc>
                <a:spcPct val="90000"/>
              </a:lnSpc>
            </a:pPr>
            <a:endParaRPr lang="en-GB" altLang="en-US" sz="1200" b="1" dirty="0" smtClean="0"/>
          </a:p>
          <a:p>
            <a:pPr>
              <a:lnSpc>
                <a:spcPct val="90000"/>
              </a:lnSpc>
            </a:pPr>
            <a:endParaRPr lang="en-GB" altLang="en-US" sz="1200" b="1" dirty="0" smtClean="0"/>
          </a:p>
          <a:p>
            <a:pPr>
              <a:lnSpc>
                <a:spcPct val="90000"/>
              </a:lnSpc>
            </a:pPr>
            <a:r>
              <a:rPr lang="en-GB" altLang="en-US" sz="1200" b="1" u="sng" dirty="0" smtClean="0"/>
              <a:t>Phase 4 Intensive therapy</a:t>
            </a:r>
          </a:p>
          <a:p>
            <a:pPr>
              <a:lnSpc>
                <a:spcPct val="90000"/>
              </a:lnSpc>
            </a:pPr>
            <a:r>
              <a:rPr lang="en-GB" altLang="en-US" sz="1200" b="1" dirty="0" smtClean="0"/>
              <a:t>Intensive therapy-when a referral is made  for treatment for example -erectile dysfunction or counselling</a:t>
            </a:r>
            <a:r>
              <a:rPr lang="en-GB" altLang="en-US" sz="1200" b="1" dirty="0" smtClean="0"/>
              <a:t>.</a:t>
            </a:r>
          </a:p>
          <a:p>
            <a:pPr>
              <a:lnSpc>
                <a:spcPct val="90000"/>
              </a:lnSpc>
            </a:pPr>
            <a:r>
              <a:rPr lang="en-GB" altLang="en-US" sz="800" kern="1200" dirty="0" smtClean="0">
                <a:solidFill>
                  <a:schemeClr val="tx1"/>
                </a:solidFill>
                <a:latin typeface="+mn-lt"/>
                <a:ea typeface="+mn-ea"/>
                <a:cs typeface="+mn-cs"/>
              </a:rPr>
              <a:t>(e.g. erectile dysfunction, relationship issues)</a:t>
            </a:r>
            <a:endParaRPr lang="en-GB" altLang="en-US" sz="1200" b="1" dirty="0" smtClean="0"/>
          </a:p>
          <a:p>
            <a:endParaRPr lang="en-NZ" dirty="0" smtClean="0"/>
          </a:p>
          <a:p>
            <a:endParaRPr lang="en-NZ" dirty="0" smtClean="0"/>
          </a:p>
          <a:p>
            <a:r>
              <a:rPr lang="en-NZ" dirty="0" err="1" smtClean="0"/>
              <a:t>Plissit</a:t>
            </a:r>
            <a:r>
              <a:rPr lang="en-NZ" dirty="0" smtClean="0"/>
              <a:t> model:</a:t>
            </a:r>
          </a:p>
          <a:p>
            <a:pPr marL="171450" indent="-171450">
              <a:buFont typeface="Arial" pitchFamily="34" charset="0"/>
              <a:buChar char="•"/>
            </a:pPr>
            <a:r>
              <a:rPr lang="en-NZ" dirty="0" smtClean="0"/>
              <a:t>Not focused specifically on disability</a:t>
            </a:r>
          </a:p>
          <a:p>
            <a:pPr marL="171450" indent="-171450">
              <a:buFont typeface="Arial" pitchFamily="34" charset="0"/>
              <a:buChar char="•"/>
            </a:pPr>
            <a:r>
              <a:rPr lang="en-NZ" dirty="0" smtClean="0"/>
              <a:t>Provides</a:t>
            </a:r>
            <a:r>
              <a:rPr lang="en-NZ" baseline="0" dirty="0" smtClean="0"/>
              <a:t> a stepped approach to support clinicians with structuring their treatment</a:t>
            </a:r>
          </a:p>
          <a:p>
            <a:pPr marL="171450" indent="-171450">
              <a:buFont typeface="Arial" pitchFamily="34" charset="0"/>
              <a:buChar char="•"/>
            </a:pPr>
            <a:r>
              <a:rPr lang="en-NZ" baseline="0" dirty="0" smtClean="0"/>
              <a:t>First three levels constitute brief therapy</a:t>
            </a:r>
          </a:p>
          <a:p>
            <a:pPr marL="628650" lvl="1" indent="-171450">
              <a:buFont typeface="Arial" pitchFamily="34" charset="0"/>
              <a:buChar char="•"/>
            </a:pPr>
            <a:r>
              <a:rPr lang="en-NZ" baseline="0" dirty="0" smtClean="0"/>
              <a:t>PG: creating an atmosphere where clients feel comfortable broaching sexuality issues</a:t>
            </a:r>
          </a:p>
          <a:p>
            <a:pPr marL="628650" lvl="1" indent="-171450">
              <a:buFont typeface="Arial" pitchFamily="34" charset="0"/>
              <a:buChar char="•"/>
            </a:pPr>
            <a:r>
              <a:rPr lang="en-NZ" baseline="0" dirty="0" smtClean="0"/>
              <a:t>LI: Provided through booklets, educational sessions. Doesn’t need to be specific to that client. Focus on normalising</a:t>
            </a:r>
          </a:p>
          <a:p>
            <a:pPr marL="628650" lvl="1" indent="-171450">
              <a:buFont typeface="Arial" pitchFamily="34" charset="0"/>
              <a:buChar char="•"/>
            </a:pPr>
            <a:r>
              <a:rPr lang="en-NZ" baseline="0" dirty="0" smtClean="0"/>
              <a:t>SS: Counselling and treatment strategies specific to that client – can be specific to a particular discipline</a:t>
            </a:r>
          </a:p>
          <a:p>
            <a:pPr marL="171450" indent="-171450">
              <a:buFont typeface="Arial" pitchFamily="34" charset="0"/>
              <a:buChar char="•"/>
            </a:pPr>
            <a:r>
              <a:rPr lang="en-NZ" baseline="0" dirty="0" smtClean="0"/>
              <a:t>Fourth level is for those who require expertise of a sexuality expert</a:t>
            </a:r>
          </a:p>
          <a:p>
            <a:pPr marL="171450" indent="-171450">
              <a:buFont typeface="Arial" pitchFamily="34" charset="0"/>
              <a:buChar char="•"/>
            </a:pPr>
            <a:endParaRPr lang="en-NZ" baseline="0" dirty="0" smtClean="0"/>
          </a:p>
          <a:p>
            <a:pPr marL="171450" indent="-171450">
              <a:buFont typeface="Arial" pitchFamily="34" charset="0"/>
              <a:buChar char="•"/>
            </a:pPr>
            <a:endParaRPr lang="en-NZ" baseline="0" dirty="0" smtClean="0"/>
          </a:p>
          <a:p>
            <a:pPr marL="171450" indent="-171450">
              <a:buFont typeface="Arial" pitchFamily="34" charset="0"/>
              <a:buChar char="•"/>
            </a:pPr>
            <a:endParaRPr lang="en-NZ" dirty="0" smtClean="0"/>
          </a:p>
        </p:txBody>
      </p:sp>
      <p:sp>
        <p:nvSpPr>
          <p:cNvPr id="4" name="Slide Number Placeholder 3"/>
          <p:cNvSpPr>
            <a:spLocks noGrp="1"/>
          </p:cNvSpPr>
          <p:nvPr>
            <p:ph type="sldNum" sz="quarter" idx="10"/>
          </p:nvPr>
        </p:nvSpPr>
        <p:spPr/>
        <p:txBody>
          <a:bodyPr/>
          <a:lstStyle/>
          <a:p>
            <a:fld id="{C3A40188-4F3D-4C8C-A5D2-40CA266A9A8C}" type="slidenum">
              <a:rPr lang="en-NZ" smtClean="0"/>
              <a:pPr/>
              <a:t>13</a:t>
            </a:fld>
            <a:endParaRPr lang="en-NZ"/>
          </a:p>
        </p:txBody>
      </p:sp>
    </p:spTree>
    <p:extLst>
      <p:ext uri="{BB962C8B-B14F-4D97-AF65-F5344CB8AC3E}">
        <p14:creationId xmlns:p14="http://schemas.microsoft.com/office/powerpoint/2010/main" val="346141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NZ" dirty="0" smtClean="0"/>
          </a:p>
        </p:txBody>
      </p:sp>
      <p:sp>
        <p:nvSpPr>
          <p:cNvPr id="4" name="Slide Number Placeholder 3"/>
          <p:cNvSpPr>
            <a:spLocks noGrp="1"/>
          </p:cNvSpPr>
          <p:nvPr>
            <p:ph type="sldNum" sz="quarter" idx="10"/>
          </p:nvPr>
        </p:nvSpPr>
        <p:spPr/>
        <p:txBody>
          <a:bodyPr/>
          <a:lstStyle/>
          <a:p>
            <a:fld id="{C3A40188-4F3D-4C8C-A5D2-40CA266A9A8C}" type="slidenum">
              <a:rPr lang="en-NZ" smtClean="0"/>
              <a:pPr/>
              <a:t>14</a:t>
            </a:fld>
            <a:endParaRPr lang="en-NZ"/>
          </a:p>
        </p:txBody>
      </p:sp>
    </p:spTree>
    <p:extLst>
      <p:ext uri="{BB962C8B-B14F-4D97-AF65-F5344CB8AC3E}">
        <p14:creationId xmlns:p14="http://schemas.microsoft.com/office/powerpoint/2010/main" val="53254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Developed</a:t>
            </a:r>
            <a:r>
              <a:rPr lang="en-NZ" baseline="0" dirty="0" smtClean="0"/>
              <a:t> from an extensive research project by </a:t>
            </a:r>
            <a:r>
              <a:rPr lang="en-NZ" baseline="0" dirty="0" err="1" smtClean="0"/>
              <a:t>Couldrick</a:t>
            </a:r>
            <a:r>
              <a:rPr lang="en-NZ" baseline="0" dirty="0" smtClean="0"/>
              <a:t> and her colleagues which included a critical review of the PLISSIT model.</a:t>
            </a:r>
            <a:endParaRPr lang="en-NZ" dirty="0" smtClean="0"/>
          </a:p>
          <a:p>
            <a:endParaRPr lang="en-NZ" dirty="0" smtClean="0"/>
          </a:p>
          <a:p>
            <a:r>
              <a:rPr lang="en-NZ" dirty="0" smtClean="0"/>
              <a:t>Supports a team approach.</a:t>
            </a:r>
          </a:p>
          <a:p>
            <a:r>
              <a:rPr lang="en-NZ" dirty="0" smtClean="0"/>
              <a:t>Acknowledges that</a:t>
            </a:r>
            <a:r>
              <a:rPr lang="en-NZ" baseline="0" dirty="0" smtClean="0"/>
              <a:t> not every member of the team may be willing or able to work at all stages. Therefore the team rather than the individual practitioner is responsible for all 5 stages.</a:t>
            </a:r>
          </a:p>
          <a:p>
            <a:r>
              <a:rPr lang="en-NZ" baseline="0" dirty="0" smtClean="0"/>
              <a:t>The model allows open discussion to plan around strength and skills of the team member to ensure sexual health is protected and supported consistently for all service users. </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15</a:t>
            </a:fld>
            <a:endParaRPr lang="en-NZ"/>
          </a:p>
        </p:txBody>
      </p:sp>
    </p:spTree>
    <p:extLst>
      <p:ext uri="{BB962C8B-B14F-4D97-AF65-F5344CB8AC3E}">
        <p14:creationId xmlns:p14="http://schemas.microsoft.com/office/powerpoint/2010/main" val="122451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Requires validation, normalisation, affirmation, </a:t>
            </a:r>
            <a:r>
              <a:rPr lang="en-NZ" b="0" dirty="0" smtClean="0"/>
              <a:t>acknowledging the importance the client attaches to sexual expression</a:t>
            </a:r>
          </a:p>
          <a:p>
            <a:endParaRPr lang="en-NZ" b="1" dirty="0" smtClean="0"/>
          </a:p>
          <a:p>
            <a:r>
              <a:rPr lang="en-NZ" b="1" dirty="0" smtClean="0"/>
              <a:t>All practitioners, regardless of role, should respond positively to direct questions as well as more subtle inquiries </a:t>
            </a:r>
          </a:p>
          <a:p>
            <a:r>
              <a:rPr lang="en-NZ" b="0" dirty="0" smtClean="0"/>
              <a:t>Some</a:t>
            </a:r>
            <a:r>
              <a:rPr lang="en-NZ" b="0" baseline="0" dirty="0" smtClean="0"/>
              <a:t> practitioners may not wish to develop their role in addressing sexuality issues. Despite this, a positive, respectful approach is possible.</a:t>
            </a:r>
          </a:p>
          <a:p>
            <a:endParaRPr lang="en-NZ" b="0" baseline="0" dirty="0" smtClean="0"/>
          </a:p>
          <a:p>
            <a:r>
              <a:rPr lang="en-NZ" b="1" u="sng" baseline="0" dirty="0" smtClean="0"/>
              <a:t>Large group activity</a:t>
            </a:r>
            <a:r>
              <a:rPr lang="en-NZ" b="1" baseline="0" dirty="0" smtClean="0"/>
              <a:t>: Consider how a staff member might respond positively while not wanting to address the issue themselves</a:t>
            </a:r>
          </a:p>
          <a:p>
            <a:r>
              <a:rPr lang="en-NZ" b="0" baseline="0" dirty="0" smtClean="0"/>
              <a:t>i.e. This isn’t my area of expertise but I appreciate it’s an important issue. I can ask my colleague to speak with you</a:t>
            </a:r>
            <a:endParaRPr lang="en-NZ" b="0" dirty="0" smtClean="0"/>
          </a:p>
          <a:p>
            <a:endParaRPr lang="en-NZ" b="1"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16</a:t>
            </a:fld>
            <a:endParaRPr lang="en-NZ"/>
          </a:p>
        </p:txBody>
      </p:sp>
    </p:spTree>
    <p:extLst>
      <p:ext uri="{BB962C8B-B14F-4D97-AF65-F5344CB8AC3E}">
        <p14:creationId xmlns:p14="http://schemas.microsoft.com/office/powerpoint/2010/main" val="99397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is about identifying all clients who wish to explore their concerns and not just those for whom</a:t>
            </a:r>
            <a:r>
              <a:rPr lang="en-NZ" baseline="0" dirty="0" smtClean="0"/>
              <a:t> it seems relevant. It is important that every client is given an invitation to discuss their concerns.</a:t>
            </a:r>
            <a:endParaRPr lang="en-NZ" dirty="0" smtClean="0"/>
          </a:p>
          <a:p>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Sensitive strategies are advocated such as statements that invite the client to respond if they wish</a:t>
            </a:r>
          </a:p>
          <a:p>
            <a:r>
              <a:rPr lang="en-NZ" b="1" dirty="0" smtClean="0"/>
              <a:t>Techniques include indirect questions, printed information, posters. </a:t>
            </a:r>
          </a:p>
          <a:p>
            <a:r>
              <a:rPr lang="en-NZ" dirty="0" smtClean="0"/>
              <a:t>Where team members for religious or personal reasons feel uncomfortable addressing sexuality, they must bring it to the attention of another colleague who does feel confident.</a:t>
            </a:r>
          </a:p>
          <a:p>
            <a:endParaRPr lang="en-NZ" dirty="0" smtClean="0"/>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17</a:t>
            </a:fld>
            <a:endParaRPr lang="en-NZ"/>
          </a:p>
        </p:txBody>
      </p:sp>
    </p:spTree>
    <p:extLst>
      <p:ext uri="{BB962C8B-B14F-4D97-AF65-F5344CB8AC3E}">
        <p14:creationId xmlns:p14="http://schemas.microsoft.com/office/powerpoint/2010/main" val="33494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Encourage</a:t>
            </a:r>
            <a:r>
              <a:rPr lang="en-NZ" b="1" baseline="0" dirty="0" smtClean="0"/>
              <a:t> everyone to take a few minutes to write down a few conversation-openers they might be able to use in own practice</a:t>
            </a:r>
          </a:p>
          <a:p>
            <a:r>
              <a:rPr lang="en-NZ" b="1" baseline="0" dirty="0" smtClean="0"/>
              <a:t>Share a few examples</a:t>
            </a:r>
          </a:p>
          <a:p>
            <a:endParaRPr lang="en-NZ"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dirty="0" smtClean="0"/>
              <a:t>Activity: Provide hand-out on conversation starters</a:t>
            </a:r>
          </a:p>
          <a:p>
            <a:pPr marL="0" marR="0" indent="0" algn="l" defTabSz="914400" rtl="0" eaLnBrk="1" fontAlgn="auto" latinLnBrk="0" hangingPunct="1">
              <a:lnSpc>
                <a:spcPct val="100000"/>
              </a:lnSpc>
              <a:spcBef>
                <a:spcPts val="0"/>
              </a:spcBef>
              <a:spcAft>
                <a:spcPts val="0"/>
              </a:spcAft>
              <a:buClrTx/>
              <a:buSzTx/>
              <a:buFontTx/>
              <a:buNone/>
              <a:tabLst/>
              <a:defRPr/>
            </a:pPr>
            <a:r>
              <a:rPr lang="en-NZ" b="1" dirty="0" smtClean="0"/>
              <a:t>Note down own</a:t>
            </a:r>
            <a:r>
              <a:rPr lang="en-NZ" b="1" baseline="0" dirty="0" smtClean="0"/>
              <a:t> starters and share with group if want</a:t>
            </a:r>
            <a:endParaRPr lang="en-NZ" b="1" dirty="0" smtClean="0"/>
          </a:p>
          <a:p>
            <a:endParaRPr lang="en-NZ" dirty="0" smtClean="0"/>
          </a:p>
          <a:p>
            <a:endParaRPr lang="en-NZ" dirty="0" smtClean="0"/>
          </a:p>
          <a:p>
            <a:r>
              <a:rPr lang="en-NZ" dirty="0" smtClean="0"/>
              <a:t> </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18</a:t>
            </a:fld>
            <a:endParaRPr lang="en-NZ"/>
          </a:p>
        </p:txBody>
      </p:sp>
    </p:spTree>
    <p:extLst>
      <p:ext uri="{BB962C8B-B14F-4D97-AF65-F5344CB8AC3E}">
        <p14:creationId xmlns:p14="http://schemas.microsoft.com/office/powerpoint/2010/main" val="267451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Example from Shona – gone home, no sex</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19</a:t>
            </a:fld>
            <a:endParaRPr lang="en-NZ"/>
          </a:p>
        </p:txBody>
      </p:sp>
    </p:spTree>
    <p:extLst>
      <p:ext uri="{BB962C8B-B14F-4D97-AF65-F5344CB8AC3E}">
        <p14:creationId xmlns:p14="http://schemas.microsoft.com/office/powerpoint/2010/main" val="26306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Important for all clinicians to be proactive by initiating discussions</a:t>
            </a:r>
            <a:r>
              <a:rPr lang="en-NZ" baseline="0" dirty="0" smtClean="0"/>
              <a:t> and providing opportunities for dialogue. </a:t>
            </a:r>
          </a:p>
          <a:p>
            <a:r>
              <a:rPr lang="en-NZ" baseline="0" dirty="0" smtClean="0"/>
              <a:t>Physio: Might provide ideas around positioning</a:t>
            </a:r>
          </a:p>
          <a:p>
            <a:r>
              <a:rPr lang="en-NZ" baseline="0" dirty="0" smtClean="0"/>
              <a:t>OT: might assist around adaptive aids and equipment</a:t>
            </a:r>
          </a:p>
          <a:p>
            <a:r>
              <a:rPr lang="en-NZ" baseline="0" dirty="0" smtClean="0"/>
              <a:t>Doctor: Can make medication adjustments to minimise sexual side effects</a:t>
            </a:r>
          </a:p>
          <a:p>
            <a:r>
              <a:rPr lang="en-NZ" baseline="0" dirty="0" smtClean="0"/>
              <a:t>Psychologist or couples therapist: Might offer ideas around how to rebuild intimacy</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20</a:t>
            </a:fld>
            <a:endParaRPr lang="en-NZ"/>
          </a:p>
        </p:txBody>
      </p:sp>
    </p:spTree>
    <p:extLst>
      <p:ext uri="{BB962C8B-B14F-4D97-AF65-F5344CB8AC3E}">
        <p14:creationId xmlns:p14="http://schemas.microsoft.com/office/powerpoint/2010/main" val="331024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endParaRPr lang="en-NZ" b="1" dirty="0" smtClean="0"/>
          </a:p>
          <a:p>
            <a:pPr lvl="0"/>
            <a:r>
              <a:rPr lang="en-NZ" b="1" dirty="0" smtClean="0"/>
              <a:t>Review the  definition of sexuality and research in this field</a:t>
            </a:r>
            <a:r>
              <a:rPr lang="en-NZ" b="1" baseline="0" dirty="0" smtClean="0"/>
              <a:t> – </a:t>
            </a:r>
            <a:r>
              <a:rPr lang="en-NZ" b="0" baseline="0" dirty="0" smtClean="0"/>
              <a:t>many recent research articles. Have provided references at back of 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smtClean="0"/>
              <a:t>Explore perceived barriers </a:t>
            </a:r>
            <a:r>
              <a:rPr lang="en-NZ" b="0" dirty="0" smtClean="0"/>
              <a:t>to addressing the topic of sexuality across different</a:t>
            </a:r>
            <a:r>
              <a:rPr lang="en-NZ" b="0" baseline="0" dirty="0" smtClean="0"/>
              <a:t> settings, and ways these could be overcome. </a:t>
            </a:r>
            <a:endParaRPr lang="en-NZ"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smtClean="0"/>
              <a:t>Review a sexual health model </a:t>
            </a:r>
            <a:r>
              <a:rPr lang="en-NZ" b="0" dirty="0" smtClean="0"/>
              <a:t>which has been developed to assist good practice. </a:t>
            </a:r>
            <a:r>
              <a:rPr lang="en-NZ" dirty="0" smtClean="0"/>
              <a:t> We will use case studies and small group work to provide illustrations for each stage.</a:t>
            </a:r>
            <a:endParaRPr lang="en-NZ" b="0" dirty="0" smtClean="0"/>
          </a:p>
          <a:p>
            <a:pPr lvl="0"/>
            <a:r>
              <a:rPr lang="en-NZ" b="1" dirty="0" smtClean="0"/>
              <a:t>Discuss how OTs</a:t>
            </a:r>
            <a:r>
              <a:rPr lang="en-NZ" b="1" baseline="0" dirty="0" smtClean="0"/>
              <a:t> </a:t>
            </a:r>
            <a:r>
              <a:rPr lang="en-NZ" b="0" dirty="0" smtClean="0"/>
              <a:t>working across a range of settings </a:t>
            </a:r>
            <a:r>
              <a:rPr lang="en-NZ" b="1" dirty="0" smtClean="0"/>
              <a:t>can integrate sexuality into their practice. </a:t>
            </a:r>
          </a:p>
          <a:p>
            <a:pPr lvl="0"/>
            <a:r>
              <a:rPr lang="en-NZ" b="1" dirty="0" smtClean="0"/>
              <a:t>Generation of potential phrases or openers </a:t>
            </a:r>
            <a:r>
              <a:rPr lang="en-NZ" b="0" dirty="0" smtClean="0"/>
              <a:t>you can use in own setting</a:t>
            </a:r>
            <a:endParaRPr lang="en-NZ" b="1" dirty="0" smtClean="0"/>
          </a:p>
          <a:p>
            <a:pPr lvl="0"/>
            <a:r>
              <a:rPr lang="en-NZ" b="1" dirty="0" smtClean="0"/>
              <a:t>Provide information on how to develop educational resources </a:t>
            </a:r>
          </a:p>
          <a:p>
            <a:pPr lvl="0"/>
            <a:endParaRPr lang="en-NZ" b="1" dirty="0" smtClean="0"/>
          </a:p>
          <a:p>
            <a:pPr lvl="0"/>
            <a:r>
              <a:rPr lang="en-NZ" b="0" dirty="0" smtClean="0"/>
              <a:t>Will use combination of teaching, small group work and large group work, and aim to use as many of participants’ own case studies as possible.</a:t>
            </a:r>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a:t>
            </a:fld>
            <a:endParaRPr lang="en-NZ"/>
          </a:p>
        </p:txBody>
      </p:sp>
    </p:spTree>
    <p:extLst>
      <p:ext uri="{BB962C8B-B14F-4D97-AF65-F5344CB8AC3E}">
        <p14:creationId xmlns:p14="http://schemas.microsoft.com/office/powerpoint/2010/main" val="408063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a:t>
            </a:r>
            <a:r>
              <a:rPr lang="en-NZ" dirty="0" err="1" smtClean="0"/>
              <a:t>biopsychosocial</a:t>
            </a:r>
            <a:r>
              <a:rPr lang="en-NZ" dirty="0" smtClean="0"/>
              <a:t> approach</a:t>
            </a:r>
            <a:r>
              <a:rPr lang="en-NZ" baseline="0" dirty="0" smtClean="0"/>
              <a:t> involves a variety of professionals, as illustrated here. </a:t>
            </a:r>
          </a:p>
          <a:p>
            <a:endParaRPr lang="en-NZ" b="1" baseline="0" dirty="0" smtClean="0"/>
          </a:p>
          <a:p>
            <a:r>
              <a:rPr lang="en-NZ" b="1" baseline="0" dirty="0" smtClean="0"/>
              <a:t>Activity: Call out ways different professionals might address sexuality:</a:t>
            </a:r>
          </a:p>
          <a:p>
            <a:r>
              <a:rPr lang="en-NZ" baseline="0" dirty="0" err="1" smtClean="0"/>
              <a:t>Physio</a:t>
            </a:r>
            <a:r>
              <a:rPr lang="en-NZ" baseline="0" dirty="0" smtClean="0"/>
              <a:t> – biomechanical issues that cause discomfort during intercourse, advice around positioning, management of spasticity</a:t>
            </a:r>
          </a:p>
          <a:p>
            <a:r>
              <a:rPr lang="en-NZ" baseline="0" dirty="0" smtClean="0"/>
              <a:t>Psychologist – ways of rebuilding intimacy, working on emotional adjustment and body image</a:t>
            </a:r>
          </a:p>
          <a:p>
            <a:r>
              <a:rPr lang="en-NZ" baseline="0" dirty="0" smtClean="0"/>
              <a:t>Nurse – catheter placement inside a condom, bowel regime</a:t>
            </a:r>
          </a:p>
          <a:p>
            <a:r>
              <a:rPr lang="en-NZ" baseline="0" dirty="0" smtClean="0"/>
              <a:t>Doctor – medication side effects</a:t>
            </a:r>
          </a:p>
          <a:p>
            <a:r>
              <a:rPr lang="en-NZ" baseline="0" dirty="0" smtClean="0"/>
              <a:t>OT – fatigue management, use of equipment, enabling meaningful activity</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21</a:t>
            </a:fld>
            <a:endParaRPr lang="en-NZ"/>
          </a:p>
        </p:txBody>
      </p:sp>
    </p:spTree>
    <p:extLst>
      <p:ext uri="{BB962C8B-B14F-4D97-AF65-F5344CB8AC3E}">
        <p14:creationId xmlns:p14="http://schemas.microsoft.com/office/powerpoint/2010/main" val="309802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Advocacy – may just be </a:t>
            </a:r>
            <a:r>
              <a:rPr lang="en-NZ" dirty="0" smtClean="0"/>
              <a:t>advice </a:t>
            </a:r>
            <a:r>
              <a:rPr lang="en-NZ" dirty="0" smtClean="0"/>
              <a:t>on best</a:t>
            </a:r>
            <a:r>
              <a:rPr lang="en-NZ" baseline="0" dirty="0" smtClean="0"/>
              <a:t> methods of communication for the client, or improving access (such as home </a:t>
            </a:r>
            <a:r>
              <a:rPr lang="en-NZ" baseline="0" dirty="0" err="1" smtClean="0"/>
              <a:t>consulation</a:t>
            </a:r>
            <a:r>
              <a:rPr lang="en-NZ" baseline="0" dirty="0" smtClean="0"/>
              <a:t> rather than clinic </a:t>
            </a:r>
            <a:r>
              <a:rPr lang="en-NZ" baseline="0" dirty="0" err="1" smtClean="0"/>
              <a:t>appt</a:t>
            </a:r>
            <a:r>
              <a:rPr lang="en-NZ" baseline="0" dirty="0" smtClean="0"/>
              <a:t>)</a:t>
            </a:r>
          </a:p>
          <a:p>
            <a:endParaRPr lang="en-NZ" baseline="0" dirty="0" smtClean="0"/>
          </a:p>
          <a:p>
            <a:r>
              <a:rPr lang="en-US" dirty="0" smtClean="0"/>
              <a:t>Community resources available (Auckland/Wellington)</a:t>
            </a:r>
          </a:p>
          <a:p>
            <a:r>
              <a:rPr lang="en-NZ" dirty="0" smtClean="0"/>
              <a:t>Odyssey House – Vanessa, does not really address sexuality.</a:t>
            </a:r>
          </a:p>
          <a:p>
            <a:r>
              <a:rPr lang="en-NZ" dirty="0" smtClean="0"/>
              <a:t>Headway Trust Waiting on a response</a:t>
            </a:r>
          </a:p>
          <a:p>
            <a:r>
              <a:rPr lang="en-NZ" dirty="0" smtClean="0"/>
              <a:t>Family Planning 1:1 basis not formal groups</a:t>
            </a:r>
          </a:p>
          <a:p>
            <a:r>
              <a:rPr lang="en-NZ" dirty="0" smtClean="0"/>
              <a:t>BI Association Waiting on response</a:t>
            </a:r>
          </a:p>
          <a:p>
            <a:r>
              <a:rPr lang="en-NZ" dirty="0" smtClean="0"/>
              <a:t>Whatever it Takes – left a message</a:t>
            </a:r>
          </a:p>
          <a:p>
            <a:r>
              <a:rPr lang="en-NZ" dirty="0" smtClean="0"/>
              <a:t>AUT Anna Nelson happy to present photography presentation on her  and other participants view on sexuality.</a:t>
            </a:r>
          </a:p>
          <a:p>
            <a:r>
              <a:rPr lang="en-NZ" dirty="0" smtClean="0"/>
              <a:t>Outline – No support group but has 4 trans gender counsellors who work 1:1, specialises in sexual orientation and diversity. Offers counselling - Low cost starts from $60.00-$100.00 per session.  </a:t>
            </a:r>
            <a:r>
              <a:rPr lang="en-NZ" b="1" dirty="0" smtClean="0"/>
              <a:t>Will complete WINZ paperwork, to assist with funding.  </a:t>
            </a:r>
            <a:r>
              <a:rPr lang="en-NZ" dirty="0" smtClean="0"/>
              <a:t>Can refer by telephoning  0800outline staff Monday to Friday business hours and volunteer support  6-9.00pm</a:t>
            </a:r>
          </a:p>
          <a:p>
            <a:r>
              <a:rPr lang="en-NZ" dirty="0" smtClean="0"/>
              <a:t>Vicky Clothier </a:t>
            </a:r>
            <a:r>
              <a:rPr lang="en-NZ" dirty="0" err="1" smtClean="0"/>
              <a:t>Ph</a:t>
            </a:r>
            <a:r>
              <a:rPr lang="en-NZ" dirty="0" smtClean="0"/>
              <a:t> 0275 415420 works out of her house in Glen Eden or in the offices of Body Positive in Pitt St Auckland.  </a:t>
            </a:r>
            <a:r>
              <a:rPr lang="en-NZ" b="1" dirty="0" smtClean="0"/>
              <a:t>Cost 80.00- 120.00 </a:t>
            </a:r>
            <a:r>
              <a:rPr lang="en-NZ" dirty="0" smtClean="0"/>
              <a:t>will also complete WINZ paperwork to assist with funding the costs.  All issues with sexuality.  Mainly work with dual addiction and MH clients.  Has provided</a:t>
            </a:r>
          </a:p>
          <a:p>
            <a:r>
              <a:rPr lang="en-NZ" dirty="0" smtClean="0"/>
              <a:t>CADS - Have a Rainbow program must have   drug and alcohol history.  Must attend more basic groups, prior to going to this group. Have independent programs.</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22</a:t>
            </a:fld>
            <a:endParaRPr lang="en-NZ"/>
          </a:p>
        </p:txBody>
      </p:sp>
    </p:spTree>
    <p:extLst>
      <p:ext uri="{BB962C8B-B14F-4D97-AF65-F5344CB8AC3E}">
        <p14:creationId xmlns:p14="http://schemas.microsoft.com/office/powerpoint/2010/main" val="422633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Case</a:t>
            </a:r>
            <a:r>
              <a:rPr lang="en-NZ" baseline="0" dirty="0" smtClean="0"/>
              <a:t> studies </a:t>
            </a:r>
          </a:p>
          <a:p>
            <a:r>
              <a:rPr lang="en-NZ" baseline="0" dirty="0" smtClean="0"/>
              <a:t>(can have a few </a:t>
            </a:r>
            <a:r>
              <a:rPr lang="en-NZ" baseline="0" smtClean="0"/>
              <a:t>as back up)</a:t>
            </a:r>
            <a:endParaRPr lang="en-NZ"/>
          </a:p>
        </p:txBody>
      </p:sp>
      <p:sp>
        <p:nvSpPr>
          <p:cNvPr id="4" name="Slide Number Placeholder 3"/>
          <p:cNvSpPr>
            <a:spLocks noGrp="1"/>
          </p:cNvSpPr>
          <p:nvPr>
            <p:ph type="sldNum" sz="quarter" idx="10"/>
          </p:nvPr>
        </p:nvSpPr>
        <p:spPr/>
        <p:txBody>
          <a:bodyPr/>
          <a:lstStyle/>
          <a:p>
            <a:fld id="{C3A40188-4F3D-4C8C-A5D2-40CA266A9A8C}" type="slidenum">
              <a:rPr lang="en-NZ" smtClean="0"/>
              <a:pPr/>
              <a:t>23</a:t>
            </a:fld>
            <a:endParaRPr lang="en-NZ"/>
          </a:p>
        </p:txBody>
      </p:sp>
    </p:spTree>
    <p:extLst>
      <p:ext uri="{BB962C8B-B14F-4D97-AF65-F5344CB8AC3E}">
        <p14:creationId xmlns:p14="http://schemas.microsoft.com/office/powerpoint/2010/main" val="622576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3A40188-4F3D-4C8C-A5D2-40CA266A9A8C}" type="slidenum">
              <a:rPr lang="en-NZ" smtClean="0"/>
              <a:pPr/>
              <a:t>24</a:t>
            </a:fld>
            <a:endParaRPr lang="en-NZ"/>
          </a:p>
        </p:txBody>
      </p:sp>
    </p:spTree>
    <p:extLst>
      <p:ext uri="{BB962C8B-B14F-4D97-AF65-F5344CB8AC3E}">
        <p14:creationId xmlns:p14="http://schemas.microsoft.com/office/powerpoint/2010/main" val="289296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Mr B: “How can I stop staff from bursting into my room when my wife visits today?”</a:t>
            </a:r>
          </a:p>
          <a:p>
            <a:r>
              <a:rPr lang="en-NZ" dirty="0" smtClean="0"/>
              <a:t>Client P: with significant cognitive, physical and behavioural issues </a:t>
            </a:r>
          </a:p>
          <a:p>
            <a:r>
              <a:rPr lang="en-NZ" dirty="0" smtClean="0"/>
              <a:t>Client D memory difficulties couldn't recall having sex on weekend leave.</a:t>
            </a:r>
          </a:p>
          <a:p>
            <a:r>
              <a:rPr lang="en-NZ" dirty="0" smtClean="0"/>
              <a:t>Client S T4 Spinal injury at</a:t>
            </a:r>
            <a:r>
              <a:rPr lang="en-NZ" baseline="0" dirty="0" smtClean="0"/>
              <a:t> risk of</a:t>
            </a:r>
            <a:r>
              <a:rPr lang="en-NZ" dirty="0" smtClean="0"/>
              <a:t> autonomic </a:t>
            </a:r>
            <a:r>
              <a:rPr lang="en-NZ" dirty="0" err="1" smtClean="0"/>
              <a:t>dysreflexia</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3</a:t>
            </a:fld>
            <a:endParaRPr lang="en-NZ"/>
          </a:p>
        </p:txBody>
      </p:sp>
    </p:spTree>
    <p:extLst>
      <p:ext uri="{BB962C8B-B14F-4D97-AF65-F5344CB8AC3E}">
        <p14:creationId xmlns:p14="http://schemas.microsoft.com/office/powerpoint/2010/main" val="411492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While it can include all these dimensions, not all are</a:t>
            </a:r>
            <a:r>
              <a:rPr lang="en-NZ" baseline="0" dirty="0" smtClean="0"/>
              <a:t> experienced or expressed.</a:t>
            </a:r>
          </a:p>
          <a:p>
            <a:r>
              <a:rPr lang="en-NZ" baseline="0" dirty="0" smtClean="0"/>
              <a:t>It is </a:t>
            </a:r>
            <a:r>
              <a:rPr lang="en-NZ" baseline="0" dirty="0" err="1" smtClean="0"/>
              <a:t>anintegral</a:t>
            </a:r>
            <a:r>
              <a:rPr lang="en-NZ" baseline="0" dirty="0" smtClean="0"/>
              <a:t> part of one’s personality, a basic need. It can’t be separated from other aspects of life</a:t>
            </a:r>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4</a:t>
            </a:fld>
            <a:endParaRPr lang="en-NZ"/>
          </a:p>
        </p:txBody>
      </p:sp>
    </p:spTree>
    <p:extLst>
      <p:ext uri="{BB962C8B-B14F-4D97-AF65-F5344CB8AC3E}">
        <p14:creationId xmlns:p14="http://schemas.microsoft.com/office/powerpoint/2010/main" val="267887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3A40188-4F3D-4C8C-A5D2-40CA266A9A8C}" type="slidenum">
              <a:rPr lang="en-NZ" smtClean="0"/>
              <a:pPr/>
              <a:t>5</a:t>
            </a:fld>
            <a:endParaRPr lang="en-NZ"/>
          </a:p>
        </p:txBody>
      </p:sp>
    </p:spTree>
    <p:extLst>
      <p:ext uri="{BB962C8B-B14F-4D97-AF65-F5344CB8AC3E}">
        <p14:creationId xmlns:p14="http://schemas.microsoft.com/office/powerpoint/2010/main" val="335799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3A40188-4F3D-4C8C-A5D2-40CA266A9A8C}" type="slidenum">
              <a:rPr lang="en-NZ" smtClean="0"/>
              <a:pPr/>
              <a:t>6</a:t>
            </a:fld>
            <a:endParaRPr lang="en-NZ"/>
          </a:p>
        </p:txBody>
      </p:sp>
    </p:spTree>
    <p:extLst>
      <p:ext uri="{BB962C8B-B14F-4D97-AF65-F5344CB8AC3E}">
        <p14:creationId xmlns:p14="http://schemas.microsoft.com/office/powerpoint/2010/main" val="403769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b="1" dirty="0" smtClean="0"/>
              <a:t>OTs have a role in addressing sexual activity in intervention for people who have disabilities  </a:t>
            </a:r>
            <a:r>
              <a:rPr lang="en-NZ" b="0" dirty="0" smtClean="0"/>
              <a:t>- research suggests clients express concerns about sexual activity</a:t>
            </a:r>
            <a:endParaRPr lang="en-NZ" b="1" dirty="0" smtClean="0"/>
          </a:p>
          <a:p>
            <a:r>
              <a:rPr lang="en-NZ" b="1" dirty="0" smtClean="0"/>
              <a:t>Although OTs recognise sexual activity is an important area of concern, it is infrequently addressed – </a:t>
            </a:r>
            <a:r>
              <a:rPr lang="en-NZ" b="0" dirty="0" smtClean="0"/>
              <a:t>we</a:t>
            </a:r>
            <a:r>
              <a:rPr lang="en-NZ" b="0" baseline="0" dirty="0" smtClean="0"/>
              <a:t> will consider potential barriers to addressing the topic of sexuality later on</a:t>
            </a:r>
            <a:endParaRPr lang="en-NZ" b="1" dirty="0" smtClean="0"/>
          </a:p>
          <a:p>
            <a:r>
              <a:rPr lang="en-NZ" b="0" dirty="0" smtClean="0"/>
              <a:t>However</a:t>
            </a:r>
            <a:r>
              <a:rPr lang="en-NZ" b="0" baseline="0" dirty="0" smtClean="0"/>
              <a:t> research by </a:t>
            </a:r>
            <a:r>
              <a:rPr lang="en-NZ" b="0" baseline="0" dirty="0" err="1" smtClean="0"/>
              <a:t>Couldrick</a:t>
            </a:r>
            <a:r>
              <a:rPr lang="en-NZ" b="0" baseline="0" dirty="0" smtClean="0"/>
              <a:t> found many OTs didn’t address sexual activity due to a lack of formal education. </a:t>
            </a:r>
            <a:r>
              <a:rPr lang="en-NZ" b="1" dirty="0" smtClean="0"/>
              <a:t>May be due to a lack of formal education (</a:t>
            </a:r>
            <a:r>
              <a:rPr lang="en-NZ" b="1" dirty="0" err="1" smtClean="0"/>
              <a:t>Couldrick</a:t>
            </a:r>
            <a:r>
              <a:rPr lang="en-NZ" b="1" dirty="0" smtClean="0"/>
              <a:t>, 1998)</a:t>
            </a:r>
          </a:p>
          <a:p>
            <a:endParaRPr lang="en-NZ" b="1" dirty="0" smtClean="0"/>
          </a:p>
          <a:p>
            <a:r>
              <a:rPr lang="en-NZ" b="1" dirty="0" smtClean="0"/>
              <a:t>Study:</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Approached 150 accredited OT programmes in the US who included the</a:t>
            </a:r>
            <a:r>
              <a:rPr lang="en-NZ" baseline="0" dirty="0" smtClean="0"/>
              <a:t> ADL of sexual activity in their programme</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51 educators</a:t>
            </a:r>
            <a:r>
              <a:rPr lang="en-NZ" baseline="0" dirty="0" smtClean="0"/>
              <a:t> completed an online survey (response rate 34%)</a:t>
            </a:r>
          </a:p>
          <a:p>
            <a:pPr lvl="1"/>
            <a:r>
              <a:rPr lang="en-NZ" b="1" dirty="0" smtClean="0"/>
              <a:t>Ranked ADL of sexual activity as equally important when compared to teaching other ADLs</a:t>
            </a:r>
          </a:p>
          <a:p>
            <a:pPr lvl="1"/>
            <a:r>
              <a:rPr lang="en-NZ" b="1" dirty="0" smtClean="0"/>
              <a:t>On average 3.5 hours of the course dedicated to this.</a:t>
            </a:r>
            <a:r>
              <a:rPr lang="en-NZ" b="1" baseline="0" dirty="0" smtClean="0"/>
              <a:t> Lectures were most common method.</a:t>
            </a:r>
            <a:r>
              <a:rPr lang="en-NZ" baseline="0" dirty="0" smtClean="0"/>
              <a:t> Didactic teaching and small group work were ranked most effective methods. </a:t>
            </a:r>
            <a:endParaRPr lang="en-NZ" dirty="0" smtClean="0"/>
          </a:p>
          <a:p>
            <a:pPr lvl="1"/>
            <a:r>
              <a:rPr lang="en-NZ" b="1" dirty="0" smtClean="0"/>
              <a:t>54% used the PLISSIT Model</a:t>
            </a:r>
          </a:p>
          <a:p>
            <a:pPr lvl="1"/>
            <a:r>
              <a:rPr lang="en-NZ" dirty="0" smtClean="0"/>
              <a:t>Most of the education was provided</a:t>
            </a:r>
            <a:r>
              <a:rPr lang="en-NZ" baseline="0" dirty="0" smtClean="0"/>
              <a:t> in relation to aging or physical dysfunction: </a:t>
            </a:r>
          </a:p>
          <a:p>
            <a:pPr lvl="1"/>
            <a:r>
              <a:rPr lang="en-NZ" b="1" dirty="0" smtClean="0"/>
              <a:t>Spinal cord injury- 80%; aging- 63%; CVA – 61%, arthritis – 59%, heart conditions – 49%</a:t>
            </a:r>
          </a:p>
          <a:p>
            <a:pPr lvl="1"/>
            <a:r>
              <a:rPr lang="en-NZ" b="0" dirty="0" smtClean="0"/>
              <a:t>Selected conditions included burns, cancer, diabetes, mental illness, cerebral palsy and STIs</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b="1" dirty="0" smtClean="0"/>
          </a:p>
          <a:p>
            <a:endParaRPr lang="en-NZ" b="1" dirty="0" smtClean="0"/>
          </a:p>
        </p:txBody>
      </p:sp>
      <p:sp>
        <p:nvSpPr>
          <p:cNvPr id="4" name="Slide Number Placeholder 3"/>
          <p:cNvSpPr>
            <a:spLocks noGrp="1"/>
          </p:cNvSpPr>
          <p:nvPr>
            <p:ph type="sldNum" sz="quarter" idx="10"/>
          </p:nvPr>
        </p:nvSpPr>
        <p:spPr/>
        <p:txBody>
          <a:bodyPr/>
          <a:lstStyle/>
          <a:p>
            <a:fld id="{C3A40188-4F3D-4C8C-A5D2-40CA266A9A8C}" type="slidenum">
              <a:rPr lang="en-NZ" smtClean="0"/>
              <a:pPr/>
              <a:t>8</a:t>
            </a:fld>
            <a:endParaRPr lang="en-NZ"/>
          </a:p>
        </p:txBody>
      </p:sp>
    </p:spTree>
    <p:extLst>
      <p:ext uri="{BB962C8B-B14F-4D97-AF65-F5344CB8AC3E}">
        <p14:creationId xmlns:p14="http://schemas.microsoft.com/office/powerpoint/2010/main" val="158242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1" dirty="0" smtClean="0"/>
              <a:t>38 TBI clients from a rehab centre in Canada. </a:t>
            </a:r>
            <a:r>
              <a:rPr lang="en-NZ" baseline="0" dirty="0" smtClean="0"/>
              <a:t>TBI severity ranged from mild to severe (majority mild). Women 58%. Filled out a questionnaire. </a:t>
            </a:r>
          </a:p>
          <a:p>
            <a:r>
              <a:rPr lang="en-NZ" b="1" dirty="0" smtClean="0"/>
              <a:t>All </a:t>
            </a:r>
            <a:r>
              <a:rPr lang="en-NZ" b="1" dirty="0" err="1" smtClean="0"/>
              <a:t>Pts</a:t>
            </a:r>
            <a:r>
              <a:rPr lang="en-NZ" b="1" dirty="0" smtClean="0"/>
              <a:t> considered it appropriate to have discussions about sexual health (no significant differences between genders). </a:t>
            </a:r>
            <a:r>
              <a:rPr lang="en-NZ" b="0" dirty="0" smtClean="0"/>
              <a:t>In general </a:t>
            </a:r>
            <a:r>
              <a:rPr lang="en-NZ" b="0" dirty="0" err="1" smtClean="0"/>
              <a:t>Pts</a:t>
            </a:r>
            <a:r>
              <a:rPr lang="en-NZ" b="0" dirty="0" smtClean="0"/>
              <a:t> considered it appropriate to have discussions with the doctor, psychologist</a:t>
            </a:r>
            <a:r>
              <a:rPr lang="en-NZ" b="0" baseline="0" dirty="0" smtClean="0"/>
              <a:t> and other health care professionals</a:t>
            </a:r>
            <a:endParaRPr lang="en-NZ"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dirty="0" smtClean="0"/>
              <a:t>However, they reported a low frequency of discussions. </a:t>
            </a:r>
            <a:r>
              <a:rPr lang="en-NZ" baseline="0" dirty="0" smtClean="0"/>
              <a:t>Women wanted more communication about sexuality (32%) and side effects of drugs. Men also wanted more support re: sex problems.</a:t>
            </a:r>
          </a:p>
          <a:p>
            <a:r>
              <a:rPr lang="en-NZ" b="1" dirty="0" smtClean="0"/>
              <a:t>27% reported staff didn’t ask them actively enough about sexual issues</a:t>
            </a:r>
          </a:p>
          <a:p>
            <a:r>
              <a:rPr lang="en-NZ" b="1" dirty="0" smtClean="0"/>
              <a:t>14% indicated there wasn’t enough openness to questions </a:t>
            </a:r>
            <a:r>
              <a:rPr lang="en-NZ" b="0" dirty="0" smtClean="0"/>
              <a:t>related to sexual health</a:t>
            </a:r>
            <a:endParaRPr lang="en-NZ"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C3A40188-4F3D-4C8C-A5D2-40CA266A9A8C}" type="slidenum">
              <a:rPr lang="en-NZ" smtClean="0"/>
              <a:pPr/>
              <a:t>9</a:t>
            </a:fld>
            <a:endParaRPr lang="en-NZ"/>
          </a:p>
        </p:txBody>
      </p:sp>
    </p:spTree>
    <p:extLst>
      <p:ext uri="{BB962C8B-B14F-4D97-AF65-F5344CB8AC3E}">
        <p14:creationId xmlns:p14="http://schemas.microsoft.com/office/powerpoint/2010/main" val="153747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NZ" dirty="0" smtClean="0"/>
              <a:t>Model proposed to help clinicians understand the complex interactions</a:t>
            </a:r>
            <a:r>
              <a:rPr lang="en-NZ" baseline="0" dirty="0" smtClean="0"/>
              <a:t> between the factors than can interfere with sexuality. </a:t>
            </a:r>
          </a:p>
          <a:p>
            <a:r>
              <a:rPr lang="en-NZ" baseline="0" dirty="0" smtClean="0"/>
              <a:t>There are three interacting domains:</a:t>
            </a:r>
          </a:p>
          <a:p>
            <a:endParaRPr lang="en-NZ"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dirty="0" smtClean="0"/>
              <a:t>Neuropsychological</a:t>
            </a:r>
            <a:r>
              <a:rPr lang="en-NZ" b="1" baseline="0" dirty="0" smtClean="0"/>
              <a:t> effects: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baseline="0" dirty="0" smtClean="0"/>
              <a:t>Includes </a:t>
            </a:r>
            <a:r>
              <a:rPr lang="en-NZ" u="sng" baseline="0" dirty="0" smtClean="0"/>
              <a:t>cognition</a:t>
            </a:r>
            <a:r>
              <a:rPr lang="en-NZ" baseline="0" dirty="0" smtClean="0"/>
              <a:t> (attention deficits, reduced processing speed, working memory deficits, language &amp; communication disorders, deficits in facial emotion perception), Could be interpreted as lack of interest in partner, or reduce ability to maintain focus.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baseline="0" dirty="0" smtClean="0"/>
              <a:t>Includes </a:t>
            </a:r>
            <a:r>
              <a:rPr lang="en-NZ" u="sng" baseline="0" dirty="0" smtClean="0"/>
              <a:t>Behavioural symptoms (</a:t>
            </a:r>
            <a:r>
              <a:rPr lang="en-NZ" baseline="0" dirty="0" smtClean="0"/>
              <a:t>sleep disturbance, depression, anxiety, agitation, aggression, personality changes). Clients may lose social contacts, have difficulty controlling their impulses, misinterpret social cues as sexual signals, show lack of initiation, be childish or selfish. </a:t>
            </a:r>
          </a:p>
          <a:p>
            <a:pPr marL="171450" indent="-171450">
              <a:buFont typeface="Arial" pitchFamily="34" charset="0"/>
              <a:buChar char="•"/>
            </a:pPr>
            <a:r>
              <a:rPr lang="en-NZ" u="sng" baseline="0" dirty="0" smtClean="0"/>
              <a:t>Psychological factors (</a:t>
            </a:r>
            <a:r>
              <a:rPr lang="en-NZ" baseline="0" dirty="0" smtClean="0"/>
              <a:t>changes in body image, loss of identity, adjustment issues) – all can affect confidence in forming new relationships</a:t>
            </a:r>
          </a:p>
          <a:p>
            <a:endParaRPr lang="en-NZ" b="1" baseline="0" dirty="0" smtClean="0"/>
          </a:p>
          <a:p>
            <a:r>
              <a:rPr lang="en-NZ" b="1" baseline="0" dirty="0" smtClean="0"/>
              <a:t>Medical &amp; physical issues</a:t>
            </a:r>
            <a:r>
              <a:rPr lang="en-NZ" baseline="0" dirty="0" smtClean="0"/>
              <a:t>: </a:t>
            </a:r>
          </a:p>
          <a:p>
            <a:r>
              <a:rPr lang="en-NZ" baseline="0" dirty="0" smtClean="0"/>
              <a:t>Limitations in functional mobility, headaches, fatigue, visual impairments, spasticity, hemiparesis, dizziness, epilepsy, swallowing disorders, pain, incontinence. Medications can also interfere with sexual functioning as they often have side effects.</a:t>
            </a:r>
          </a:p>
          <a:p>
            <a:endParaRPr lang="en-NZ" baseline="0" dirty="0" smtClean="0"/>
          </a:p>
          <a:p>
            <a:r>
              <a:rPr lang="en-NZ" b="1" baseline="0" dirty="0" smtClean="0"/>
              <a:t>Relationship factors: </a:t>
            </a:r>
            <a:r>
              <a:rPr lang="en-NZ" baseline="0" dirty="0" smtClean="0"/>
              <a:t>Family strain, problems adjusting to new roles, social isolation. Roles changes and increased dependence can make it difficult for couples to enjoy a mutually satisfying relationship.</a:t>
            </a:r>
          </a:p>
          <a:p>
            <a:endParaRPr lang="en-NZ" dirty="0" smtClean="0"/>
          </a:p>
          <a:p>
            <a:r>
              <a:rPr lang="en-NZ" b="1" dirty="0" smtClean="0"/>
              <a:t>**BRAIN STORM</a:t>
            </a:r>
            <a:r>
              <a:rPr lang="en-NZ" b="1" baseline="0" dirty="0" smtClean="0"/>
              <a:t>  in small groups:</a:t>
            </a:r>
            <a:r>
              <a:rPr lang="en-NZ" baseline="0" dirty="0" smtClean="0"/>
              <a:t> </a:t>
            </a:r>
            <a:r>
              <a:rPr lang="en-NZ" b="1" baseline="0" dirty="0" smtClean="0"/>
              <a:t>While model relates to TBI clients, take a minute to consider own client groups. What are some of the issues that may present in each of the different domains?  Jot this down, feel free to discuss with neighbours, and then will share a few as a full group.</a:t>
            </a:r>
            <a:endParaRPr lang="en-NZ" b="1" dirty="0" smtClean="0"/>
          </a:p>
        </p:txBody>
      </p:sp>
      <p:sp>
        <p:nvSpPr>
          <p:cNvPr id="4" name="Slide Number Placeholder 3"/>
          <p:cNvSpPr>
            <a:spLocks noGrp="1"/>
          </p:cNvSpPr>
          <p:nvPr>
            <p:ph type="sldNum" sz="quarter" idx="10"/>
          </p:nvPr>
        </p:nvSpPr>
        <p:spPr/>
        <p:txBody>
          <a:bodyPr/>
          <a:lstStyle/>
          <a:p>
            <a:fld id="{C3A40188-4F3D-4C8C-A5D2-40CA266A9A8C}" type="slidenum">
              <a:rPr lang="en-NZ" smtClean="0"/>
              <a:pPr/>
              <a:t>10</a:t>
            </a:fld>
            <a:endParaRPr lang="en-NZ"/>
          </a:p>
        </p:txBody>
      </p:sp>
    </p:spTree>
    <p:extLst>
      <p:ext uri="{BB962C8B-B14F-4D97-AF65-F5344CB8AC3E}">
        <p14:creationId xmlns:p14="http://schemas.microsoft.com/office/powerpoint/2010/main" val="2965355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Z:\CavitABI\Resources\Templates\Powerpoint\bg.png"/>
          <p:cNvPicPr>
            <a:picLocks noChangeAspect="1" noChangeArrowheads="1"/>
          </p:cNvPicPr>
          <p:nvPr userDrawn="1"/>
        </p:nvPicPr>
        <p:blipFill>
          <a:blip r:embed="rId2" cstate="print"/>
          <a:stretch>
            <a:fillRect/>
          </a:stretch>
        </p:blipFill>
        <p:spPr bwMode="auto">
          <a:xfrm>
            <a:off x="0" y="-20538"/>
            <a:ext cx="9144000" cy="5214993"/>
          </a:xfrm>
          <a:prstGeom prst="rect">
            <a:avLst/>
          </a:prstGeom>
          <a:noFill/>
        </p:spPr>
      </p:pic>
      <p:sp>
        <p:nvSpPr>
          <p:cNvPr id="2" name="Title 1"/>
          <p:cNvSpPr>
            <a:spLocks noGrp="1"/>
          </p:cNvSpPr>
          <p:nvPr>
            <p:ph type="ctrTitle"/>
          </p:nvPr>
        </p:nvSpPr>
        <p:spPr>
          <a:xfrm>
            <a:off x="611560" y="483518"/>
            <a:ext cx="7772400" cy="594066"/>
          </a:xfrm>
        </p:spPr>
        <p:txBody>
          <a:bodyPr>
            <a:noAutofit/>
          </a:bodyPr>
          <a:lstStyle>
            <a:lvl1pPr algn="l">
              <a:defRPr sz="3200" b="1">
                <a:solidFill>
                  <a:srgbClr val="D9531E"/>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611560" y="1131590"/>
            <a:ext cx="7768952" cy="432048"/>
          </a:xfrm>
        </p:spPr>
        <p:txBody>
          <a:bodyPr>
            <a:noAutofit/>
          </a:bodyPr>
          <a:lstStyle>
            <a:lvl1pPr marL="0" indent="0" algn="l">
              <a:buNone/>
              <a:defRPr sz="2000">
                <a:solidFill>
                  <a:srgbClr val="D953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16/08/2017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1029" name="Picture 5" descr="Z:\CavitABI\Resources\Templates\Powerpoint\logo.png"/>
          <p:cNvPicPr>
            <a:picLocks noChangeAspect="1" noChangeArrowheads="1"/>
          </p:cNvPicPr>
          <p:nvPr userDrawn="1"/>
        </p:nvPicPr>
        <p:blipFill>
          <a:blip r:embed="rId3" cstate="print"/>
          <a:srcRect/>
          <a:stretch>
            <a:fillRect/>
          </a:stretch>
        </p:blipFill>
        <p:spPr bwMode="auto">
          <a:xfrm>
            <a:off x="6228184" y="3167221"/>
            <a:ext cx="2269627" cy="988705"/>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9542"/>
            <a:ext cx="7772400" cy="594066"/>
          </a:xfrm>
        </p:spPr>
        <p:txBody>
          <a:bodyPr>
            <a:noAutofit/>
          </a:bodyPr>
          <a:lstStyle>
            <a:lvl1pPr algn="l">
              <a:defRPr sz="3200" b="1">
                <a:solidFill>
                  <a:srgbClr val="D9531E"/>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611560" y="1347614"/>
            <a:ext cx="7768952" cy="432048"/>
          </a:xfrm>
        </p:spPr>
        <p:txBody>
          <a:bodyPr>
            <a:noAutofit/>
          </a:bodyPr>
          <a:lstStyle>
            <a:lvl1pPr marL="0" indent="0" algn="l">
              <a:buNone/>
              <a:defRPr sz="2000">
                <a:solidFill>
                  <a:srgbClr val="D953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16/08/2017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5" descr="Z:\CavitABI\Resources\Templates\Powerpoint\logo.png"/>
          <p:cNvPicPr>
            <a:picLocks noChangeAspect="1" noChangeArrowheads="1"/>
          </p:cNvPicPr>
          <p:nvPr userDrawn="1"/>
        </p:nvPicPr>
        <p:blipFill>
          <a:blip r:embed="rId2" cstate="print"/>
          <a:srcRect/>
          <a:stretch>
            <a:fillRect/>
          </a:stretch>
        </p:blipFill>
        <p:spPr bwMode="auto">
          <a:xfrm>
            <a:off x="6228184" y="3167221"/>
            <a:ext cx="2269627" cy="988705"/>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9542"/>
            <a:ext cx="7772400" cy="594066"/>
          </a:xfrm>
        </p:spPr>
        <p:txBody>
          <a:bodyPr>
            <a:noAutofit/>
          </a:bodyPr>
          <a:lstStyle>
            <a:lvl1pPr algn="l">
              <a:defRPr sz="3200" b="1">
                <a:solidFill>
                  <a:srgbClr val="D9531E"/>
                </a:solidFill>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611560" y="1347614"/>
            <a:ext cx="7768952" cy="432048"/>
          </a:xfrm>
        </p:spPr>
        <p:txBody>
          <a:bodyPr>
            <a:noAutofit/>
          </a:bodyPr>
          <a:lstStyle>
            <a:lvl1pPr marL="0" indent="0" algn="l">
              <a:buNone/>
              <a:defRPr sz="2000">
                <a:solidFill>
                  <a:srgbClr val="D953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16/08/2017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5" descr="Z:\CavitABI\Resources\Templates\Powerpoint\logo.png"/>
          <p:cNvPicPr>
            <a:picLocks noChangeAspect="1" noChangeArrowheads="1"/>
          </p:cNvPicPr>
          <p:nvPr userDrawn="1"/>
        </p:nvPicPr>
        <p:blipFill>
          <a:blip r:embed="rId2" cstate="print"/>
          <a:srcRect/>
          <a:stretch>
            <a:fillRect/>
          </a:stretch>
        </p:blipFill>
        <p:spPr bwMode="auto">
          <a:xfrm>
            <a:off x="6228184" y="3167221"/>
            <a:ext cx="2269627" cy="988705"/>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429512"/>
            <a:ext cx="6768752" cy="702078"/>
          </a:xfrm>
        </p:spPr>
        <p:txBody>
          <a:bodyPr>
            <a:normAutofit/>
          </a:bodyPr>
          <a:lstStyle>
            <a:lvl1pPr algn="l" defTabSz="914400" rtl="0" eaLnBrk="1" latinLnBrk="0" hangingPunct="1">
              <a:spcBef>
                <a:spcPct val="0"/>
              </a:spcBef>
              <a:buNone/>
              <a:defRPr lang="en-NZ" sz="3200" b="1" kern="1200" dirty="0">
                <a:solidFill>
                  <a:srgbClr val="D9531E"/>
                </a:solidFill>
                <a:latin typeface="+mj-lt"/>
                <a:ea typeface="+mj-ea"/>
                <a:cs typeface="+mj-cs"/>
              </a:defRPr>
            </a:lvl1pPr>
          </a:lstStyle>
          <a:p>
            <a:r>
              <a:rPr lang="en-US" dirty="0" smtClean="0"/>
              <a:t>Click to edit Master title style</a:t>
            </a:r>
            <a:endParaRPr lang="en-NZ" dirty="0"/>
          </a:p>
        </p:txBody>
      </p:sp>
      <p:sp>
        <p:nvSpPr>
          <p:cNvPr id="3" name="Content Placeholder 2"/>
          <p:cNvSpPr>
            <a:spLocks noGrp="1"/>
          </p:cNvSpPr>
          <p:nvPr>
            <p:ph idx="1"/>
          </p:nvPr>
        </p:nvSpPr>
        <p:spPr>
          <a:xfrm>
            <a:off x="601216" y="1200151"/>
            <a:ext cx="7715200" cy="3394472"/>
          </a:xfrm>
        </p:spPr>
        <p:txBody>
          <a:bodyPr>
            <a:normAutofit/>
          </a:bodyPr>
          <a:lstStyle>
            <a:lvl1pPr>
              <a:defRPr sz="2400"/>
            </a:lvl1pPr>
            <a:lvl2pPr>
              <a:buFont typeface="Arial" pitchFamily="34" charset="0"/>
              <a:buChar char="•"/>
              <a:defRPr sz="2400">
                <a:solidFill>
                  <a:srgbClr val="D9531E"/>
                </a:solidFill>
              </a:defRPr>
            </a:lvl2pPr>
            <a:lvl3pPr>
              <a:defRPr sz="2000"/>
            </a:lvl3pPr>
            <a:lvl4pPr>
              <a:buFont typeface="Arial" pitchFamily="34" charset="0"/>
              <a:buChar char="•"/>
              <a:defRPr sz="2000">
                <a:solidFill>
                  <a:srgbClr val="D9531E"/>
                </a:solidFill>
              </a:defRPr>
            </a:lvl4pPr>
            <a:lvl5pPr>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16/08/2017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7" name="Picture 2" descr="Z:\CavitABI\Resources\Logo\ABI_logo.jpg"/>
          <p:cNvPicPr>
            <a:picLocks noChangeAspect="1" noChangeArrowheads="1"/>
          </p:cNvPicPr>
          <p:nvPr userDrawn="1"/>
        </p:nvPicPr>
        <p:blipFill>
          <a:blip r:embed="rId2" cstate="print"/>
          <a:srcRect/>
          <a:stretch>
            <a:fillRect/>
          </a:stretch>
        </p:blipFill>
        <p:spPr bwMode="auto">
          <a:xfrm>
            <a:off x="6804248" y="336953"/>
            <a:ext cx="1944215" cy="93865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97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611560" y="429512"/>
            <a:ext cx="6768752" cy="702078"/>
          </a:xfrm>
        </p:spPr>
        <p:txBody>
          <a:bodyPr>
            <a:normAutofit/>
          </a:bodyPr>
          <a:lstStyle>
            <a:lvl1pPr>
              <a:defRPr lang="en-NZ" sz="3200" b="1" kern="1200" dirty="0">
                <a:solidFill>
                  <a:schemeClr val="bg1"/>
                </a:solidFill>
                <a:latin typeface="+mj-lt"/>
                <a:ea typeface="+mj-ea"/>
                <a:cs typeface="+mj-cs"/>
              </a:defRPr>
            </a:lvl1pPr>
          </a:lstStyle>
          <a:p>
            <a:r>
              <a:rPr lang="en-US" dirty="0" smtClean="0"/>
              <a:t>Click to edit Master title style</a:t>
            </a:r>
            <a:endParaRPr lang="en-NZ" dirty="0"/>
          </a:p>
        </p:txBody>
      </p:sp>
      <p:sp>
        <p:nvSpPr>
          <p:cNvPr id="3" name="Content Placeholder 2"/>
          <p:cNvSpPr>
            <a:spLocks noGrp="1"/>
          </p:cNvSpPr>
          <p:nvPr>
            <p:ph idx="1"/>
          </p:nvPr>
        </p:nvSpPr>
        <p:spPr>
          <a:xfrm>
            <a:off x="601216" y="1200151"/>
            <a:ext cx="7787208" cy="3394472"/>
          </a:xfrm>
        </p:spPr>
        <p:txBody>
          <a:bodyPr>
            <a:normAutofit/>
          </a:bodyPr>
          <a:lstStyle>
            <a:lvl1pPr>
              <a:defRPr sz="2400">
                <a:solidFill>
                  <a:schemeClr val="bg1"/>
                </a:solidFill>
              </a:defRPr>
            </a:lvl1pPr>
            <a:lvl2pPr>
              <a:buFont typeface="Arial" pitchFamily="34" charset="0"/>
              <a:buChar char="•"/>
              <a:defRPr sz="2400">
                <a:solidFill>
                  <a:schemeClr val="tx1"/>
                </a:solidFill>
              </a:defRPr>
            </a:lvl2pPr>
            <a:lvl3pPr>
              <a:defRPr sz="2000">
                <a:solidFill>
                  <a:schemeClr val="bg1"/>
                </a:solidFill>
              </a:defRPr>
            </a:lvl3pPr>
            <a:lvl4pPr>
              <a:buFont typeface="Arial" pitchFamily="34" charset="0"/>
              <a:buChar char="•"/>
              <a:defRPr sz="2000">
                <a:solidFill>
                  <a:schemeClr val="tx1"/>
                </a:solidFill>
              </a:defRPr>
            </a:lvl4pPr>
            <a:lvl5pPr>
              <a:buFont typeface="Arial" pitchFamily="34" charset="0"/>
              <a:buChar cha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4CE51057-B1D2-49C7-B880-C280265C37CA}" type="datetimeFigureOut">
              <a:rPr lang="en-NZ" smtClean="0"/>
              <a:pPr/>
              <a:t>16/08/2017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62E962-E40C-4709-82F5-46D77ED57239}" type="slidenum">
              <a:rPr lang="en-NZ" smtClean="0"/>
              <a:pPr/>
              <a:t>‹#›</a:t>
            </a:fld>
            <a:endParaRPr lang="en-NZ"/>
          </a:p>
        </p:txBody>
      </p:sp>
      <p:pic>
        <p:nvPicPr>
          <p:cNvPr id="9" name="Picture 2" descr="Z:\CavitABI\Resources\Logo\ABI_logo_monochrome_white.png"/>
          <p:cNvPicPr>
            <a:picLocks noChangeAspect="1" noChangeArrowheads="1"/>
          </p:cNvPicPr>
          <p:nvPr userDrawn="1"/>
        </p:nvPicPr>
        <p:blipFill>
          <a:blip r:embed="rId2" cstate="print"/>
          <a:srcRect/>
          <a:stretch>
            <a:fillRect/>
          </a:stretch>
        </p:blipFill>
        <p:spPr bwMode="auto">
          <a:xfrm>
            <a:off x="6804249" y="337613"/>
            <a:ext cx="1944215" cy="937993"/>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197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Z:\CavitABI\Resources\Logo\ABI_logo_monochrome_white.png"/>
          <p:cNvPicPr>
            <a:picLocks noChangeAspect="1" noChangeArrowheads="1"/>
          </p:cNvPicPr>
          <p:nvPr userDrawn="1"/>
        </p:nvPicPr>
        <p:blipFill>
          <a:blip r:embed="rId2" cstate="print"/>
          <a:srcRect/>
          <a:stretch>
            <a:fillRect/>
          </a:stretch>
        </p:blipFill>
        <p:spPr bwMode="auto">
          <a:xfrm>
            <a:off x="2051720" y="1419622"/>
            <a:ext cx="4541779" cy="219119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E51057-B1D2-49C7-B880-C280265C37CA}" type="datetimeFigureOut">
              <a:rPr lang="en-NZ" smtClean="0"/>
              <a:pPr/>
              <a:t>16/08/2017</a:t>
            </a:fld>
            <a:endParaRPr lang="en-NZ"/>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62E962-E40C-4709-82F5-46D77ED57239}"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97D9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97D9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197D9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111" y="660977"/>
            <a:ext cx="7772400" cy="594066"/>
          </a:xfrm>
        </p:spPr>
        <p:txBody>
          <a:bodyPr>
            <a:noAutofit/>
          </a:bodyPr>
          <a:lstStyle/>
          <a:p>
            <a:pPr algn="ctr"/>
            <a:r>
              <a:rPr lang="en-NZ" sz="4000" b="1" dirty="0" smtClean="0">
                <a:solidFill>
                  <a:schemeClr val="tx1"/>
                </a:solidFill>
              </a:rPr>
              <a:t>Let’s talk about sex</a:t>
            </a:r>
            <a:r>
              <a:rPr lang="en-NZ" sz="3200" b="1" dirty="0" smtClean="0">
                <a:solidFill>
                  <a:schemeClr val="tx1"/>
                </a:solidFill>
              </a:rPr>
              <a:t/>
            </a:r>
            <a:br>
              <a:rPr lang="en-NZ" sz="3200" b="1" dirty="0" smtClean="0">
                <a:solidFill>
                  <a:schemeClr val="tx1"/>
                </a:solidFill>
              </a:rPr>
            </a:br>
            <a:r>
              <a:rPr lang="en-NZ" dirty="0" smtClean="0">
                <a:solidFill>
                  <a:schemeClr val="tx1"/>
                </a:solidFill>
              </a:rPr>
              <a:t>Addressing sexuality as part of </a:t>
            </a:r>
            <a:br>
              <a:rPr lang="en-NZ" dirty="0" smtClean="0">
                <a:solidFill>
                  <a:schemeClr val="tx1"/>
                </a:solidFill>
              </a:rPr>
            </a:br>
            <a:r>
              <a:rPr lang="en-NZ" dirty="0" smtClean="0">
                <a:solidFill>
                  <a:schemeClr val="tx1"/>
                </a:solidFill>
              </a:rPr>
              <a:t>mainstream practice</a:t>
            </a:r>
            <a:endParaRPr lang="en-NZ" sz="3200" b="1" dirty="0">
              <a:solidFill>
                <a:schemeClr val="tx1"/>
              </a:solidFill>
            </a:endParaRPr>
          </a:p>
        </p:txBody>
      </p:sp>
      <p:sp>
        <p:nvSpPr>
          <p:cNvPr id="3" name="Subtitle 2"/>
          <p:cNvSpPr>
            <a:spLocks noGrp="1"/>
          </p:cNvSpPr>
          <p:nvPr>
            <p:ph type="subTitle" idx="1"/>
          </p:nvPr>
        </p:nvSpPr>
        <p:spPr>
          <a:xfrm>
            <a:off x="1835696" y="1131590"/>
            <a:ext cx="7768952" cy="432048"/>
          </a:xfrm>
        </p:spPr>
        <p:txBody>
          <a:bodyPr>
            <a:noAutofit/>
          </a:bodyPr>
          <a:lstStyle/>
          <a:p>
            <a:endParaRPr lang="en-NZ" sz="2400" dirty="0" smtClean="0">
              <a:solidFill>
                <a:schemeClr val="tx1"/>
              </a:solidFill>
            </a:endParaRPr>
          </a:p>
          <a:p>
            <a:endParaRPr lang="en-NZ" sz="2400" dirty="0">
              <a:solidFill>
                <a:schemeClr val="tx1"/>
              </a:solidFill>
            </a:endParaRPr>
          </a:p>
        </p:txBody>
      </p:sp>
      <p:pic>
        <p:nvPicPr>
          <p:cNvPr id="5" name="Picture 4"/>
          <p:cNvPicPr>
            <a:picLocks noChangeAspect="1"/>
          </p:cNvPicPr>
          <p:nvPr/>
        </p:nvPicPr>
        <p:blipFill>
          <a:blip r:embed="rId3"/>
          <a:stretch>
            <a:fillRect/>
          </a:stretch>
        </p:blipFill>
        <p:spPr>
          <a:xfrm>
            <a:off x="1187624" y="1923678"/>
            <a:ext cx="3735288" cy="2739211"/>
          </a:xfrm>
          <a:prstGeom prst="rect">
            <a:avLst/>
          </a:prstGeom>
        </p:spPr>
      </p:pic>
      <p:sp>
        <p:nvSpPr>
          <p:cNvPr id="4" name="Rectangle 3"/>
          <p:cNvSpPr/>
          <p:nvPr/>
        </p:nvSpPr>
        <p:spPr>
          <a:xfrm>
            <a:off x="1043608" y="4744503"/>
            <a:ext cx="7465721" cy="369332"/>
          </a:xfrm>
          <a:prstGeom prst="rect">
            <a:avLst/>
          </a:prstGeom>
        </p:spPr>
        <p:txBody>
          <a:bodyPr wrap="square">
            <a:spAutoFit/>
          </a:bodyPr>
          <a:lstStyle/>
          <a:p>
            <a:pPr algn="ctr"/>
            <a:r>
              <a:rPr lang="en-NZ" dirty="0" smtClean="0"/>
              <a:t>Amy </a:t>
            </a:r>
            <a:r>
              <a:rPr lang="en-NZ" dirty="0"/>
              <a:t>Honeysett &amp;</a:t>
            </a:r>
            <a:r>
              <a:rPr lang="en-NZ" dirty="0" smtClean="0"/>
              <a:t> </a:t>
            </a:r>
            <a:r>
              <a:rPr lang="en-NZ" dirty="0"/>
              <a:t>Shona Lees </a:t>
            </a:r>
            <a:r>
              <a:rPr lang="en-NZ" dirty="0" smtClean="0"/>
              <a:t>(NZROTs)</a:t>
            </a:r>
            <a:endParaRPr lang="en-NZ" dirty="0"/>
          </a:p>
        </p:txBody>
      </p:sp>
      <p:sp>
        <p:nvSpPr>
          <p:cNvPr id="6" name="Rectangle 5"/>
          <p:cNvSpPr/>
          <p:nvPr/>
        </p:nvSpPr>
        <p:spPr>
          <a:xfrm>
            <a:off x="5292080" y="2211710"/>
            <a:ext cx="1792157" cy="369332"/>
          </a:xfrm>
          <a:prstGeom prst="rect">
            <a:avLst/>
          </a:prstGeom>
        </p:spPr>
        <p:txBody>
          <a:bodyPr wrap="none">
            <a:spAutoFit/>
          </a:bodyPr>
          <a:lstStyle/>
          <a:p>
            <a:r>
              <a:rPr lang="en-NZ" dirty="0"/>
              <a:t>September 2017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Biopsychosocial</a:t>
            </a:r>
            <a:r>
              <a:rPr lang="en-US" dirty="0" smtClean="0"/>
              <a:t> Approach</a:t>
            </a:r>
            <a:br>
              <a:rPr lang="en-US" dirty="0" smtClean="0"/>
            </a:br>
            <a:r>
              <a:rPr lang="en-US" sz="2200" i="1" dirty="0" err="1" smtClean="0"/>
              <a:t>Gan</a:t>
            </a:r>
            <a:r>
              <a:rPr lang="en-US" sz="2200" i="1" dirty="0" smtClean="0"/>
              <a:t>, 2005</a:t>
            </a:r>
            <a:endParaRPr lang="en-NZ" sz="2200" i="1" dirty="0"/>
          </a:p>
        </p:txBody>
      </p:sp>
      <p:pic>
        <p:nvPicPr>
          <p:cNvPr id="11" name="Content Placeholder 10"/>
          <p:cNvPicPr>
            <a:picLocks noGrp="1" noChangeAspect="1"/>
          </p:cNvPicPr>
          <p:nvPr>
            <p:ph idx="1"/>
          </p:nvPr>
        </p:nvPicPr>
        <p:blipFill>
          <a:blip r:embed="rId3"/>
          <a:stretch>
            <a:fillRect/>
          </a:stretch>
        </p:blipFill>
        <p:spPr>
          <a:xfrm>
            <a:off x="2051721" y="1121547"/>
            <a:ext cx="4104456" cy="3320670"/>
          </a:xfrm>
          <a:prstGeom prst="rect">
            <a:avLst/>
          </a:prstGeom>
        </p:spPr>
      </p:pic>
      <p:sp>
        <p:nvSpPr>
          <p:cNvPr id="3" name="TextBox 2"/>
          <p:cNvSpPr txBox="1"/>
          <p:nvPr/>
        </p:nvSpPr>
        <p:spPr>
          <a:xfrm>
            <a:off x="179512" y="4442217"/>
            <a:ext cx="8568952" cy="338554"/>
          </a:xfrm>
          <a:prstGeom prst="rect">
            <a:avLst/>
          </a:prstGeom>
          <a:noFill/>
        </p:spPr>
        <p:txBody>
          <a:bodyPr wrap="square" rtlCol="0">
            <a:spAutoFit/>
          </a:bodyPr>
          <a:lstStyle/>
          <a:p>
            <a:r>
              <a:rPr lang="en-NZ" sz="1600" i="1" dirty="0" smtClean="0"/>
              <a:t>Moreno, </a:t>
            </a:r>
            <a:r>
              <a:rPr lang="en-NZ" sz="1600" i="1" dirty="0" err="1" smtClean="0"/>
              <a:t>Lasprilla</a:t>
            </a:r>
            <a:r>
              <a:rPr lang="en-NZ" sz="1600" i="1" dirty="0" smtClean="0"/>
              <a:t>, </a:t>
            </a:r>
            <a:r>
              <a:rPr lang="en-NZ" sz="1600" i="1" dirty="0" err="1" smtClean="0"/>
              <a:t>Gan</a:t>
            </a:r>
            <a:r>
              <a:rPr lang="en-NZ" sz="1600" i="1" dirty="0" smtClean="0"/>
              <a:t> &amp; </a:t>
            </a:r>
            <a:r>
              <a:rPr lang="en-NZ" sz="1600" i="1" dirty="0" err="1" smtClean="0"/>
              <a:t>McKerral</a:t>
            </a:r>
            <a:r>
              <a:rPr lang="en-NZ" sz="1600" i="1" dirty="0" smtClean="0"/>
              <a:t> (2013). Sexuality after traumatic brain injury: A critical review</a:t>
            </a:r>
            <a:endParaRPr lang="en-NZ" sz="1600" i="1" dirty="0"/>
          </a:p>
        </p:txBody>
      </p:sp>
    </p:spTree>
    <p:extLst>
      <p:ext uri="{BB962C8B-B14F-4D97-AF65-F5344CB8AC3E}">
        <p14:creationId xmlns:p14="http://schemas.microsoft.com/office/powerpoint/2010/main" val="3202160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Barriers </a:t>
            </a:r>
            <a:r>
              <a:rPr lang="en-NZ" dirty="0"/>
              <a:t>to raising the topic of sexuality</a:t>
            </a:r>
          </a:p>
        </p:txBody>
      </p:sp>
      <p:sp>
        <p:nvSpPr>
          <p:cNvPr id="4" name="AutoShape 2" descr="Image result for barriers to communi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347614"/>
            <a:ext cx="3836135" cy="326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217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Potential barriers to raising the topic of </a:t>
            </a:r>
            <a:r>
              <a:rPr lang="en-NZ" dirty="0" smtClean="0"/>
              <a:t>sexuality (Dyer and de Nair, 2014)</a:t>
            </a:r>
            <a:endParaRPr lang="en-NZ" dirty="0"/>
          </a:p>
        </p:txBody>
      </p:sp>
      <p:pic>
        <p:nvPicPr>
          <p:cNvPr id="4" name="Picture 3"/>
          <p:cNvPicPr>
            <a:picLocks noChangeAspect="1"/>
          </p:cNvPicPr>
          <p:nvPr/>
        </p:nvPicPr>
        <p:blipFill>
          <a:blip r:embed="rId3"/>
          <a:stretch>
            <a:fillRect/>
          </a:stretch>
        </p:blipFill>
        <p:spPr>
          <a:xfrm>
            <a:off x="2051720" y="1246262"/>
            <a:ext cx="4269716" cy="3897238"/>
          </a:xfrm>
          <a:prstGeom prst="rect">
            <a:avLst/>
          </a:prstGeom>
        </p:spPr>
      </p:pic>
    </p:spTree>
    <p:extLst>
      <p:ext uri="{BB962C8B-B14F-4D97-AF65-F5344CB8AC3E}">
        <p14:creationId xmlns:p14="http://schemas.microsoft.com/office/powerpoint/2010/main" val="140381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model to guide practice</a:t>
            </a:r>
            <a:endParaRPr lang="en-NZ" dirty="0"/>
          </a:p>
        </p:txBody>
      </p:sp>
      <p:sp>
        <p:nvSpPr>
          <p:cNvPr id="3" name="Content Placeholder 2"/>
          <p:cNvSpPr>
            <a:spLocks noGrp="1"/>
          </p:cNvSpPr>
          <p:nvPr>
            <p:ph idx="1"/>
          </p:nvPr>
        </p:nvSpPr>
        <p:spPr/>
        <p:txBody>
          <a:bodyPr>
            <a:normAutofit/>
          </a:bodyPr>
          <a:lstStyle/>
          <a:p>
            <a:pPr lvl="0"/>
            <a:r>
              <a:rPr lang="en-US" dirty="0" smtClean="0"/>
              <a:t>The </a:t>
            </a:r>
            <a:r>
              <a:rPr lang="en-US" b="1" dirty="0" smtClean="0"/>
              <a:t>PLISSIT</a:t>
            </a:r>
            <a:r>
              <a:rPr lang="en-US" dirty="0" smtClean="0"/>
              <a:t> model (</a:t>
            </a:r>
            <a:r>
              <a:rPr lang="en-US" dirty="0" err="1" smtClean="0"/>
              <a:t>Annon</a:t>
            </a:r>
            <a:r>
              <a:rPr lang="en-US" dirty="0" smtClean="0"/>
              <a:t>, 1976) is one of the most referenced models for sexual health practice for disability practitioners</a:t>
            </a:r>
          </a:p>
          <a:p>
            <a:pPr marL="457200" indent="-457200">
              <a:lnSpc>
                <a:spcPct val="80000"/>
              </a:lnSpc>
              <a:buFont typeface="Wingdings" panose="05000000000000000000" pitchFamily="2" charset="2"/>
              <a:buAutoNum type="arabicPeriod"/>
            </a:pPr>
            <a:r>
              <a:rPr lang="en-GB" altLang="en-US" dirty="0" smtClean="0">
                <a:latin typeface="+mj-lt"/>
              </a:rPr>
              <a:t>PERMISSION </a:t>
            </a:r>
            <a:r>
              <a:rPr lang="en-GB" altLang="en-US" dirty="0">
                <a:latin typeface="+mj-lt"/>
              </a:rPr>
              <a:t>GIVING Environment </a:t>
            </a:r>
            <a:endParaRPr lang="en-GB" altLang="en-US" dirty="0" smtClean="0">
              <a:latin typeface="+mj-lt"/>
            </a:endParaRPr>
          </a:p>
          <a:p>
            <a:pPr marL="457200" indent="-457200">
              <a:lnSpc>
                <a:spcPct val="80000"/>
              </a:lnSpc>
              <a:buFont typeface="Wingdings" panose="05000000000000000000" pitchFamily="2" charset="2"/>
              <a:buAutoNum type="arabicPeriod"/>
            </a:pPr>
            <a:r>
              <a:rPr lang="en-GB" altLang="en-US" dirty="0" smtClean="0">
                <a:latin typeface="+mj-lt"/>
              </a:rPr>
              <a:t>LIMITED </a:t>
            </a:r>
            <a:r>
              <a:rPr lang="en-GB" altLang="en-US" dirty="0">
                <a:latin typeface="+mj-lt"/>
              </a:rPr>
              <a:t>INFORMATION needed to function </a:t>
            </a:r>
            <a:r>
              <a:rPr lang="en-GB" altLang="en-US" dirty="0" smtClean="0">
                <a:latin typeface="+mj-lt"/>
              </a:rPr>
              <a:t>sexually</a:t>
            </a:r>
            <a:endParaRPr lang="en-GB" altLang="en-US" dirty="0">
              <a:latin typeface="+mj-lt"/>
            </a:endParaRPr>
          </a:p>
          <a:p>
            <a:pPr marL="457200" indent="-457200">
              <a:lnSpc>
                <a:spcPct val="80000"/>
              </a:lnSpc>
              <a:spcBef>
                <a:spcPct val="50000"/>
              </a:spcBef>
              <a:buClr>
                <a:schemeClr val="tx1"/>
              </a:buClr>
              <a:buFont typeface="Monotype Sorts" pitchFamily="2" charset="2"/>
              <a:buAutoNum type="arabicPeriod" startAt="3"/>
            </a:pPr>
            <a:r>
              <a:rPr lang="en-GB" altLang="en-US" dirty="0" smtClean="0">
                <a:latin typeface="+mj-lt"/>
              </a:rPr>
              <a:t>SPECIFIC </a:t>
            </a:r>
            <a:r>
              <a:rPr lang="en-GB" altLang="en-US" dirty="0">
                <a:latin typeface="+mj-lt"/>
              </a:rPr>
              <a:t>SUGGESTIONS for the client to- for example proceed with sexual relations </a:t>
            </a:r>
            <a:endParaRPr lang="en-GB" altLang="en-US" dirty="0" smtClean="0">
              <a:latin typeface="+mj-lt"/>
            </a:endParaRPr>
          </a:p>
          <a:p>
            <a:pPr marL="457200" indent="-457200">
              <a:lnSpc>
                <a:spcPct val="80000"/>
              </a:lnSpc>
              <a:spcBef>
                <a:spcPct val="50000"/>
              </a:spcBef>
              <a:buClr>
                <a:schemeClr val="tx1"/>
              </a:buClr>
              <a:buFont typeface="Monotype Sorts" pitchFamily="2" charset="2"/>
              <a:buAutoNum type="arabicPeriod" startAt="3"/>
            </a:pPr>
            <a:r>
              <a:rPr lang="en-GB" altLang="en-US" dirty="0" smtClean="0">
                <a:latin typeface="+mj-lt"/>
              </a:rPr>
              <a:t>INTENSIVE </a:t>
            </a:r>
            <a:r>
              <a:rPr lang="en-GB" altLang="en-US" dirty="0">
                <a:latin typeface="+mj-lt"/>
              </a:rPr>
              <a:t>THERAPY </a:t>
            </a:r>
            <a:r>
              <a:rPr lang="en-GB" altLang="en-US" dirty="0" smtClean="0">
                <a:latin typeface="+mj-lt"/>
              </a:rPr>
              <a:t>referral</a:t>
            </a:r>
            <a:endParaRPr lang="en-GB" altLang="en-US" dirty="0">
              <a:latin typeface="+mj-lt"/>
            </a:endParaRPr>
          </a:p>
          <a:p>
            <a:endParaRPr lang="en-NZ" dirty="0"/>
          </a:p>
          <a:p>
            <a:endParaRPr lang="en-NZ" dirty="0"/>
          </a:p>
        </p:txBody>
      </p:sp>
    </p:spTree>
    <p:extLst>
      <p:ext uri="{BB962C8B-B14F-4D97-AF65-F5344CB8AC3E}">
        <p14:creationId xmlns:p14="http://schemas.microsoft.com/office/powerpoint/2010/main" val="1033888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model to guide practice</a:t>
            </a:r>
            <a:endParaRPr lang="en-NZ" dirty="0"/>
          </a:p>
        </p:txBody>
      </p:sp>
      <p:sp>
        <p:nvSpPr>
          <p:cNvPr id="3" name="Content Placeholder 2"/>
          <p:cNvSpPr>
            <a:spLocks noGrp="1"/>
          </p:cNvSpPr>
          <p:nvPr>
            <p:ph idx="1"/>
          </p:nvPr>
        </p:nvSpPr>
        <p:spPr/>
        <p:txBody>
          <a:bodyPr>
            <a:normAutofit/>
          </a:bodyPr>
          <a:lstStyle/>
          <a:p>
            <a:pPr lvl="0"/>
            <a:r>
              <a:rPr lang="en-US" dirty="0"/>
              <a:t>The </a:t>
            </a:r>
            <a:r>
              <a:rPr lang="en-US" b="1" dirty="0"/>
              <a:t>Recognition</a:t>
            </a:r>
            <a:r>
              <a:rPr lang="en-US" dirty="0"/>
              <a:t> Model (</a:t>
            </a:r>
            <a:r>
              <a:rPr lang="en-US" dirty="0" err="1"/>
              <a:t>Couldrick</a:t>
            </a:r>
            <a:r>
              <a:rPr lang="en-US" dirty="0"/>
              <a:t>, </a:t>
            </a:r>
            <a:r>
              <a:rPr lang="en-US" dirty="0" err="1"/>
              <a:t>Sadio</a:t>
            </a:r>
            <a:r>
              <a:rPr lang="en-US" dirty="0"/>
              <a:t> &amp; Cross) was considered more suited to the ABI Rehab environment as:</a:t>
            </a:r>
            <a:endParaRPr lang="en-NZ" dirty="0"/>
          </a:p>
          <a:p>
            <a:pPr lvl="1"/>
            <a:r>
              <a:rPr lang="en-US" dirty="0"/>
              <a:t>It was developed for use within a healthcare setting</a:t>
            </a:r>
            <a:endParaRPr lang="en-NZ" dirty="0"/>
          </a:p>
          <a:p>
            <a:pPr lvl="1"/>
            <a:r>
              <a:rPr lang="en-US" dirty="0"/>
              <a:t>It seems to fit better with a disability model</a:t>
            </a:r>
            <a:endParaRPr lang="en-NZ" dirty="0"/>
          </a:p>
          <a:p>
            <a:pPr lvl="1"/>
            <a:r>
              <a:rPr lang="en-US" dirty="0"/>
              <a:t>It is designed to be used within an inter-professional team</a:t>
            </a:r>
            <a:endParaRPr lang="en-NZ" dirty="0"/>
          </a:p>
          <a:p>
            <a:pPr lvl="1"/>
            <a:r>
              <a:rPr lang="en-US" dirty="0"/>
              <a:t>Better for short-stay interventions</a:t>
            </a:r>
            <a:endParaRPr lang="en-NZ" dirty="0"/>
          </a:p>
          <a:p>
            <a:endParaRPr lang="en-NZ" dirty="0"/>
          </a:p>
        </p:txBody>
      </p:sp>
    </p:spTree>
    <p:extLst>
      <p:ext uri="{BB962C8B-B14F-4D97-AF65-F5344CB8AC3E}">
        <p14:creationId xmlns:p14="http://schemas.microsoft.com/office/powerpoint/2010/main" val="4012186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stages of the Recognition Model</a:t>
            </a:r>
            <a:endParaRPr lang="en-NZ"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Recognition of the user as a sexual being</a:t>
            </a:r>
          </a:p>
          <a:p>
            <a:pPr marL="457200" indent="-457200">
              <a:buFont typeface="+mj-lt"/>
              <a:buAutoNum type="arabicPeriod"/>
            </a:pPr>
            <a:r>
              <a:rPr lang="en-US" dirty="0" smtClean="0"/>
              <a:t>Permission to discuss their sexual concerns</a:t>
            </a:r>
          </a:p>
          <a:p>
            <a:pPr marL="457200" indent="-457200">
              <a:buFont typeface="+mj-lt"/>
              <a:buAutoNum type="arabicPeriod"/>
            </a:pPr>
            <a:r>
              <a:rPr lang="en-US" dirty="0" smtClean="0"/>
              <a:t>Exploration of the sexual problem/concern</a:t>
            </a:r>
          </a:p>
          <a:p>
            <a:pPr marL="457200" indent="-457200">
              <a:buFont typeface="+mj-lt"/>
              <a:buAutoNum type="arabicPeriod"/>
            </a:pPr>
            <a:r>
              <a:rPr lang="en-US" dirty="0" smtClean="0"/>
              <a:t>Address issues that fit within the team’s expertise and boundaries</a:t>
            </a:r>
          </a:p>
          <a:p>
            <a:pPr marL="457200" indent="-457200">
              <a:buFont typeface="+mj-lt"/>
              <a:buAutoNum type="arabicPeriod"/>
            </a:pPr>
            <a:r>
              <a:rPr lang="en-US" dirty="0" smtClean="0"/>
              <a:t>Referral on when necessary</a:t>
            </a:r>
          </a:p>
          <a:p>
            <a:pPr marL="457200" indent="-457200">
              <a:buFont typeface="+mj-lt"/>
              <a:buAutoNum type="arabicPeriod"/>
            </a:pPr>
            <a:endParaRPr lang="en-NZ" dirty="0"/>
          </a:p>
        </p:txBody>
      </p:sp>
    </p:spTree>
    <p:extLst>
      <p:ext uri="{BB962C8B-B14F-4D97-AF65-F5344CB8AC3E}">
        <p14:creationId xmlns:p14="http://schemas.microsoft.com/office/powerpoint/2010/main" val="280386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29512"/>
            <a:ext cx="6840760" cy="702078"/>
          </a:xfrm>
        </p:spPr>
        <p:txBody>
          <a:bodyPr>
            <a:normAutofit/>
          </a:bodyPr>
          <a:lstStyle/>
          <a:p>
            <a:r>
              <a:rPr lang="en-US" sz="2600" dirty="0" smtClean="0"/>
              <a:t>Recognition </a:t>
            </a:r>
            <a:r>
              <a:rPr lang="en-US" sz="2600" dirty="0"/>
              <a:t>of the </a:t>
            </a:r>
            <a:r>
              <a:rPr lang="en-US" sz="2600" dirty="0" smtClean="0"/>
              <a:t>client </a:t>
            </a:r>
            <a:r>
              <a:rPr lang="en-US" sz="2600" dirty="0"/>
              <a:t>as a sexual </a:t>
            </a:r>
            <a:r>
              <a:rPr lang="en-US" sz="2600" dirty="0" smtClean="0"/>
              <a:t>being</a:t>
            </a:r>
            <a:endParaRPr lang="en-NZ" sz="2600" dirty="0"/>
          </a:p>
        </p:txBody>
      </p:sp>
      <p:sp>
        <p:nvSpPr>
          <p:cNvPr id="3" name="Content Placeholder 2"/>
          <p:cNvSpPr>
            <a:spLocks noGrp="1"/>
          </p:cNvSpPr>
          <p:nvPr>
            <p:ph idx="1"/>
          </p:nvPr>
        </p:nvSpPr>
        <p:spPr/>
        <p:txBody>
          <a:bodyPr>
            <a:normAutofit/>
          </a:bodyPr>
          <a:lstStyle/>
          <a:p>
            <a:r>
              <a:rPr lang="en-NZ" dirty="0" smtClean="0"/>
              <a:t>Places the client as a full human being with sexual needs as all others, at the centre of service planning</a:t>
            </a:r>
          </a:p>
          <a:p>
            <a:r>
              <a:rPr lang="en-NZ" dirty="0" smtClean="0"/>
              <a:t>Requires validation, normalisation, affirmation, priority for sexual expression. </a:t>
            </a:r>
          </a:p>
          <a:p>
            <a:r>
              <a:rPr lang="en-NZ" dirty="0" smtClean="0"/>
              <a:t>Includes broad concerns such as appearance and privacy</a:t>
            </a:r>
          </a:p>
          <a:p>
            <a:r>
              <a:rPr lang="en-NZ" b="1" dirty="0"/>
              <a:t>All practitioners, regardless of role, should respond positively to direct </a:t>
            </a:r>
            <a:r>
              <a:rPr lang="en-NZ" b="1" dirty="0" smtClean="0"/>
              <a:t>questions as well as more subtle inquiries </a:t>
            </a:r>
            <a:endParaRPr lang="en-NZ" b="1" dirty="0"/>
          </a:p>
          <a:p>
            <a:endParaRPr lang="en-NZ" dirty="0"/>
          </a:p>
        </p:txBody>
      </p:sp>
    </p:spTree>
    <p:extLst>
      <p:ext uri="{BB962C8B-B14F-4D97-AF65-F5344CB8AC3E}">
        <p14:creationId xmlns:p14="http://schemas.microsoft.com/office/powerpoint/2010/main" val="363767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29512"/>
            <a:ext cx="6840760" cy="702078"/>
          </a:xfrm>
        </p:spPr>
        <p:txBody>
          <a:bodyPr>
            <a:normAutofit/>
          </a:bodyPr>
          <a:lstStyle/>
          <a:p>
            <a:r>
              <a:rPr lang="en-US" sz="2900" dirty="0" smtClean="0"/>
              <a:t>Permission to discus their sexual concerns</a:t>
            </a:r>
            <a:endParaRPr lang="en-NZ" dirty="0"/>
          </a:p>
        </p:txBody>
      </p:sp>
      <p:sp>
        <p:nvSpPr>
          <p:cNvPr id="3" name="Content Placeholder 2"/>
          <p:cNvSpPr>
            <a:spLocks noGrp="1"/>
          </p:cNvSpPr>
          <p:nvPr>
            <p:ph idx="1"/>
          </p:nvPr>
        </p:nvSpPr>
        <p:spPr/>
        <p:txBody>
          <a:bodyPr>
            <a:normAutofit/>
          </a:bodyPr>
          <a:lstStyle/>
          <a:p>
            <a:r>
              <a:rPr lang="en-NZ" dirty="0" smtClean="0"/>
              <a:t>Requires the skill of inviting disclosure while respecting the client’s right to privacy</a:t>
            </a:r>
          </a:p>
          <a:p>
            <a:r>
              <a:rPr lang="en-NZ" dirty="0" smtClean="0"/>
              <a:t>Techniques include indirect questions, printed information, posters</a:t>
            </a:r>
          </a:p>
          <a:p>
            <a:r>
              <a:rPr lang="en-NZ" dirty="0" smtClean="0"/>
              <a:t>Where team members for religious or personal reasons feel uncomfortable addressing sexuality, they must bring it to the attention of another colleague who does feel confident</a:t>
            </a:r>
            <a:endParaRPr lang="en-NZ" dirty="0"/>
          </a:p>
        </p:txBody>
      </p:sp>
    </p:spTree>
    <p:extLst>
      <p:ext uri="{BB962C8B-B14F-4D97-AF65-F5344CB8AC3E}">
        <p14:creationId xmlns:p14="http://schemas.microsoft.com/office/powerpoint/2010/main" val="1208111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1510"/>
            <a:ext cx="6840760" cy="702078"/>
          </a:xfrm>
        </p:spPr>
        <p:txBody>
          <a:bodyPr>
            <a:normAutofit/>
          </a:bodyPr>
          <a:lstStyle/>
          <a:p>
            <a:r>
              <a:rPr lang="en-US" sz="2900" dirty="0"/>
              <a:t>Permission to </a:t>
            </a:r>
            <a:r>
              <a:rPr lang="en-US" sz="2900" dirty="0" smtClean="0"/>
              <a:t>discuss </a:t>
            </a:r>
            <a:r>
              <a:rPr lang="en-US" sz="2900" dirty="0"/>
              <a:t>their sexual concerns</a:t>
            </a:r>
            <a:endParaRPr lang="en-NZ" dirty="0"/>
          </a:p>
        </p:txBody>
      </p:sp>
      <p:sp>
        <p:nvSpPr>
          <p:cNvPr id="3" name="Content Placeholder 2"/>
          <p:cNvSpPr>
            <a:spLocks noGrp="1"/>
          </p:cNvSpPr>
          <p:nvPr>
            <p:ph idx="1"/>
          </p:nvPr>
        </p:nvSpPr>
        <p:spPr/>
        <p:txBody>
          <a:bodyPr>
            <a:normAutofit/>
          </a:bodyPr>
          <a:lstStyle/>
          <a:p>
            <a:pPr marL="0" indent="0">
              <a:buNone/>
            </a:pPr>
            <a:r>
              <a:rPr lang="en-US" dirty="0" smtClean="0"/>
              <a:t>Strategies used at ABI Rehab:</a:t>
            </a:r>
          </a:p>
          <a:p>
            <a:r>
              <a:rPr lang="en-US" dirty="0" smtClean="0"/>
              <a:t>Education groups</a:t>
            </a:r>
          </a:p>
          <a:p>
            <a:r>
              <a:rPr lang="en-US" dirty="0" smtClean="0"/>
              <a:t>Written resources</a:t>
            </a:r>
          </a:p>
          <a:p>
            <a:r>
              <a:rPr lang="en-US" dirty="0" smtClean="0"/>
              <a:t>Core team meetings – nominating a key person</a:t>
            </a:r>
          </a:p>
          <a:p>
            <a:r>
              <a:rPr lang="en-US" dirty="0" err="1" smtClean="0"/>
              <a:t>Rivermead</a:t>
            </a:r>
            <a:r>
              <a:rPr lang="en-US" dirty="0" smtClean="0"/>
              <a:t> Post Concussion Symptoms questionnaire</a:t>
            </a:r>
          </a:p>
          <a:p>
            <a:r>
              <a:rPr lang="en-US" dirty="0" smtClean="0"/>
              <a:t>Weekend leave form</a:t>
            </a:r>
          </a:p>
          <a:p>
            <a:pPr marL="0" indent="0">
              <a:buNone/>
            </a:pP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2" y="3075806"/>
            <a:ext cx="1296144" cy="1847005"/>
          </a:xfrm>
          <a:prstGeom prst="rect">
            <a:avLst/>
          </a:prstGeom>
        </p:spPr>
      </p:pic>
    </p:spTree>
    <p:extLst>
      <p:ext uri="{BB962C8B-B14F-4D97-AF65-F5344CB8AC3E}">
        <p14:creationId xmlns:p14="http://schemas.microsoft.com/office/powerpoint/2010/main" val="2086288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Exploration of the sexual </a:t>
            </a:r>
            <a:r>
              <a:rPr lang="en-US" sz="2600" dirty="0" smtClean="0"/>
              <a:t>problem/concern</a:t>
            </a:r>
            <a:endParaRPr lang="en-NZ" sz="2600" dirty="0"/>
          </a:p>
        </p:txBody>
      </p:sp>
      <p:sp>
        <p:nvSpPr>
          <p:cNvPr id="3" name="Content Placeholder 2"/>
          <p:cNvSpPr>
            <a:spLocks noGrp="1"/>
          </p:cNvSpPr>
          <p:nvPr>
            <p:ph idx="1"/>
          </p:nvPr>
        </p:nvSpPr>
        <p:spPr/>
        <p:txBody>
          <a:bodyPr>
            <a:normAutofit/>
          </a:bodyPr>
          <a:lstStyle/>
          <a:p>
            <a:r>
              <a:rPr lang="en-NZ" dirty="0" smtClean="0"/>
              <a:t>Requires obtaining sufficient information to understand the impact of the disability on sexuality</a:t>
            </a:r>
          </a:p>
          <a:p>
            <a:r>
              <a:rPr lang="en-NZ" dirty="0" smtClean="0"/>
              <a:t>Ideally all therapists should be working at this level</a:t>
            </a:r>
          </a:p>
          <a:p>
            <a:r>
              <a:rPr lang="en-NZ" dirty="0" smtClean="0"/>
              <a:t>Exploration could be passed onto a more experienced therapist/more appropriate member of the </a:t>
            </a:r>
            <a:r>
              <a:rPr lang="en-NZ" dirty="0" smtClean="0"/>
              <a:t>team</a:t>
            </a:r>
          </a:p>
          <a:p>
            <a:pPr>
              <a:lnSpc>
                <a:spcPct val="90000"/>
              </a:lnSpc>
            </a:pPr>
            <a:r>
              <a:rPr lang="en-NZ" dirty="0" smtClean="0"/>
              <a:t>Think of using the pain scale (i.e. </a:t>
            </a:r>
            <a:r>
              <a:rPr lang="en-NZ" altLang="en-US" dirty="0" smtClean="0"/>
              <a:t>Tell </a:t>
            </a:r>
            <a:r>
              <a:rPr lang="en-NZ" altLang="en-US" dirty="0"/>
              <a:t>me more </a:t>
            </a:r>
            <a:r>
              <a:rPr lang="en-NZ" altLang="en-US" dirty="0" smtClean="0"/>
              <a:t>about; How </a:t>
            </a:r>
            <a:r>
              <a:rPr lang="en-NZ" altLang="en-US" dirty="0"/>
              <a:t>important to you</a:t>
            </a:r>
            <a:r>
              <a:rPr lang="en-NZ" altLang="en-US" dirty="0" smtClean="0"/>
              <a:t>?; Who </a:t>
            </a:r>
            <a:r>
              <a:rPr lang="en-NZ" altLang="en-US" dirty="0"/>
              <a:t>else is affected</a:t>
            </a:r>
            <a:r>
              <a:rPr lang="en-NZ" altLang="en-US" dirty="0" smtClean="0"/>
              <a:t>?)</a:t>
            </a:r>
            <a:endParaRPr lang="en-NZ" altLang="en-US" dirty="0"/>
          </a:p>
          <a:p>
            <a:endParaRPr lang="en-NZ" dirty="0"/>
          </a:p>
        </p:txBody>
      </p:sp>
    </p:spTree>
    <p:extLst>
      <p:ext uri="{BB962C8B-B14F-4D97-AF65-F5344CB8AC3E}">
        <p14:creationId xmlns:p14="http://schemas.microsoft.com/office/powerpoint/2010/main" val="171640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this workshop</a:t>
            </a:r>
            <a:endParaRPr lang="en-NZ" dirty="0"/>
          </a:p>
        </p:txBody>
      </p:sp>
      <p:sp>
        <p:nvSpPr>
          <p:cNvPr id="3" name="Content Placeholder 2"/>
          <p:cNvSpPr>
            <a:spLocks noGrp="1"/>
          </p:cNvSpPr>
          <p:nvPr>
            <p:ph idx="1"/>
          </p:nvPr>
        </p:nvSpPr>
        <p:spPr/>
        <p:txBody>
          <a:bodyPr>
            <a:normAutofit fontScale="92500"/>
          </a:bodyPr>
          <a:lstStyle/>
          <a:p>
            <a:pPr lvl="0"/>
            <a:r>
              <a:rPr lang="en-NZ" dirty="0" smtClean="0"/>
              <a:t>Review </a:t>
            </a:r>
            <a:r>
              <a:rPr lang="en-NZ" dirty="0"/>
              <a:t>the </a:t>
            </a:r>
            <a:r>
              <a:rPr lang="en-NZ" dirty="0" smtClean="0"/>
              <a:t>definition </a:t>
            </a:r>
            <a:r>
              <a:rPr lang="en-NZ" dirty="0"/>
              <a:t>of sexuality and </a:t>
            </a:r>
            <a:r>
              <a:rPr lang="en-NZ" dirty="0" smtClean="0"/>
              <a:t>research </a:t>
            </a:r>
            <a:r>
              <a:rPr lang="en-NZ" dirty="0"/>
              <a:t>in this </a:t>
            </a:r>
            <a:r>
              <a:rPr lang="en-NZ" dirty="0" smtClean="0"/>
              <a:t>field.</a:t>
            </a:r>
          </a:p>
          <a:p>
            <a:pPr lvl="0"/>
            <a:r>
              <a:rPr lang="en-NZ" dirty="0"/>
              <a:t>Explore perceived barriers and how to overcome </a:t>
            </a:r>
            <a:r>
              <a:rPr lang="en-NZ" dirty="0" smtClean="0"/>
              <a:t>them.</a:t>
            </a:r>
            <a:endParaRPr lang="en-NZ" dirty="0"/>
          </a:p>
          <a:p>
            <a:pPr lvl="0"/>
            <a:r>
              <a:rPr lang="en-NZ" dirty="0"/>
              <a:t>Review </a:t>
            </a:r>
            <a:r>
              <a:rPr lang="en-NZ" dirty="0" smtClean="0"/>
              <a:t>sexual </a:t>
            </a:r>
            <a:r>
              <a:rPr lang="en-NZ" dirty="0"/>
              <a:t>health </a:t>
            </a:r>
            <a:r>
              <a:rPr lang="en-NZ" dirty="0" smtClean="0"/>
              <a:t>models </a:t>
            </a:r>
            <a:r>
              <a:rPr lang="en-NZ" dirty="0"/>
              <a:t>which has been developed to assist good practice. </a:t>
            </a:r>
          </a:p>
          <a:p>
            <a:pPr lvl="0"/>
            <a:r>
              <a:rPr lang="en-NZ" dirty="0" smtClean="0"/>
              <a:t>Discuss </a:t>
            </a:r>
            <a:r>
              <a:rPr lang="en-NZ" dirty="0" smtClean="0"/>
              <a:t>the importance of OTs integrating </a:t>
            </a:r>
            <a:r>
              <a:rPr lang="en-NZ" dirty="0"/>
              <a:t>sexuality into their practice. </a:t>
            </a:r>
            <a:endParaRPr lang="en-NZ" dirty="0" smtClean="0"/>
          </a:p>
          <a:p>
            <a:r>
              <a:rPr lang="en-NZ" dirty="0"/>
              <a:t>Generation of potential phrases or openers</a:t>
            </a:r>
          </a:p>
          <a:p>
            <a:pPr lvl="0"/>
            <a:r>
              <a:rPr lang="en-NZ" dirty="0" smtClean="0"/>
              <a:t>Provide </a:t>
            </a:r>
            <a:r>
              <a:rPr lang="en-NZ" dirty="0"/>
              <a:t>information on how to develop educational resources </a:t>
            </a:r>
          </a:p>
          <a:p>
            <a:endParaRPr lang="en-US" dirty="0" smtClean="0"/>
          </a:p>
          <a:p>
            <a:endParaRPr lang="en-NZ" dirty="0"/>
          </a:p>
        </p:txBody>
      </p:sp>
    </p:spTree>
    <p:extLst>
      <p:ext uri="{BB962C8B-B14F-4D97-AF65-F5344CB8AC3E}">
        <p14:creationId xmlns:p14="http://schemas.microsoft.com/office/powerpoint/2010/main" val="397714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29512"/>
            <a:ext cx="6840760" cy="702078"/>
          </a:xfrm>
        </p:spPr>
        <p:txBody>
          <a:bodyPr>
            <a:noAutofit/>
          </a:bodyPr>
          <a:lstStyle/>
          <a:p>
            <a:r>
              <a:rPr lang="en-US" sz="2600" dirty="0"/>
              <a:t>Address issues </a:t>
            </a:r>
            <a:r>
              <a:rPr lang="en-US" sz="2600" dirty="0" smtClean="0"/>
              <a:t>within </a:t>
            </a:r>
            <a:r>
              <a:rPr lang="en-US" sz="2600" dirty="0"/>
              <a:t>the team’s expertise</a:t>
            </a:r>
            <a:endParaRPr lang="en-NZ" sz="2600" dirty="0"/>
          </a:p>
        </p:txBody>
      </p:sp>
      <p:sp>
        <p:nvSpPr>
          <p:cNvPr id="3" name="Content Placeholder 2"/>
          <p:cNvSpPr>
            <a:spLocks noGrp="1"/>
          </p:cNvSpPr>
          <p:nvPr>
            <p:ph idx="1"/>
          </p:nvPr>
        </p:nvSpPr>
        <p:spPr/>
        <p:txBody>
          <a:bodyPr>
            <a:normAutofit/>
          </a:bodyPr>
          <a:lstStyle/>
          <a:p>
            <a:r>
              <a:rPr lang="en-US" dirty="0" smtClean="0"/>
              <a:t>This involves </a:t>
            </a:r>
            <a:r>
              <a:rPr lang="en-US" dirty="0" err="1" smtClean="0"/>
              <a:t>analysing</a:t>
            </a:r>
            <a:r>
              <a:rPr lang="en-US" dirty="0" smtClean="0"/>
              <a:t> the sexual problems and devising specific goals and treatment plans</a:t>
            </a:r>
          </a:p>
          <a:p>
            <a:r>
              <a:rPr lang="en-US" dirty="0" smtClean="0"/>
              <a:t>Requires a clear understanding of the skills within the team</a:t>
            </a:r>
          </a:p>
        </p:txBody>
      </p:sp>
    </p:spTree>
    <p:extLst>
      <p:ext uri="{BB962C8B-B14F-4D97-AF65-F5344CB8AC3E}">
        <p14:creationId xmlns:p14="http://schemas.microsoft.com/office/powerpoint/2010/main" val="792703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29312" y="1200150"/>
            <a:ext cx="4613618" cy="3675856"/>
          </a:xfrm>
          <a:prstGeom prst="rect">
            <a:avLst/>
          </a:prstGeom>
        </p:spPr>
      </p:pic>
      <p:sp>
        <p:nvSpPr>
          <p:cNvPr id="3" name="Title 2"/>
          <p:cNvSpPr>
            <a:spLocks noGrp="1"/>
          </p:cNvSpPr>
          <p:nvPr>
            <p:ph type="title"/>
          </p:nvPr>
        </p:nvSpPr>
        <p:spPr>
          <a:xfrm>
            <a:off x="251520" y="411510"/>
            <a:ext cx="6768752" cy="702078"/>
          </a:xfrm>
        </p:spPr>
        <p:txBody>
          <a:bodyPr>
            <a:normAutofit fontScale="90000"/>
          </a:bodyPr>
          <a:lstStyle/>
          <a:p>
            <a:r>
              <a:rPr lang="en-US" dirty="0"/>
              <a:t>Address issues within the team’s expertise</a:t>
            </a:r>
            <a:endParaRPr lang="en-NZ" dirty="0"/>
          </a:p>
        </p:txBody>
      </p:sp>
    </p:spTree>
    <p:extLst>
      <p:ext uri="{BB962C8B-B14F-4D97-AF65-F5344CB8AC3E}">
        <p14:creationId xmlns:p14="http://schemas.microsoft.com/office/powerpoint/2010/main" val="1353277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Referral on when </a:t>
            </a:r>
            <a:r>
              <a:rPr lang="en-US" dirty="0" smtClean="0"/>
              <a:t>necessary</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Some issues may fall outside the team’s role</a:t>
            </a:r>
          </a:p>
          <a:p>
            <a:r>
              <a:rPr lang="en-NZ" dirty="0" smtClean="0"/>
              <a:t>May need to provide information on, or refer clients to, appropriate agencies</a:t>
            </a:r>
          </a:p>
          <a:p>
            <a:r>
              <a:rPr lang="en-NZ" dirty="0" smtClean="0"/>
              <a:t>Could include:</a:t>
            </a:r>
          </a:p>
          <a:p>
            <a:pPr lvl="1"/>
            <a:r>
              <a:rPr lang="en-NZ" dirty="0" smtClean="0"/>
              <a:t>Family planning nurse for contraceptive device</a:t>
            </a:r>
          </a:p>
          <a:p>
            <a:pPr lvl="1"/>
            <a:r>
              <a:rPr lang="en-NZ" dirty="0" smtClean="0"/>
              <a:t>Relationship counselling</a:t>
            </a:r>
          </a:p>
          <a:p>
            <a:pPr lvl="1"/>
            <a:r>
              <a:rPr lang="en-NZ" dirty="0" smtClean="0"/>
              <a:t>Practice nurse or GP for medication review</a:t>
            </a:r>
          </a:p>
          <a:p>
            <a:pPr lvl="1"/>
            <a:r>
              <a:rPr lang="en-NZ" dirty="0" smtClean="0"/>
              <a:t>Support services provided by disability-specific organisations</a:t>
            </a:r>
          </a:p>
          <a:p>
            <a:r>
              <a:rPr lang="en-NZ" dirty="0" smtClean="0"/>
              <a:t>Advocacy may also be necessary</a:t>
            </a:r>
            <a:endParaRPr lang="en-NZ" dirty="0"/>
          </a:p>
        </p:txBody>
      </p:sp>
    </p:spTree>
    <p:extLst>
      <p:ext uri="{BB962C8B-B14F-4D97-AF65-F5344CB8AC3E}">
        <p14:creationId xmlns:p14="http://schemas.microsoft.com/office/powerpoint/2010/main" val="3999738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059582"/>
            <a:ext cx="6033911" cy="3394075"/>
          </a:xfrm>
        </p:spPr>
      </p:pic>
    </p:spTree>
    <p:extLst>
      <p:ext uri="{BB962C8B-B14F-4D97-AF65-F5344CB8AC3E}">
        <p14:creationId xmlns:p14="http://schemas.microsoft.com/office/powerpoint/2010/main" val="2832537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few scenarios from ABI</a:t>
            </a:r>
            <a:endParaRPr lang="en-NZ" dirty="0"/>
          </a:p>
        </p:txBody>
      </p:sp>
      <p:sp>
        <p:nvSpPr>
          <p:cNvPr id="3" name="Content Placeholder 2"/>
          <p:cNvSpPr>
            <a:spLocks noGrp="1"/>
          </p:cNvSpPr>
          <p:nvPr>
            <p:ph idx="1"/>
          </p:nvPr>
        </p:nvSpPr>
        <p:spPr/>
        <p:txBody>
          <a:bodyPr>
            <a:normAutofit/>
          </a:bodyPr>
          <a:lstStyle/>
          <a:p>
            <a:r>
              <a:rPr lang="en-NZ" sz="2200" dirty="0" smtClean="0"/>
              <a:t>Client B: “How can I stop staff from bursting into my room when my wife visits tomorrow?”</a:t>
            </a:r>
            <a:endParaRPr lang="en-NZ" sz="2200" dirty="0"/>
          </a:p>
          <a:p>
            <a:r>
              <a:rPr lang="en-NZ" sz="2200" dirty="0" smtClean="0"/>
              <a:t>Client P’s partner: “He keeps trying to undress me when we’re alone.. Can we just have some private time so we can be intimate?”</a:t>
            </a:r>
          </a:p>
          <a:p>
            <a:r>
              <a:rPr lang="en-NZ" sz="2200" dirty="0" smtClean="0"/>
              <a:t>Client D’s wife: “All weekend he kept asking to have sex and couldn’t remember that we’d just had it”</a:t>
            </a:r>
          </a:p>
          <a:p>
            <a:r>
              <a:rPr lang="en-NZ" sz="2200" dirty="0" smtClean="0"/>
              <a:t>Client S: “This girl is visiting me at the weekend and maybe stuff will happen…”</a:t>
            </a:r>
          </a:p>
          <a:p>
            <a:endParaRPr lang="en-NZ" dirty="0"/>
          </a:p>
        </p:txBody>
      </p:sp>
    </p:spTree>
    <p:extLst>
      <p:ext uri="{BB962C8B-B14F-4D97-AF65-F5344CB8AC3E}">
        <p14:creationId xmlns:p14="http://schemas.microsoft.com/office/powerpoint/2010/main" val="86190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Sexuality</a:t>
            </a:r>
            <a:endParaRPr lang="en-NZ" dirty="0"/>
          </a:p>
        </p:txBody>
      </p:sp>
      <p:sp>
        <p:nvSpPr>
          <p:cNvPr id="3" name="Content Placeholder 2"/>
          <p:cNvSpPr>
            <a:spLocks noGrp="1"/>
          </p:cNvSpPr>
          <p:nvPr>
            <p:ph idx="1"/>
          </p:nvPr>
        </p:nvSpPr>
        <p:spPr/>
        <p:txBody>
          <a:bodyPr>
            <a:normAutofit/>
          </a:bodyPr>
          <a:lstStyle/>
          <a:p>
            <a:pPr marL="0" indent="0">
              <a:buNone/>
            </a:pPr>
            <a:r>
              <a:rPr lang="en-US" sz="2200" dirty="0" smtClean="0"/>
              <a:t>WHO (2014):</a:t>
            </a:r>
          </a:p>
          <a:p>
            <a:r>
              <a:rPr lang="en-US" sz="2200" dirty="0" smtClean="0"/>
              <a:t>Central aspect of being human throughout life</a:t>
            </a:r>
          </a:p>
          <a:p>
            <a:r>
              <a:rPr lang="en-US" sz="2200" dirty="0" smtClean="0"/>
              <a:t>Encompasses sex, gender identities, sexual orientation, eroticism, pleasure, intimacy and reproduction</a:t>
            </a:r>
          </a:p>
          <a:p>
            <a:r>
              <a:rPr lang="en-US" sz="2200" dirty="0" smtClean="0"/>
              <a:t>Is experienced and expressed in thoughts, fantasies desires, beliefs, attitudes, values, </a:t>
            </a:r>
            <a:r>
              <a:rPr lang="en-US" sz="2200" dirty="0" err="1" smtClean="0"/>
              <a:t>behaviours</a:t>
            </a:r>
            <a:r>
              <a:rPr lang="en-US" sz="2200" dirty="0" smtClean="0"/>
              <a:t>, practices roles and relationships.</a:t>
            </a:r>
            <a:endParaRPr lang="en-NZ" sz="2200" dirty="0"/>
          </a:p>
        </p:txBody>
      </p:sp>
    </p:spTree>
    <p:extLst>
      <p:ext uri="{BB962C8B-B14F-4D97-AF65-F5344CB8AC3E}">
        <p14:creationId xmlns:p14="http://schemas.microsoft.com/office/powerpoint/2010/main" val="14592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Brain and sexual function studies</a:t>
            </a:r>
            <a:endParaRPr lang="en-NZ" dirty="0"/>
          </a:p>
        </p:txBody>
      </p:sp>
      <p:pic>
        <p:nvPicPr>
          <p:cNvPr id="7" name="Picture 6"/>
          <p:cNvPicPr>
            <a:picLocks noChangeAspect="1"/>
          </p:cNvPicPr>
          <p:nvPr/>
        </p:nvPicPr>
        <p:blipFill>
          <a:blip r:embed="rId3"/>
          <a:stretch>
            <a:fillRect/>
          </a:stretch>
        </p:blipFill>
        <p:spPr>
          <a:xfrm>
            <a:off x="1691680" y="1000522"/>
            <a:ext cx="5450918" cy="4142978"/>
          </a:xfrm>
          <a:prstGeom prst="rect">
            <a:avLst/>
          </a:prstGeom>
        </p:spPr>
      </p:pic>
    </p:spTree>
    <p:extLst>
      <p:ext uri="{BB962C8B-B14F-4D97-AF65-F5344CB8AC3E}">
        <p14:creationId xmlns:p14="http://schemas.microsoft.com/office/powerpoint/2010/main" val="290481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Brain and sexual function studies</a:t>
            </a:r>
          </a:p>
        </p:txBody>
      </p:sp>
      <p:pic>
        <p:nvPicPr>
          <p:cNvPr id="4" name="Picture 3"/>
          <p:cNvPicPr>
            <a:picLocks noChangeAspect="1"/>
          </p:cNvPicPr>
          <p:nvPr/>
        </p:nvPicPr>
        <p:blipFill>
          <a:blip r:embed="rId3"/>
          <a:stretch>
            <a:fillRect/>
          </a:stretch>
        </p:blipFill>
        <p:spPr>
          <a:xfrm>
            <a:off x="1691680" y="1131590"/>
            <a:ext cx="5018589" cy="3680032"/>
          </a:xfrm>
          <a:prstGeom prst="rect">
            <a:avLst/>
          </a:prstGeom>
        </p:spPr>
      </p:pic>
    </p:spTree>
    <p:extLst>
      <p:ext uri="{BB962C8B-B14F-4D97-AF65-F5344CB8AC3E}">
        <p14:creationId xmlns:p14="http://schemas.microsoft.com/office/powerpoint/2010/main" val="80606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Examples of Organic Sequelae</a:t>
            </a:r>
            <a:endParaRPr lang="en-NZ"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Prefrontal brain damage – aggressive sexual </a:t>
            </a:r>
            <a:r>
              <a:rPr lang="en-US" altLang="en-US" dirty="0" err="1"/>
              <a:t>behaviour</a:t>
            </a:r>
            <a:r>
              <a:rPr lang="en-US" altLang="en-US" dirty="0"/>
              <a:t>, may perform sexual acts in the wrong place or time; inappropriate sexual talk.</a:t>
            </a:r>
          </a:p>
          <a:p>
            <a:pPr>
              <a:lnSpc>
                <a:spcPct val="90000"/>
              </a:lnSpc>
            </a:pPr>
            <a:r>
              <a:rPr lang="en-US" altLang="en-US" dirty="0"/>
              <a:t>Cerebellar injuries – Movement: Difficulty performing sexual acts, may appear drunk to others; Unable to use contraceptives</a:t>
            </a:r>
          </a:p>
          <a:p>
            <a:pPr>
              <a:lnSpc>
                <a:spcPct val="90000"/>
              </a:lnSpc>
            </a:pPr>
            <a:r>
              <a:rPr lang="en-US" altLang="en-US" dirty="0"/>
              <a:t>Thalamic injuries: Pain associated  with touch, clumsiness in touch; decrease arousal</a:t>
            </a:r>
          </a:p>
          <a:p>
            <a:pPr>
              <a:lnSpc>
                <a:spcPct val="90000"/>
              </a:lnSpc>
            </a:pPr>
            <a:r>
              <a:rPr lang="en-US" altLang="en-US" dirty="0"/>
              <a:t>Temporal lobe and </a:t>
            </a:r>
            <a:r>
              <a:rPr lang="en-US" altLang="en-US" dirty="0" smtClean="0"/>
              <a:t>limbic </a:t>
            </a:r>
            <a:r>
              <a:rPr lang="en-US" altLang="en-US" dirty="0"/>
              <a:t>injuries - Cognition – may forget just had sex; chooses wrong time for sex, cannot correct errors </a:t>
            </a:r>
          </a:p>
          <a:p>
            <a:pPr>
              <a:lnSpc>
                <a:spcPct val="90000"/>
              </a:lnSpc>
            </a:pPr>
            <a:r>
              <a:rPr lang="en-US" altLang="en-US" dirty="0"/>
              <a:t>Hypothalamic and pituitary gland injuries – changes in the body, impotence; sterility; decrease sex drive </a:t>
            </a:r>
          </a:p>
        </p:txBody>
      </p:sp>
    </p:spTree>
    <p:extLst>
      <p:ext uri="{BB962C8B-B14F-4D97-AF65-F5344CB8AC3E}">
        <p14:creationId xmlns:p14="http://schemas.microsoft.com/office/powerpoint/2010/main" val="205787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Sexual activity as an ADL </a:t>
            </a:r>
            <a:r>
              <a:rPr lang="en-NZ" sz="2200" dirty="0" smtClean="0"/>
              <a:t>(</a:t>
            </a:r>
            <a:r>
              <a:rPr lang="en-NZ" sz="2200" dirty="0" err="1" smtClean="0"/>
              <a:t>Lohman</a:t>
            </a:r>
            <a:r>
              <a:rPr lang="en-NZ" sz="2200" dirty="0" smtClean="0"/>
              <a:t> &amp; </a:t>
            </a:r>
            <a:r>
              <a:rPr lang="en-NZ" sz="2200" dirty="0" err="1" smtClean="0"/>
              <a:t>Kobrin</a:t>
            </a:r>
            <a:r>
              <a:rPr lang="en-NZ" sz="2200" dirty="0" smtClean="0"/>
              <a:t>, 2017)</a:t>
            </a:r>
            <a:endParaRPr lang="en-NZ" sz="2200" dirty="0"/>
          </a:p>
        </p:txBody>
      </p:sp>
      <p:sp>
        <p:nvSpPr>
          <p:cNvPr id="3" name="Content Placeholder 2"/>
          <p:cNvSpPr>
            <a:spLocks noGrp="1"/>
          </p:cNvSpPr>
          <p:nvPr>
            <p:ph idx="1"/>
          </p:nvPr>
        </p:nvSpPr>
        <p:spPr/>
        <p:txBody>
          <a:bodyPr>
            <a:normAutofit fontScale="77500" lnSpcReduction="20000"/>
          </a:bodyPr>
          <a:lstStyle/>
          <a:p>
            <a:r>
              <a:rPr lang="en-NZ" dirty="0" smtClean="0"/>
              <a:t>OTs have a role in addressing sexual activity in interventions for people who have disabilities</a:t>
            </a:r>
          </a:p>
          <a:p>
            <a:r>
              <a:rPr lang="en-NZ" dirty="0" smtClean="0"/>
              <a:t>Although OTs recognise sexual activity is an important area of concern, it is infrequently addressed </a:t>
            </a:r>
          </a:p>
          <a:p>
            <a:r>
              <a:rPr lang="en-NZ" dirty="0" smtClean="0"/>
              <a:t>May be due to a lack of formal education (</a:t>
            </a:r>
            <a:r>
              <a:rPr lang="en-NZ" dirty="0" err="1" smtClean="0"/>
              <a:t>Couldrick</a:t>
            </a:r>
            <a:r>
              <a:rPr lang="en-NZ" dirty="0" smtClean="0"/>
              <a:t>, 1998)</a:t>
            </a:r>
          </a:p>
          <a:p>
            <a:r>
              <a:rPr lang="en-NZ" dirty="0" smtClean="0"/>
              <a:t> 51 OT educators in the US completed an online survey:</a:t>
            </a:r>
          </a:p>
          <a:p>
            <a:pPr lvl="1"/>
            <a:r>
              <a:rPr lang="en-NZ" dirty="0" smtClean="0"/>
              <a:t>Ranked ADL of sexual activity as equally important when compared to teaching other ADLs</a:t>
            </a:r>
          </a:p>
          <a:p>
            <a:pPr lvl="1"/>
            <a:r>
              <a:rPr lang="en-NZ" dirty="0" smtClean="0"/>
              <a:t>On average 3.5 hours of the course dedicated to this</a:t>
            </a:r>
          </a:p>
          <a:p>
            <a:pPr lvl="1"/>
            <a:r>
              <a:rPr lang="en-NZ" dirty="0" smtClean="0"/>
              <a:t>54% used the PLISSIT Model</a:t>
            </a:r>
          </a:p>
          <a:p>
            <a:pPr lvl="1"/>
            <a:r>
              <a:rPr lang="en-NZ" dirty="0" smtClean="0"/>
              <a:t>Spinal cord injury</a:t>
            </a:r>
            <a:r>
              <a:rPr lang="en-NZ" dirty="0"/>
              <a:t>-</a:t>
            </a:r>
            <a:r>
              <a:rPr lang="en-NZ" dirty="0" smtClean="0"/>
              <a:t> 80%; aging- 63%; CVA – 61%, arthritis – 59%, heart conditions – 49%</a:t>
            </a:r>
            <a:endParaRPr lang="en-NZ" dirty="0"/>
          </a:p>
        </p:txBody>
      </p:sp>
    </p:spTree>
    <p:extLst>
      <p:ext uri="{BB962C8B-B14F-4D97-AF65-F5344CB8AC3E}">
        <p14:creationId xmlns:p14="http://schemas.microsoft.com/office/powerpoint/2010/main" val="205229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11510"/>
            <a:ext cx="6768752" cy="702078"/>
          </a:xfrm>
        </p:spPr>
        <p:txBody>
          <a:bodyPr>
            <a:normAutofit fontScale="90000"/>
          </a:bodyPr>
          <a:lstStyle/>
          <a:p>
            <a:r>
              <a:rPr lang="en-NZ" dirty="0" smtClean="0"/>
              <a:t>Client perceptions related to sexuality &amp; service delivery </a:t>
            </a:r>
            <a:r>
              <a:rPr lang="en-NZ" sz="2200" i="1" dirty="0" smtClean="0"/>
              <a:t>Moreno et al (2015)</a:t>
            </a:r>
            <a:endParaRPr lang="en-NZ" sz="2200" i="1" dirty="0"/>
          </a:p>
        </p:txBody>
      </p:sp>
      <p:sp>
        <p:nvSpPr>
          <p:cNvPr id="3" name="Content Placeholder 2"/>
          <p:cNvSpPr>
            <a:spLocks noGrp="1"/>
          </p:cNvSpPr>
          <p:nvPr>
            <p:ph idx="1"/>
          </p:nvPr>
        </p:nvSpPr>
        <p:spPr/>
        <p:txBody>
          <a:bodyPr>
            <a:normAutofit fontScale="77500" lnSpcReduction="20000"/>
          </a:bodyPr>
          <a:lstStyle/>
          <a:p>
            <a:r>
              <a:rPr lang="en-NZ" dirty="0" smtClean="0"/>
              <a:t>38 TBI clients from a rehab centre in Canada</a:t>
            </a:r>
          </a:p>
          <a:p>
            <a:r>
              <a:rPr lang="en-NZ" dirty="0" smtClean="0"/>
              <a:t>All participants considered it appropriate to have discussions about </a:t>
            </a:r>
            <a:r>
              <a:rPr lang="en-NZ" dirty="0"/>
              <a:t>sexual health </a:t>
            </a:r>
            <a:r>
              <a:rPr lang="en-NZ" dirty="0" smtClean="0"/>
              <a:t>(no </a:t>
            </a:r>
            <a:r>
              <a:rPr lang="en-NZ" dirty="0"/>
              <a:t>significant differences between </a:t>
            </a:r>
            <a:r>
              <a:rPr lang="en-NZ" dirty="0" smtClean="0"/>
              <a:t>genders)</a:t>
            </a:r>
          </a:p>
          <a:p>
            <a:r>
              <a:rPr lang="en-NZ" dirty="0" smtClean="0"/>
              <a:t>However, they reported a low frequency of discussions</a:t>
            </a:r>
          </a:p>
          <a:p>
            <a:r>
              <a:rPr lang="en-NZ" dirty="0" smtClean="0"/>
              <a:t>27% reported staff didn’t ask them actively enough about sexual issues</a:t>
            </a:r>
          </a:p>
          <a:p>
            <a:r>
              <a:rPr lang="en-NZ" dirty="0" smtClean="0"/>
              <a:t>14% indicated there wasn’t enough openness to questions</a:t>
            </a:r>
          </a:p>
          <a:p>
            <a:r>
              <a:rPr lang="en-NZ" dirty="0" smtClean="0"/>
              <a:t>Conclusions: </a:t>
            </a:r>
          </a:p>
          <a:p>
            <a:pPr lvl="1"/>
            <a:r>
              <a:rPr lang="en-NZ" dirty="0" smtClean="0"/>
              <a:t>Not a subject exclusively for one speciality – each has a different role</a:t>
            </a:r>
          </a:p>
          <a:p>
            <a:pPr lvl="1"/>
            <a:r>
              <a:rPr lang="en-NZ" dirty="0"/>
              <a:t>Even if it’s a sensitive topic, communication about sexuality may not be intrusive for clients, and staff can be more </a:t>
            </a:r>
            <a:r>
              <a:rPr lang="en-NZ" dirty="0" smtClean="0"/>
              <a:t>proactive</a:t>
            </a:r>
          </a:p>
          <a:p>
            <a:pPr lvl="1"/>
            <a:r>
              <a:rPr lang="en-NZ" dirty="0"/>
              <a:t>If clients knew support was an option during their rehab process they appeared able to access the help.</a:t>
            </a:r>
            <a:endParaRPr lang="en-NZ" dirty="0" smtClean="0"/>
          </a:p>
          <a:p>
            <a:pPr lvl="1"/>
            <a:endParaRPr lang="en-NZ" dirty="0" smtClean="0"/>
          </a:p>
          <a:p>
            <a:pPr marL="0" indent="0">
              <a:buNone/>
            </a:pPr>
            <a:endParaRPr lang="en-NZ" dirty="0"/>
          </a:p>
        </p:txBody>
      </p:sp>
    </p:spTree>
    <p:extLst>
      <p:ext uri="{BB962C8B-B14F-4D97-AF65-F5344CB8AC3E}">
        <p14:creationId xmlns:p14="http://schemas.microsoft.com/office/powerpoint/2010/main" val="2715586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76E4B930DC84AA1D51D66553608BC" ma:contentTypeVersion="0" ma:contentTypeDescription="Create a new document." ma:contentTypeScope="" ma:versionID="f814f4123031467ae32b7a31f1a95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F1DF0A-1115-4DAA-AE9E-AE03E5BB6D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0707225-A8D8-4C1B-99AA-AB17FB4EC1A7}">
  <ds:schemaRefs>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0D7147-410D-4126-B80D-8289C6BFD0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951</TotalTime>
  <Words>3256</Words>
  <Application>Microsoft Office PowerPoint</Application>
  <PresentationFormat>On-screen Show (16:9)</PresentationFormat>
  <Paragraphs>275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Monotype Sorts</vt:lpstr>
      <vt:lpstr>Wingdings</vt:lpstr>
      <vt:lpstr>Office Theme</vt:lpstr>
      <vt:lpstr>Let’s talk about sex Addressing sexuality as part of  mainstream practice</vt:lpstr>
      <vt:lpstr>Aims of this workshop</vt:lpstr>
      <vt:lpstr>A few scenarios from ABI</vt:lpstr>
      <vt:lpstr>Definition of Sexuality</vt:lpstr>
      <vt:lpstr>Brain and sexual function studies</vt:lpstr>
      <vt:lpstr>Brain and sexual function studies</vt:lpstr>
      <vt:lpstr>Examples of Organic Sequelae</vt:lpstr>
      <vt:lpstr>Sexual activity as an ADL (Lohman &amp; Kobrin, 2017)</vt:lpstr>
      <vt:lpstr>Client perceptions related to sexuality &amp; service delivery Moreno et al (2015)</vt:lpstr>
      <vt:lpstr>Biopsychosocial Approach Gan, 2005</vt:lpstr>
      <vt:lpstr>Barriers to raising the topic of sexuality</vt:lpstr>
      <vt:lpstr>Potential barriers to raising the topic of sexuality (Dyer and de Nair, 2014)</vt:lpstr>
      <vt:lpstr>Using a model to guide practice</vt:lpstr>
      <vt:lpstr>Using a model to guide practice</vt:lpstr>
      <vt:lpstr>5 stages of the Recognition Model</vt:lpstr>
      <vt:lpstr>Recognition of the client as a sexual being</vt:lpstr>
      <vt:lpstr>Permission to discus their sexual concerns</vt:lpstr>
      <vt:lpstr>Permission to discuss their sexual concerns</vt:lpstr>
      <vt:lpstr>Exploration of the sexual problem/concern</vt:lpstr>
      <vt:lpstr>Address issues within the team’s expertise</vt:lpstr>
      <vt:lpstr>Address issues within the team’s expertise</vt:lpstr>
      <vt:lpstr>Referral on when necessary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Elijah Ng Chok</dc:creator>
  <cp:lastModifiedBy>Amy Honeysett</cp:lastModifiedBy>
  <cp:revision>179</cp:revision>
  <cp:lastPrinted>2017-02-14T20:14:32Z</cp:lastPrinted>
  <dcterms:created xsi:type="dcterms:W3CDTF">2010-12-17T01:43:09Z</dcterms:created>
  <dcterms:modified xsi:type="dcterms:W3CDTF">2017-08-15T23:08:11Z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0x010100A0E76E4B930DC84AA1D51D66553608BC</vt:lpwstr>
  </property>
</Properties>
</file>