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71" r:id="rId2"/>
    <p:sldId id="257" r:id="rId3"/>
    <p:sldId id="258" r:id="rId4"/>
    <p:sldId id="259" r:id="rId5"/>
    <p:sldId id="274" r:id="rId6"/>
    <p:sldId id="275" r:id="rId7"/>
    <p:sldId id="272" r:id="rId8"/>
    <p:sldId id="260" r:id="rId9"/>
    <p:sldId id="261" r:id="rId10"/>
    <p:sldId id="273" r:id="rId11"/>
    <p:sldId id="262" r:id="rId12"/>
    <p:sldId id="266" r:id="rId13"/>
    <p:sldId id="276" r:id="rId14"/>
    <p:sldId id="277"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7696" autoAdjust="0"/>
  </p:normalViewPr>
  <p:slideViewPr>
    <p:cSldViewPr>
      <p:cViewPr varScale="1">
        <p:scale>
          <a:sx n="26" d="100"/>
          <a:sy n="26" d="100"/>
        </p:scale>
        <p:origin x="-17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E3010-3449-47BB-9441-E1AE707B204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NZ"/>
        </a:p>
      </dgm:t>
    </dgm:pt>
    <dgm:pt modelId="{8A94A029-93DB-4463-A666-5E4B74D6570A}">
      <dgm:prSet phldrT="[Text]" custT="1"/>
      <dgm:spPr/>
      <dgm:t>
        <a:bodyPr/>
        <a:lstStyle/>
        <a:p>
          <a:r>
            <a:rPr lang="en-NZ" sz="2400" dirty="0" smtClean="0"/>
            <a:t>Clinical </a:t>
          </a:r>
          <a:endParaRPr lang="en-NZ" sz="2400" dirty="0"/>
        </a:p>
      </dgm:t>
    </dgm:pt>
    <dgm:pt modelId="{61BED9B0-2038-40E1-BE96-6199A34DA3E9}" type="parTrans" cxnId="{353E914F-A21F-4D87-9A7F-EB9F087D10F7}">
      <dgm:prSet/>
      <dgm:spPr/>
      <dgm:t>
        <a:bodyPr/>
        <a:lstStyle/>
        <a:p>
          <a:endParaRPr lang="en-NZ" sz="2400"/>
        </a:p>
      </dgm:t>
    </dgm:pt>
    <dgm:pt modelId="{87081A3C-A864-4752-A786-B92192D96F5A}" type="sibTrans" cxnId="{353E914F-A21F-4D87-9A7F-EB9F087D10F7}">
      <dgm:prSet/>
      <dgm:spPr/>
      <dgm:t>
        <a:bodyPr/>
        <a:lstStyle/>
        <a:p>
          <a:endParaRPr lang="en-NZ" sz="2400"/>
        </a:p>
      </dgm:t>
    </dgm:pt>
    <dgm:pt modelId="{6B46C85F-6A91-458C-ADA7-E73886310A97}">
      <dgm:prSet phldrT="[Text]" custT="1"/>
      <dgm:spPr/>
      <dgm:t>
        <a:bodyPr/>
        <a:lstStyle/>
        <a:p>
          <a:r>
            <a:rPr lang="en-NZ" sz="1200" dirty="0" smtClean="0"/>
            <a:t>Family support strategies, how to support young carers, working with addiction</a:t>
          </a:r>
          <a:endParaRPr lang="en-NZ" sz="1200" dirty="0"/>
        </a:p>
      </dgm:t>
    </dgm:pt>
    <dgm:pt modelId="{4780D180-B8B0-4F45-A606-247B3AF903E0}" type="parTrans" cxnId="{5B2E8B23-914E-4308-B77D-586EB1AD341D}">
      <dgm:prSet/>
      <dgm:spPr/>
      <dgm:t>
        <a:bodyPr/>
        <a:lstStyle/>
        <a:p>
          <a:endParaRPr lang="en-NZ" sz="2400"/>
        </a:p>
      </dgm:t>
    </dgm:pt>
    <dgm:pt modelId="{663ED321-6255-43C1-BF22-01C538038D77}" type="sibTrans" cxnId="{5B2E8B23-914E-4308-B77D-586EB1AD341D}">
      <dgm:prSet/>
      <dgm:spPr/>
      <dgm:t>
        <a:bodyPr/>
        <a:lstStyle/>
        <a:p>
          <a:endParaRPr lang="en-NZ" sz="2400"/>
        </a:p>
      </dgm:t>
    </dgm:pt>
    <dgm:pt modelId="{D0FA86E3-B255-403E-9A63-CEF63C15F0D2}">
      <dgm:prSet phldrT="[Text]" custT="1"/>
      <dgm:spPr/>
      <dgm:t>
        <a:bodyPr/>
        <a:lstStyle/>
        <a:p>
          <a:r>
            <a:rPr lang="en-NZ" sz="2400" dirty="0" smtClean="0"/>
            <a:t>Service delivery</a:t>
          </a:r>
          <a:endParaRPr lang="en-NZ" sz="2400" dirty="0"/>
        </a:p>
      </dgm:t>
    </dgm:pt>
    <dgm:pt modelId="{ACC22811-2439-42F1-BC1C-53D272E34AFE}" type="parTrans" cxnId="{DD76D291-FA3C-472A-AC4D-81429E32757B}">
      <dgm:prSet/>
      <dgm:spPr/>
      <dgm:t>
        <a:bodyPr/>
        <a:lstStyle/>
        <a:p>
          <a:endParaRPr lang="en-NZ" sz="2400"/>
        </a:p>
      </dgm:t>
    </dgm:pt>
    <dgm:pt modelId="{90030A71-270B-44A0-8A4A-B7B2C46B53A7}" type="sibTrans" cxnId="{DD76D291-FA3C-472A-AC4D-81429E32757B}">
      <dgm:prSet/>
      <dgm:spPr/>
      <dgm:t>
        <a:bodyPr/>
        <a:lstStyle/>
        <a:p>
          <a:endParaRPr lang="en-NZ" sz="2400"/>
        </a:p>
      </dgm:t>
    </dgm:pt>
    <dgm:pt modelId="{E3E07C38-83BA-4B4D-83A0-45C38D8304B5}">
      <dgm:prSet phldrT="[Text]" custT="1"/>
      <dgm:spPr/>
      <dgm:t>
        <a:bodyPr/>
        <a:lstStyle/>
        <a:p>
          <a:r>
            <a:rPr lang="en-NZ" sz="1100" dirty="0" smtClean="0"/>
            <a:t>Case management, acute care vs rehabilitation, paediatrics, family conferences.</a:t>
          </a:r>
          <a:endParaRPr lang="en-NZ" sz="1100" dirty="0"/>
        </a:p>
      </dgm:t>
    </dgm:pt>
    <dgm:pt modelId="{C5CD0366-A8BC-47A5-93D9-DF5B9114E777}" type="parTrans" cxnId="{5E2000CC-0E37-41D5-B800-0CD3A5825FD9}">
      <dgm:prSet/>
      <dgm:spPr/>
      <dgm:t>
        <a:bodyPr/>
        <a:lstStyle/>
        <a:p>
          <a:endParaRPr lang="en-NZ" sz="2400"/>
        </a:p>
      </dgm:t>
    </dgm:pt>
    <dgm:pt modelId="{A71DD064-34F6-450B-A10C-FBE95BAA3B8E}" type="sibTrans" cxnId="{5E2000CC-0E37-41D5-B800-0CD3A5825FD9}">
      <dgm:prSet/>
      <dgm:spPr/>
      <dgm:t>
        <a:bodyPr/>
        <a:lstStyle/>
        <a:p>
          <a:endParaRPr lang="en-NZ" sz="2400"/>
        </a:p>
      </dgm:t>
    </dgm:pt>
    <dgm:pt modelId="{689A4204-D608-41BD-AB6E-2968A51692C0}">
      <dgm:prSet phldrT="[Text]" custT="1"/>
      <dgm:spPr/>
      <dgm:t>
        <a:bodyPr/>
        <a:lstStyle/>
        <a:p>
          <a:r>
            <a:rPr lang="en-NZ" sz="2400" dirty="0" smtClean="0"/>
            <a:t>Tools</a:t>
          </a:r>
          <a:endParaRPr lang="en-NZ" sz="2400" dirty="0"/>
        </a:p>
      </dgm:t>
    </dgm:pt>
    <dgm:pt modelId="{160CAF76-4EE9-4489-9EF4-C6C365B9101D}" type="parTrans" cxnId="{B6C73402-0DE6-4AA9-A017-4499150732E5}">
      <dgm:prSet/>
      <dgm:spPr/>
      <dgm:t>
        <a:bodyPr/>
        <a:lstStyle/>
        <a:p>
          <a:endParaRPr lang="en-NZ" sz="2400"/>
        </a:p>
      </dgm:t>
    </dgm:pt>
    <dgm:pt modelId="{5BDAC795-03A8-473E-9BC0-55745F61D127}" type="sibTrans" cxnId="{B6C73402-0DE6-4AA9-A017-4499150732E5}">
      <dgm:prSet/>
      <dgm:spPr/>
      <dgm:t>
        <a:bodyPr/>
        <a:lstStyle/>
        <a:p>
          <a:endParaRPr lang="en-NZ" sz="2400"/>
        </a:p>
      </dgm:t>
    </dgm:pt>
    <dgm:pt modelId="{F2553144-3489-4A3C-B30B-2F620925BFCF}">
      <dgm:prSet phldrT="[Text]" custT="1"/>
      <dgm:spPr/>
      <dgm:t>
        <a:bodyPr/>
        <a:lstStyle/>
        <a:p>
          <a:r>
            <a:rPr lang="en-NZ" sz="1000" dirty="0" smtClean="0"/>
            <a:t>     </a:t>
          </a:r>
          <a:r>
            <a:rPr lang="en-NZ" sz="1200" dirty="0" smtClean="0"/>
            <a:t>Screening tools, documentation tools, welcome and transition packages, social work brochures and living journals.</a:t>
          </a:r>
          <a:endParaRPr lang="en-NZ" sz="1200" dirty="0"/>
        </a:p>
      </dgm:t>
    </dgm:pt>
    <dgm:pt modelId="{27298230-07DF-419D-9B51-4667A9361690}" type="parTrans" cxnId="{BD4EF816-E333-4B1B-BF82-15F647BA11D5}">
      <dgm:prSet/>
      <dgm:spPr/>
      <dgm:t>
        <a:bodyPr/>
        <a:lstStyle/>
        <a:p>
          <a:endParaRPr lang="en-NZ" sz="2400"/>
        </a:p>
      </dgm:t>
    </dgm:pt>
    <dgm:pt modelId="{599D8EAC-FB06-4CAD-A89F-B3EFC557D0BF}" type="sibTrans" cxnId="{BD4EF816-E333-4B1B-BF82-15F647BA11D5}">
      <dgm:prSet/>
      <dgm:spPr/>
      <dgm:t>
        <a:bodyPr/>
        <a:lstStyle/>
        <a:p>
          <a:endParaRPr lang="en-NZ" sz="2400"/>
        </a:p>
      </dgm:t>
    </dgm:pt>
    <dgm:pt modelId="{CA13AAA1-AFB8-4E5D-9DFE-F03B9E37BD3A}">
      <dgm:prSet phldrT="[Text]" custT="1"/>
      <dgm:spPr/>
      <dgm:t>
        <a:bodyPr/>
        <a:lstStyle/>
        <a:p>
          <a:r>
            <a:rPr lang="en-NZ" sz="2300" dirty="0" smtClean="0"/>
            <a:t>Research and Training</a:t>
          </a:r>
          <a:endParaRPr lang="en-NZ" sz="2300" dirty="0"/>
        </a:p>
      </dgm:t>
    </dgm:pt>
    <dgm:pt modelId="{E9D884BE-D6AD-4375-950C-F7E0BBFC9C46}" type="parTrans" cxnId="{19E734CA-5F72-4C2B-A2EA-4146A6F13419}">
      <dgm:prSet/>
      <dgm:spPr/>
      <dgm:t>
        <a:bodyPr/>
        <a:lstStyle/>
        <a:p>
          <a:endParaRPr lang="en-NZ" sz="2400"/>
        </a:p>
      </dgm:t>
    </dgm:pt>
    <dgm:pt modelId="{180E319E-3455-4673-9736-D2C6746D6AD8}" type="sibTrans" cxnId="{19E734CA-5F72-4C2B-A2EA-4146A6F13419}">
      <dgm:prSet/>
      <dgm:spPr/>
      <dgm:t>
        <a:bodyPr/>
        <a:lstStyle/>
        <a:p>
          <a:endParaRPr lang="en-NZ" sz="2400"/>
        </a:p>
      </dgm:t>
    </dgm:pt>
    <dgm:pt modelId="{C1D0C47E-37EF-4E2B-A9D6-5339AB6D0F92}">
      <dgm:prSet phldrT="[Text]" custT="1"/>
      <dgm:spPr/>
      <dgm:t>
        <a:bodyPr/>
        <a:lstStyle/>
        <a:p>
          <a:r>
            <a:rPr lang="en-NZ" sz="1200" dirty="0" smtClean="0"/>
            <a:t>Outcome measures, priority rating scales, best practice guidelines </a:t>
          </a:r>
          <a:endParaRPr lang="en-NZ" sz="1200" dirty="0"/>
        </a:p>
      </dgm:t>
    </dgm:pt>
    <dgm:pt modelId="{58D82440-2187-4A1C-ADF5-B4E119D96299}" type="parTrans" cxnId="{41F58C42-A975-44A0-A32B-1049C86EBC56}">
      <dgm:prSet/>
      <dgm:spPr/>
      <dgm:t>
        <a:bodyPr/>
        <a:lstStyle/>
        <a:p>
          <a:endParaRPr lang="en-NZ" sz="2400"/>
        </a:p>
      </dgm:t>
    </dgm:pt>
    <dgm:pt modelId="{B6A85AF8-2C13-42AB-94D3-F176EB43B187}" type="sibTrans" cxnId="{41F58C42-A975-44A0-A32B-1049C86EBC56}">
      <dgm:prSet/>
      <dgm:spPr/>
      <dgm:t>
        <a:bodyPr/>
        <a:lstStyle/>
        <a:p>
          <a:endParaRPr lang="en-NZ" sz="2400"/>
        </a:p>
      </dgm:t>
    </dgm:pt>
    <dgm:pt modelId="{89D53A1B-7864-4E19-A099-3F3791AAE9D0}" type="pres">
      <dgm:prSet presAssocID="{DE4E3010-3449-47BB-9441-E1AE707B2048}" presName="cycleMatrixDiagram" presStyleCnt="0">
        <dgm:presLayoutVars>
          <dgm:chMax val="1"/>
          <dgm:dir/>
          <dgm:animLvl val="lvl"/>
          <dgm:resizeHandles val="exact"/>
        </dgm:presLayoutVars>
      </dgm:prSet>
      <dgm:spPr/>
      <dgm:t>
        <a:bodyPr/>
        <a:lstStyle/>
        <a:p>
          <a:endParaRPr lang="en-NZ"/>
        </a:p>
      </dgm:t>
    </dgm:pt>
    <dgm:pt modelId="{C661D6FB-2321-4275-8452-78CA6CF93480}" type="pres">
      <dgm:prSet presAssocID="{DE4E3010-3449-47BB-9441-E1AE707B2048}" presName="children" presStyleCnt="0"/>
      <dgm:spPr/>
    </dgm:pt>
    <dgm:pt modelId="{CFBB4CD2-ED15-4F15-8E8C-FB29EE73181F}" type="pres">
      <dgm:prSet presAssocID="{DE4E3010-3449-47BB-9441-E1AE707B2048}" presName="child1group" presStyleCnt="0"/>
      <dgm:spPr/>
    </dgm:pt>
    <dgm:pt modelId="{F3D72CAE-1D5E-431D-B653-4A85EB2DED19}" type="pres">
      <dgm:prSet presAssocID="{DE4E3010-3449-47BB-9441-E1AE707B2048}" presName="child1" presStyleLbl="bgAcc1" presStyleIdx="0" presStyleCnt="4"/>
      <dgm:spPr/>
      <dgm:t>
        <a:bodyPr/>
        <a:lstStyle/>
        <a:p>
          <a:endParaRPr lang="en-NZ"/>
        </a:p>
      </dgm:t>
    </dgm:pt>
    <dgm:pt modelId="{207FC44C-EA44-4A8F-A836-34FA4FCD118B}" type="pres">
      <dgm:prSet presAssocID="{DE4E3010-3449-47BB-9441-E1AE707B2048}" presName="child1Text" presStyleLbl="bgAcc1" presStyleIdx="0" presStyleCnt="4">
        <dgm:presLayoutVars>
          <dgm:bulletEnabled val="1"/>
        </dgm:presLayoutVars>
      </dgm:prSet>
      <dgm:spPr/>
      <dgm:t>
        <a:bodyPr/>
        <a:lstStyle/>
        <a:p>
          <a:endParaRPr lang="en-NZ"/>
        </a:p>
      </dgm:t>
    </dgm:pt>
    <dgm:pt modelId="{796BD070-0D82-46CE-A23D-32FA05703C36}" type="pres">
      <dgm:prSet presAssocID="{DE4E3010-3449-47BB-9441-E1AE707B2048}" presName="child2group" presStyleCnt="0"/>
      <dgm:spPr/>
    </dgm:pt>
    <dgm:pt modelId="{5E673A28-2C7F-4C85-84BB-8B5FCE3486D3}" type="pres">
      <dgm:prSet presAssocID="{DE4E3010-3449-47BB-9441-E1AE707B2048}" presName="child2" presStyleLbl="bgAcc1" presStyleIdx="1" presStyleCnt="4"/>
      <dgm:spPr/>
      <dgm:t>
        <a:bodyPr/>
        <a:lstStyle/>
        <a:p>
          <a:endParaRPr lang="en-NZ"/>
        </a:p>
      </dgm:t>
    </dgm:pt>
    <dgm:pt modelId="{6BEF8E24-C3A8-4ACF-A0A2-5B18F68CCAF3}" type="pres">
      <dgm:prSet presAssocID="{DE4E3010-3449-47BB-9441-E1AE707B2048}" presName="child2Text" presStyleLbl="bgAcc1" presStyleIdx="1" presStyleCnt="4">
        <dgm:presLayoutVars>
          <dgm:bulletEnabled val="1"/>
        </dgm:presLayoutVars>
      </dgm:prSet>
      <dgm:spPr/>
      <dgm:t>
        <a:bodyPr/>
        <a:lstStyle/>
        <a:p>
          <a:endParaRPr lang="en-NZ"/>
        </a:p>
      </dgm:t>
    </dgm:pt>
    <dgm:pt modelId="{9947C09C-FC8A-4732-9FEA-6BA0A47FA770}" type="pres">
      <dgm:prSet presAssocID="{DE4E3010-3449-47BB-9441-E1AE707B2048}" presName="child3group" presStyleCnt="0"/>
      <dgm:spPr/>
    </dgm:pt>
    <dgm:pt modelId="{B010332B-0BE5-4F80-A6C3-7BE8F31AEF7F}" type="pres">
      <dgm:prSet presAssocID="{DE4E3010-3449-47BB-9441-E1AE707B2048}" presName="child3" presStyleLbl="bgAcc1" presStyleIdx="2" presStyleCnt="4" custScaleY="110792"/>
      <dgm:spPr/>
      <dgm:t>
        <a:bodyPr/>
        <a:lstStyle/>
        <a:p>
          <a:endParaRPr lang="en-NZ"/>
        </a:p>
      </dgm:t>
    </dgm:pt>
    <dgm:pt modelId="{4B2276AF-C71F-46E1-9A53-13F498AF5BB6}" type="pres">
      <dgm:prSet presAssocID="{DE4E3010-3449-47BB-9441-E1AE707B2048}" presName="child3Text" presStyleLbl="bgAcc1" presStyleIdx="2" presStyleCnt="4">
        <dgm:presLayoutVars>
          <dgm:bulletEnabled val="1"/>
        </dgm:presLayoutVars>
      </dgm:prSet>
      <dgm:spPr/>
      <dgm:t>
        <a:bodyPr/>
        <a:lstStyle/>
        <a:p>
          <a:endParaRPr lang="en-NZ"/>
        </a:p>
      </dgm:t>
    </dgm:pt>
    <dgm:pt modelId="{33A68BB5-147B-4175-A740-426EE5758E87}" type="pres">
      <dgm:prSet presAssocID="{DE4E3010-3449-47BB-9441-E1AE707B2048}" presName="child4group" presStyleCnt="0"/>
      <dgm:spPr/>
    </dgm:pt>
    <dgm:pt modelId="{D68EA233-59FF-439F-A80B-288DF562F9FA}" type="pres">
      <dgm:prSet presAssocID="{DE4E3010-3449-47BB-9441-E1AE707B2048}" presName="child4" presStyleLbl="bgAcc1" presStyleIdx="3" presStyleCnt="4"/>
      <dgm:spPr/>
      <dgm:t>
        <a:bodyPr/>
        <a:lstStyle/>
        <a:p>
          <a:endParaRPr lang="en-NZ"/>
        </a:p>
      </dgm:t>
    </dgm:pt>
    <dgm:pt modelId="{3BA478DD-41C8-40A0-916D-CD43ACDA7052}" type="pres">
      <dgm:prSet presAssocID="{DE4E3010-3449-47BB-9441-E1AE707B2048}" presName="child4Text" presStyleLbl="bgAcc1" presStyleIdx="3" presStyleCnt="4">
        <dgm:presLayoutVars>
          <dgm:bulletEnabled val="1"/>
        </dgm:presLayoutVars>
      </dgm:prSet>
      <dgm:spPr/>
      <dgm:t>
        <a:bodyPr/>
        <a:lstStyle/>
        <a:p>
          <a:endParaRPr lang="en-NZ"/>
        </a:p>
      </dgm:t>
    </dgm:pt>
    <dgm:pt modelId="{086E4168-ADA8-4FA4-A7B6-8C66B106DFDD}" type="pres">
      <dgm:prSet presAssocID="{DE4E3010-3449-47BB-9441-E1AE707B2048}" presName="childPlaceholder" presStyleCnt="0"/>
      <dgm:spPr/>
    </dgm:pt>
    <dgm:pt modelId="{C0D7A6AB-3A20-4076-9766-D10A93C11F87}" type="pres">
      <dgm:prSet presAssocID="{DE4E3010-3449-47BB-9441-E1AE707B2048}" presName="circle" presStyleCnt="0"/>
      <dgm:spPr/>
    </dgm:pt>
    <dgm:pt modelId="{99673997-839F-4869-B3B7-B9FBBB43A5DC}" type="pres">
      <dgm:prSet presAssocID="{DE4E3010-3449-47BB-9441-E1AE707B2048}" presName="quadrant1" presStyleLbl="node1" presStyleIdx="0" presStyleCnt="4">
        <dgm:presLayoutVars>
          <dgm:chMax val="1"/>
          <dgm:bulletEnabled val="1"/>
        </dgm:presLayoutVars>
      </dgm:prSet>
      <dgm:spPr/>
      <dgm:t>
        <a:bodyPr/>
        <a:lstStyle/>
        <a:p>
          <a:endParaRPr lang="en-NZ"/>
        </a:p>
      </dgm:t>
    </dgm:pt>
    <dgm:pt modelId="{426020F8-CF8A-4C5C-9EF8-858C52DF1DEE}" type="pres">
      <dgm:prSet presAssocID="{DE4E3010-3449-47BB-9441-E1AE707B2048}" presName="quadrant2" presStyleLbl="node1" presStyleIdx="1" presStyleCnt="4">
        <dgm:presLayoutVars>
          <dgm:chMax val="1"/>
          <dgm:bulletEnabled val="1"/>
        </dgm:presLayoutVars>
      </dgm:prSet>
      <dgm:spPr/>
      <dgm:t>
        <a:bodyPr/>
        <a:lstStyle/>
        <a:p>
          <a:endParaRPr lang="en-NZ"/>
        </a:p>
      </dgm:t>
    </dgm:pt>
    <dgm:pt modelId="{5031B466-9392-43AD-B4EE-7EACDBC1FBB7}" type="pres">
      <dgm:prSet presAssocID="{DE4E3010-3449-47BB-9441-E1AE707B2048}" presName="quadrant3" presStyleLbl="node1" presStyleIdx="2" presStyleCnt="4">
        <dgm:presLayoutVars>
          <dgm:chMax val="1"/>
          <dgm:bulletEnabled val="1"/>
        </dgm:presLayoutVars>
      </dgm:prSet>
      <dgm:spPr/>
      <dgm:t>
        <a:bodyPr/>
        <a:lstStyle/>
        <a:p>
          <a:endParaRPr lang="en-NZ"/>
        </a:p>
      </dgm:t>
    </dgm:pt>
    <dgm:pt modelId="{FDA65F7B-CEBE-4AAE-85F7-1119398817EE}" type="pres">
      <dgm:prSet presAssocID="{DE4E3010-3449-47BB-9441-E1AE707B2048}" presName="quadrant4" presStyleLbl="node1" presStyleIdx="3" presStyleCnt="4">
        <dgm:presLayoutVars>
          <dgm:chMax val="1"/>
          <dgm:bulletEnabled val="1"/>
        </dgm:presLayoutVars>
      </dgm:prSet>
      <dgm:spPr/>
      <dgm:t>
        <a:bodyPr/>
        <a:lstStyle/>
        <a:p>
          <a:endParaRPr lang="en-NZ"/>
        </a:p>
      </dgm:t>
    </dgm:pt>
    <dgm:pt modelId="{F2A6EEE6-B54E-4897-B24F-A1875534A021}" type="pres">
      <dgm:prSet presAssocID="{DE4E3010-3449-47BB-9441-E1AE707B2048}" presName="quadrantPlaceholder" presStyleCnt="0"/>
      <dgm:spPr/>
    </dgm:pt>
    <dgm:pt modelId="{B8237520-9059-4054-B7E7-9F32A0672859}" type="pres">
      <dgm:prSet presAssocID="{DE4E3010-3449-47BB-9441-E1AE707B2048}" presName="center1" presStyleLbl="fgShp" presStyleIdx="0" presStyleCnt="2"/>
      <dgm:spPr/>
    </dgm:pt>
    <dgm:pt modelId="{EAE963F9-7E39-4639-A584-D5CE204A9552}" type="pres">
      <dgm:prSet presAssocID="{DE4E3010-3449-47BB-9441-E1AE707B2048}" presName="center2" presStyleLbl="fgShp" presStyleIdx="1" presStyleCnt="2"/>
      <dgm:spPr/>
    </dgm:pt>
  </dgm:ptLst>
  <dgm:cxnLst>
    <dgm:cxn modelId="{5E2000CC-0E37-41D5-B800-0CD3A5825FD9}" srcId="{D0FA86E3-B255-403E-9A63-CEF63C15F0D2}" destId="{E3E07C38-83BA-4B4D-83A0-45C38D8304B5}" srcOrd="0" destOrd="0" parTransId="{C5CD0366-A8BC-47A5-93D9-DF5B9114E777}" sibTransId="{A71DD064-34F6-450B-A10C-FBE95BAA3B8E}"/>
    <dgm:cxn modelId="{41F58C42-A975-44A0-A32B-1049C86EBC56}" srcId="{CA13AAA1-AFB8-4E5D-9DFE-F03B9E37BD3A}" destId="{C1D0C47E-37EF-4E2B-A9D6-5339AB6D0F92}" srcOrd="0" destOrd="0" parTransId="{58D82440-2187-4A1C-ADF5-B4E119D96299}" sibTransId="{B6A85AF8-2C13-42AB-94D3-F176EB43B187}"/>
    <dgm:cxn modelId="{BD4EF816-E333-4B1B-BF82-15F647BA11D5}" srcId="{689A4204-D608-41BD-AB6E-2968A51692C0}" destId="{F2553144-3489-4A3C-B30B-2F620925BFCF}" srcOrd="0" destOrd="0" parTransId="{27298230-07DF-419D-9B51-4667A9361690}" sibTransId="{599D8EAC-FB06-4CAD-A89F-B3EFC557D0BF}"/>
    <dgm:cxn modelId="{2B9D2D57-4545-4D0A-81F0-C730DA4AB73C}" type="presOf" srcId="{F2553144-3489-4A3C-B30B-2F620925BFCF}" destId="{4B2276AF-C71F-46E1-9A53-13F498AF5BB6}" srcOrd="1" destOrd="0" presId="urn:microsoft.com/office/officeart/2005/8/layout/cycle4"/>
    <dgm:cxn modelId="{B7A376AB-42EB-486C-9F58-721072400AC8}" type="presOf" srcId="{DE4E3010-3449-47BB-9441-E1AE707B2048}" destId="{89D53A1B-7864-4E19-A099-3F3791AAE9D0}" srcOrd="0" destOrd="0" presId="urn:microsoft.com/office/officeart/2005/8/layout/cycle4"/>
    <dgm:cxn modelId="{65DB4BDF-AF95-42F6-8100-B4DB0DD7D412}" type="presOf" srcId="{E3E07C38-83BA-4B4D-83A0-45C38D8304B5}" destId="{5E673A28-2C7F-4C85-84BB-8B5FCE3486D3}" srcOrd="0" destOrd="0" presId="urn:microsoft.com/office/officeart/2005/8/layout/cycle4"/>
    <dgm:cxn modelId="{F773D196-BA34-467E-8DCE-496DF2ECBBFC}" type="presOf" srcId="{689A4204-D608-41BD-AB6E-2968A51692C0}" destId="{5031B466-9392-43AD-B4EE-7EACDBC1FBB7}" srcOrd="0" destOrd="0" presId="urn:microsoft.com/office/officeart/2005/8/layout/cycle4"/>
    <dgm:cxn modelId="{9F7158AA-03CF-40DE-A77F-75D2CC906B66}" type="presOf" srcId="{6B46C85F-6A91-458C-ADA7-E73886310A97}" destId="{207FC44C-EA44-4A8F-A836-34FA4FCD118B}" srcOrd="1" destOrd="0" presId="urn:microsoft.com/office/officeart/2005/8/layout/cycle4"/>
    <dgm:cxn modelId="{0550F0FD-AC95-4985-9ED1-D97FCEEC0633}" type="presOf" srcId="{E3E07C38-83BA-4B4D-83A0-45C38D8304B5}" destId="{6BEF8E24-C3A8-4ACF-A0A2-5B18F68CCAF3}" srcOrd="1" destOrd="0" presId="urn:microsoft.com/office/officeart/2005/8/layout/cycle4"/>
    <dgm:cxn modelId="{68BA8665-F04F-44FD-A0DB-3928D16668BC}" type="presOf" srcId="{CA13AAA1-AFB8-4E5D-9DFE-F03B9E37BD3A}" destId="{FDA65F7B-CEBE-4AAE-85F7-1119398817EE}" srcOrd="0" destOrd="0" presId="urn:microsoft.com/office/officeart/2005/8/layout/cycle4"/>
    <dgm:cxn modelId="{98307752-E486-4708-BC56-DD28FE34EC97}" type="presOf" srcId="{C1D0C47E-37EF-4E2B-A9D6-5339AB6D0F92}" destId="{3BA478DD-41C8-40A0-916D-CD43ACDA7052}" srcOrd="1" destOrd="0" presId="urn:microsoft.com/office/officeart/2005/8/layout/cycle4"/>
    <dgm:cxn modelId="{B5FC01A5-8A23-4460-AC25-9EE693629149}" type="presOf" srcId="{F2553144-3489-4A3C-B30B-2F620925BFCF}" destId="{B010332B-0BE5-4F80-A6C3-7BE8F31AEF7F}" srcOrd="0" destOrd="0" presId="urn:microsoft.com/office/officeart/2005/8/layout/cycle4"/>
    <dgm:cxn modelId="{19E734CA-5F72-4C2B-A2EA-4146A6F13419}" srcId="{DE4E3010-3449-47BB-9441-E1AE707B2048}" destId="{CA13AAA1-AFB8-4E5D-9DFE-F03B9E37BD3A}" srcOrd="3" destOrd="0" parTransId="{E9D884BE-D6AD-4375-950C-F7E0BBFC9C46}" sibTransId="{180E319E-3455-4673-9736-D2C6746D6AD8}"/>
    <dgm:cxn modelId="{4AA62A30-8CBC-4225-A135-A6D51AD18755}" type="presOf" srcId="{D0FA86E3-B255-403E-9A63-CEF63C15F0D2}" destId="{426020F8-CF8A-4C5C-9EF8-858C52DF1DEE}" srcOrd="0" destOrd="0" presId="urn:microsoft.com/office/officeart/2005/8/layout/cycle4"/>
    <dgm:cxn modelId="{B6C73402-0DE6-4AA9-A017-4499150732E5}" srcId="{DE4E3010-3449-47BB-9441-E1AE707B2048}" destId="{689A4204-D608-41BD-AB6E-2968A51692C0}" srcOrd="2" destOrd="0" parTransId="{160CAF76-4EE9-4489-9EF4-C6C365B9101D}" sibTransId="{5BDAC795-03A8-473E-9BC0-55745F61D127}"/>
    <dgm:cxn modelId="{930D2B43-45CA-4B10-886F-DC90562B7834}" type="presOf" srcId="{8A94A029-93DB-4463-A666-5E4B74D6570A}" destId="{99673997-839F-4869-B3B7-B9FBBB43A5DC}" srcOrd="0" destOrd="0" presId="urn:microsoft.com/office/officeart/2005/8/layout/cycle4"/>
    <dgm:cxn modelId="{DD76D291-FA3C-472A-AC4D-81429E32757B}" srcId="{DE4E3010-3449-47BB-9441-E1AE707B2048}" destId="{D0FA86E3-B255-403E-9A63-CEF63C15F0D2}" srcOrd="1" destOrd="0" parTransId="{ACC22811-2439-42F1-BC1C-53D272E34AFE}" sibTransId="{90030A71-270B-44A0-8A4A-B7B2C46B53A7}"/>
    <dgm:cxn modelId="{B789301F-8F92-4040-B83A-F547709BC4F8}" type="presOf" srcId="{C1D0C47E-37EF-4E2B-A9D6-5339AB6D0F92}" destId="{D68EA233-59FF-439F-A80B-288DF562F9FA}" srcOrd="0" destOrd="0" presId="urn:microsoft.com/office/officeart/2005/8/layout/cycle4"/>
    <dgm:cxn modelId="{353E914F-A21F-4D87-9A7F-EB9F087D10F7}" srcId="{DE4E3010-3449-47BB-9441-E1AE707B2048}" destId="{8A94A029-93DB-4463-A666-5E4B74D6570A}" srcOrd="0" destOrd="0" parTransId="{61BED9B0-2038-40E1-BE96-6199A34DA3E9}" sibTransId="{87081A3C-A864-4752-A786-B92192D96F5A}"/>
    <dgm:cxn modelId="{399506F5-E8D7-4B57-82DA-CC26C76B9D8F}" type="presOf" srcId="{6B46C85F-6A91-458C-ADA7-E73886310A97}" destId="{F3D72CAE-1D5E-431D-B653-4A85EB2DED19}" srcOrd="0" destOrd="0" presId="urn:microsoft.com/office/officeart/2005/8/layout/cycle4"/>
    <dgm:cxn modelId="{5B2E8B23-914E-4308-B77D-586EB1AD341D}" srcId="{8A94A029-93DB-4463-A666-5E4B74D6570A}" destId="{6B46C85F-6A91-458C-ADA7-E73886310A97}" srcOrd="0" destOrd="0" parTransId="{4780D180-B8B0-4F45-A606-247B3AF903E0}" sibTransId="{663ED321-6255-43C1-BF22-01C538038D77}"/>
    <dgm:cxn modelId="{BB1C8A9F-8CF7-41A7-90F8-A66B7E8EF4CF}" type="presParOf" srcId="{89D53A1B-7864-4E19-A099-3F3791AAE9D0}" destId="{C661D6FB-2321-4275-8452-78CA6CF93480}" srcOrd="0" destOrd="0" presId="urn:microsoft.com/office/officeart/2005/8/layout/cycle4"/>
    <dgm:cxn modelId="{A3E5AEC8-4055-4F36-B526-8022A1D42210}" type="presParOf" srcId="{C661D6FB-2321-4275-8452-78CA6CF93480}" destId="{CFBB4CD2-ED15-4F15-8E8C-FB29EE73181F}" srcOrd="0" destOrd="0" presId="urn:microsoft.com/office/officeart/2005/8/layout/cycle4"/>
    <dgm:cxn modelId="{0857DB78-2A7C-4664-9FD0-7780D4A62E31}" type="presParOf" srcId="{CFBB4CD2-ED15-4F15-8E8C-FB29EE73181F}" destId="{F3D72CAE-1D5E-431D-B653-4A85EB2DED19}" srcOrd="0" destOrd="0" presId="urn:microsoft.com/office/officeart/2005/8/layout/cycle4"/>
    <dgm:cxn modelId="{89287E6B-DF8D-4827-BADE-8031E89B15B9}" type="presParOf" srcId="{CFBB4CD2-ED15-4F15-8E8C-FB29EE73181F}" destId="{207FC44C-EA44-4A8F-A836-34FA4FCD118B}" srcOrd="1" destOrd="0" presId="urn:microsoft.com/office/officeart/2005/8/layout/cycle4"/>
    <dgm:cxn modelId="{7E5164DA-2E37-4AA4-91C9-0284B16FCBBF}" type="presParOf" srcId="{C661D6FB-2321-4275-8452-78CA6CF93480}" destId="{796BD070-0D82-46CE-A23D-32FA05703C36}" srcOrd="1" destOrd="0" presId="urn:microsoft.com/office/officeart/2005/8/layout/cycle4"/>
    <dgm:cxn modelId="{6D5D4D14-C01C-4527-A7B4-EC04D34D747F}" type="presParOf" srcId="{796BD070-0D82-46CE-A23D-32FA05703C36}" destId="{5E673A28-2C7F-4C85-84BB-8B5FCE3486D3}" srcOrd="0" destOrd="0" presId="urn:microsoft.com/office/officeart/2005/8/layout/cycle4"/>
    <dgm:cxn modelId="{2995280B-D665-4174-8693-00CFDC3CCA19}" type="presParOf" srcId="{796BD070-0D82-46CE-A23D-32FA05703C36}" destId="{6BEF8E24-C3A8-4ACF-A0A2-5B18F68CCAF3}" srcOrd="1" destOrd="0" presId="urn:microsoft.com/office/officeart/2005/8/layout/cycle4"/>
    <dgm:cxn modelId="{87C4DC76-4A68-4784-B502-51E23CF989E3}" type="presParOf" srcId="{C661D6FB-2321-4275-8452-78CA6CF93480}" destId="{9947C09C-FC8A-4732-9FEA-6BA0A47FA770}" srcOrd="2" destOrd="0" presId="urn:microsoft.com/office/officeart/2005/8/layout/cycle4"/>
    <dgm:cxn modelId="{4D7FFE11-6915-492B-B310-EDA3AE456AAB}" type="presParOf" srcId="{9947C09C-FC8A-4732-9FEA-6BA0A47FA770}" destId="{B010332B-0BE5-4F80-A6C3-7BE8F31AEF7F}" srcOrd="0" destOrd="0" presId="urn:microsoft.com/office/officeart/2005/8/layout/cycle4"/>
    <dgm:cxn modelId="{B57AD6BB-4977-4EA7-9FED-E65EAA443481}" type="presParOf" srcId="{9947C09C-FC8A-4732-9FEA-6BA0A47FA770}" destId="{4B2276AF-C71F-46E1-9A53-13F498AF5BB6}" srcOrd="1" destOrd="0" presId="urn:microsoft.com/office/officeart/2005/8/layout/cycle4"/>
    <dgm:cxn modelId="{98CFBD32-681E-47A9-805E-AB63FE381A12}" type="presParOf" srcId="{C661D6FB-2321-4275-8452-78CA6CF93480}" destId="{33A68BB5-147B-4175-A740-426EE5758E87}" srcOrd="3" destOrd="0" presId="urn:microsoft.com/office/officeart/2005/8/layout/cycle4"/>
    <dgm:cxn modelId="{FBA6983F-947E-4EAE-A2C2-8A5BB595C5B8}" type="presParOf" srcId="{33A68BB5-147B-4175-A740-426EE5758E87}" destId="{D68EA233-59FF-439F-A80B-288DF562F9FA}" srcOrd="0" destOrd="0" presId="urn:microsoft.com/office/officeart/2005/8/layout/cycle4"/>
    <dgm:cxn modelId="{3D445D2C-E5AF-42CD-BBB6-1C29FDA8FEEB}" type="presParOf" srcId="{33A68BB5-147B-4175-A740-426EE5758E87}" destId="{3BA478DD-41C8-40A0-916D-CD43ACDA7052}" srcOrd="1" destOrd="0" presId="urn:microsoft.com/office/officeart/2005/8/layout/cycle4"/>
    <dgm:cxn modelId="{04DDF719-BBB9-4901-BC7B-D443AC510762}" type="presParOf" srcId="{C661D6FB-2321-4275-8452-78CA6CF93480}" destId="{086E4168-ADA8-4FA4-A7B6-8C66B106DFDD}" srcOrd="4" destOrd="0" presId="urn:microsoft.com/office/officeart/2005/8/layout/cycle4"/>
    <dgm:cxn modelId="{C89E357C-B2E1-47E5-A5D0-95577830569C}" type="presParOf" srcId="{89D53A1B-7864-4E19-A099-3F3791AAE9D0}" destId="{C0D7A6AB-3A20-4076-9766-D10A93C11F87}" srcOrd="1" destOrd="0" presId="urn:microsoft.com/office/officeart/2005/8/layout/cycle4"/>
    <dgm:cxn modelId="{5F7752E1-66E1-4E80-B13C-16E51F8D54D3}" type="presParOf" srcId="{C0D7A6AB-3A20-4076-9766-D10A93C11F87}" destId="{99673997-839F-4869-B3B7-B9FBBB43A5DC}" srcOrd="0" destOrd="0" presId="urn:microsoft.com/office/officeart/2005/8/layout/cycle4"/>
    <dgm:cxn modelId="{D245647A-AAC4-4B01-99ED-51287A922407}" type="presParOf" srcId="{C0D7A6AB-3A20-4076-9766-D10A93C11F87}" destId="{426020F8-CF8A-4C5C-9EF8-858C52DF1DEE}" srcOrd="1" destOrd="0" presId="urn:microsoft.com/office/officeart/2005/8/layout/cycle4"/>
    <dgm:cxn modelId="{1C70CED9-F8F2-478F-9BD2-B0600E2091CE}" type="presParOf" srcId="{C0D7A6AB-3A20-4076-9766-D10A93C11F87}" destId="{5031B466-9392-43AD-B4EE-7EACDBC1FBB7}" srcOrd="2" destOrd="0" presId="urn:microsoft.com/office/officeart/2005/8/layout/cycle4"/>
    <dgm:cxn modelId="{3C45EC84-F6B0-4710-BD7E-A10D60275BED}" type="presParOf" srcId="{C0D7A6AB-3A20-4076-9766-D10A93C11F87}" destId="{FDA65F7B-CEBE-4AAE-85F7-1119398817EE}" srcOrd="3" destOrd="0" presId="urn:microsoft.com/office/officeart/2005/8/layout/cycle4"/>
    <dgm:cxn modelId="{934C500F-4522-4AEE-85BE-FFDDBF735840}" type="presParOf" srcId="{C0D7A6AB-3A20-4076-9766-D10A93C11F87}" destId="{F2A6EEE6-B54E-4897-B24F-A1875534A021}" srcOrd="4" destOrd="0" presId="urn:microsoft.com/office/officeart/2005/8/layout/cycle4"/>
    <dgm:cxn modelId="{67FA6B8D-5D46-404D-B887-1E6D46FD987B}" type="presParOf" srcId="{89D53A1B-7864-4E19-A099-3F3791AAE9D0}" destId="{B8237520-9059-4054-B7E7-9F32A0672859}" srcOrd="2" destOrd="0" presId="urn:microsoft.com/office/officeart/2005/8/layout/cycle4"/>
    <dgm:cxn modelId="{AEE9CDC0-0992-4F03-8D92-5E4E32AE5FF1}" type="presParOf" srcId="{89D53A1B-7864-4E19-A099-3F3791AAE9D0}" destId="{EAE963F9-7E39-4639-A584-D5CE204A955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0332B-0BE5-4F80-A6C3-7BE8F31AEF7F}">
      <dsp:nvSpPr>
        <dsp:cNvPr id="0" name=""/>
        <dsp:cNvSpPr/>
      </dsp:nvSpPr>
      <dsp:spPr>
        <a:xfrm>
          <a:off x="4958606" y="3562735"/>
          <a:ext cx="2672054" cy="191768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NZ" sz="1000" kern="1200" dirty="0" smtClean="0"/>
            <a:t>     </a:t>
          </a:r>
          <a:r>
            <a:rPr lang="en-NZ" sz="1200" kern="1200" dirty="0" smtClean="0"/>
            <a:t>Screening tools, documentation tools, welcome and transition packages, social work brochures and living journals.</a:t>
          </a:r>
          <a:endParaRPr lang="en-NZ" sz="1200" kern="1200" dirty="0"/>
        </a:p>
      </dsp:txBody>
      <dsp:txXfrm>
        <a:off x="5802347" y="4084280"/>
        <a:ext cx="1786187" cy="1354011"/>
      </dsp:txXfrm>
    </dsp:sp>
    <dsp:sp modelId="{D68EA233-59FF-439F-A80B-288DF562F9FA}">
      <dsp:nvSpPr>
        <dsp:cNvPr id="0" name=""/>
        <dsp:cNvSpPr/>
      </dsp:nvSpPr>
      <dsp:spPr>
        <a:xfrm>
          <a:off x="598939" y="3656133"/>
          <a:ext cx="2672054" cy="173088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NZ" sz="1200" kern="1200" dirty="0" smtClean="0"/>
            <a:t>Outcome measures, priority rating scales, best practice guidelines </a:t>
          </a:r>
          <a:endParaRPr lang="en-NZ" sz="1200" kern="1200" dirty="0"/>
        </a:p>
      </dsp:txBody>
      <dsp:txXfrm>
        <a:off x="636961" y="4126876"/>
        <a:ext cx="1794393" cy="1222119"/>
      </dsp:txXfrm>
    </dsp:sp>
    <dsp:sp modelId="{5E673A28-2C7F-4C85-84BB-8B5FCE3486D3}">
      <dsp:nvSpPr>
        <dsp:cNvPr id="0" name=""/>
        <dsp:cNvSpPr/>
      </dsp:nvSpPr>
      <dsp:spPr>
        <a:xfrm>
          <a:off x="4958606" y="-21997"/>
          <a:ext cx="2672054" cy="173088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NZ" sz="1100" kern="1200" dirty="0" smtClean="0"/>
            <a:t>Case management, acute care vs rehabilitation, paediatrics, family conferences.</a:t>
          </a:r>
          <a:endParaRPr lang="en-NZ" sz="1100" kern="1200" dirty="0"/>
        </a:p>
      </dsp:txBody>
      <dsp:txXfrm>
        <a:off x="5798244" y="16025"/>
        <a:ext cx="1794393" cy="1222119"/>
      </dsp:txXfrm>
    </dsp:sp>
    <dsp:sp modelId="{F3D72CAE-1D5E-431D-B653-4A85EB2DED19}">
      <dsp:nvSpPr>
        <dsp:cNvPr id="0" name=""/>
        <dsp:cNvSpPr/>
      </dsp:nvSpPr>
      <dsp:spPr>
        <a:xfrm>
          <a:off x="598939" y="-21997"/>
          <a:ext cx="2672054" cy="173088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NZ" sz="1200" kern="1200" dirty="0" smtClean="0"/>
            <a:t>Family support strategies, how to support young carers, working with addiction</a:t>
          </a:r>
          <a:endParaRPr lang="en-NZ" sz="1200" kern="1200" dirty="0"/>
        </a:p>
      </dsp:txBody>
      <dsp:txXfrm>
        <a:off x="636961" y="16025"/>
        <a:ext cx="1794393" cy="1222119"/>
      </dsp:txXfrm>
    </dsp:sp>
    <dsp:sp modelId="{99673997-839F-4869-B3B7-B9FBBB43A5DC}">
      <dsp:nvSpPr>
        <dsp:cNvPr id="0" name=""/>
        <dsp:cNvSpPr/>
      </dsp:nvSpPr>
      <dsp:spPr>
        <a:xfrm>
          <a:off x="1718605" y="333015"/>
          <a:ext cx="2342104" cy="2342104"/>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NZ" sz="2400" kern="1200" dirty="0" smtClean="0"/>
            <a:t>Clinical </a:t>
          </a:r>
          <a:endParaRPr lang="en-NZ" sz="2400" kern="1200" dirty="0"/>
        </a:p>
      </dsp:txBody>
      <dsp:txXfrm>
        <a:off x="2404591" y="1019001"/>
        <a:ext cx="1656118" cy="1656118"/>
      </dsp:txXfrm>
    </dsp:sp>
    <dsp:sp modelId="{426020F8-CF8A-4C5C-9EF8-858C52DF1DEE}">
      <dsp:nvSpPr>
        <dsp:cNvPr id="0" name=""/>
        <dsp:cNvSpPr/>
      </dsp:nvSpPr>
      <dsp:spPr>
        <a:xfrm rot="5400000">
          <a:off x="4168890" y="333015"/>
          <a:ext cx="2342104" cy="2342104"/>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NZ" sz="2400" kern="1200" dirty="0" smtClean="0"/>
            <a:t>Service delivery</a:t>
          </a:r>
          <a:endParaRPr lang="en-NZ" sz="2400" kern="1200" dirty="0"/>
        </a:p>
      </dsp:txBody>
      <dsp:txXfrm rot="-5400000">
        <a:off x="4168890" y="1019001"/>
        <a:ext cx="1656118" cy="1656118"/>
      </dsp:txXfrm>
    </dsp:sp>
    <dsp:sp modelId="{5031B466-9392-43AD-B4EE-7EACDBC1FBB7}">
      <dsp:nvSpPr>
        <dsp:cNvPr id="0" name=""/>
        <dsp:cNvSpPr/>
      </dsp:nvSpPr>
      <dsp:spPr>
        <a:xfrm rot="10800000">
          <a:off x="4168890" y="2783300"/>
          <a:ext cx="2342104" cy="2342104"/>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NZ" sz="2400" kern="1200" dirty="0" smtClean="0"/>
            <a:t>Tools</a:t>
          </a:r>
          <a:endParaRPr lang="en-NZ" sz="2400" kern="1200" dirty="0"/>
        </a:p>
      </dsp:txBody>
      <dsp:txXfrm rot="10800000">
        <a:off x="4168890" y="2783300"/>
        <a:ext cx="1656118" cy="1656118"/>
      </dsp:txXfrm>
    </dsp:sp>
    <dsp:sp modelId="{FDA65F7B-CEBE-4AAE-85F7-1119398817EE}">
      <dsp:nvSpPr>
        <dsp:cNvPr id="0" name=""/>
        <dsp:cNvSpPr/>
      </dsp:nvSpPr>
      <dsp:spPr>
        <a:xfrm rot="16200000">
          <a:off x="1718605" y="2783300"/>
          <a:ext cx="2342104" cy="2342104"/>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NZ" sz="2300" kern="1200" dirty="0" smtClean="0"/>
            <a:t>Research and Training</a:t>
          </a:r>
          <a:endParaRPr lang="en-NZ" sz="2300" kern="1200" dirty="0"/>
        </a:p>
      </dsp:txBody>
      <dsp:txXfrm rot="5400000">
        <a:off x="2404591" y="2783300"/>
        <a:ext cx="1656118" cy="1656118"/>
      </dsp:txXfrm>
    </dsp:sp>
    <dsp:sp modelId="{B8237520-9059-4054-B7E7-9F32A0672859}">
      <dsp:nvSpPr>
        <dsp:cNvPr id="0" name=""/>
        <dsp:cNvSpPr/>
      </dsp:nvSpPr>
      <dsp:spPr>
        <a:xfrm>
          <a:off x="3710476" y="2242398"/>
          <a:ext cx="808647" cy="703172"/>
        </a:xfrm>
        <a:prstGeom prst="circular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E963F9-7E39-4639-A584-D5CE204A9552}">
      <dsp:nvSpPr>
        <dsp:cNvPr id="0" name=""/>
        <dsp:cNvSpPr/>
      </dsp:nvSpPr>
      <dsp:spPr>
        <a:xfrm rot="10800000">
          <a:off x="3710476" y="2512849"/>
          <a:ext cx="808647" cy="703172"/>
        </a:xfrm>
        <a:prstGeom prst="circular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A4162-B384-49D6-AA30-FC399CAF79D2}" type="datetimeFigureOut">
              <a:rPr lang="en-NZ" smtClean="0"/>
              <a:t>16/06/2016</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16978-DF54-4857-B5C9-A6DAE6293A7D}" type="slidenum">
              <a:rPr lang="en-NZ" smtClean="0"/>
              <a:t>‹#›</a:t>
            </a:fld>
            <a:endParaRPr lang="en-NZ"/>
          </a:p>
        </p:txBody>
      </p:sp>
    </p:spTree>
    <p:extLst>
      <p:ext uri="{BB962C8B-B14F-4D97-AF65-F5344CB8AC3E}">
        <p14:creationId xmlns:p14="http://schemas.microsoft.com/office/powerpoint/2010/main" val="145489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F816978-DF54-4857-B5C9-A6DAE6293A7D}" type="slidenum">
              <a:rPr lang="en-NZ" smtClean="0"/>
              <a:t>1</a:t>
            </a:fld>
            <a:endParaRPr lang="en-NZ"/>
          </a:p>
        </p:txBody>
      </p:sp>
    </p:spTree>
    <p:extLst>
      <p:ext uri="{BB962C8B-B14F-4D97-AF65-F5344CB8AC3E}">
        <p14:creationId xmlns:p14="http://schemas.microsoft.com/office/powerpoint/2010/main" val="2664853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Response rates to these topic areas varied but to give an example of requests received, the following two requests generated the largest number of replies amongst INSWABI members:</a:t>
            </a:r>
          </a:p>
          <a:p>
            <a:pPr lvl="0"/>
            <a:r>
              <a:rPr lang="en-NZ" sz="1200" kern="1200" dirty="0" smtClean="0">
                <a:solidFill>
                  <a:schemeClr val="tx1"/>
                </a:solidFill>
                <a:effectLst/>
                <a:latin typeface="+mn-lt"/>
                <a:ea typeface="+mn-ea"/>
                <a:cs typeface="+mn-cs"/>
              </a:rPr>
              <a:t>“We are currently reassessing the number of social work staff we may need and I was hoping to benchmark this against other units” – A total of 11 responses from different rehabilitation centres across 6 countries (Australia, Canada, Ireland, NZ, UK and USA) shared information on this topic.</a:t>
            </a:r>
          </a:p>
          <a:p>
            <a:pPr lvl="0"/>
            <a:r>
              <a:rPr lang="en-NZ" sz="1200" kern="1200" dirty="0" smtClean="0">
                <a:solidFill>
                  <a:schemeClr val="tx1"/>
                </a:solidFill>
                <a:effectLst/>
                <a:latin typeface="+mn-lt"/>
                <a:ea typeface="+mn-ea"/>
                <a:cs typeface="+mn-cs"/>
              </a:rPr>
              <a:t>“Do you (or other members of INSWABI) use a priority rating scale to manage lengthy outpatient waitlists?” – A total of 10 responses from different rehabilitation centres across 4 countries (USA, Australia, Ireland, Canada) replied. </a:t>
            </a:r>
          </a:p>
          <a:p>
            <a:endParaRPr lang="en-NZ" dirty="0"/>
          </a:p>
        </p:txBody>
      </p:sp>
      <p:sp>
        <p:nvSpPr>
          <p:cNvPr id="4" name="Slide Number Placeholder 3"/>
          <p:cNvSpPr>
            <a:spLocks noGrp="1"/>
          </p:cNvSpPr>
          <p:nvPr>
            <p:ph type="sldNum" sz="quarter" idx="10"/>
          </p:nvPr>
        </p:nvSpPr>
        <p:spPr/>
        <p:txBody>
          <a:bodyPr/>
          <a:lstStyle/>
          <a:p>
            <a:fld id="{2F816978-DF54-4857-B5C9-A6DAE6293A7D}" type="slidenum">
              <a:rPr lang="en-NZ" smtClean="0"/>
              <a:t>10</a:t>
            </a:fld>
            <a:endParaRPr lang="en-NZ"/>
          </a:p>
        </p:txBody>
      </p:sp>
    </p:spTree>
    <p:extLst>
      <p:ext uri="{BB962C8B-B14F-4D97-AF65-F5344CB8AC3E}">
        <p14:creationId xmlns:p14="http://schemas.microsoft.com/office/powerpoint/2010/main" val="153456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Thematic analysis of the 20 topics identified four overarching areas:</a:t>
            </a:r>
          </a:p>
          <a:p>
            <a:pPr lvl="0"/>
            <a:r>
              <a:rPr lang="en-NZ" sz="1200" kern="1200" dirty="0" smtClean="0">
                <a:solidFill>
                  <a:schemeClr val="tx1"/>
                </a:solidFill>
                <a:effectLst/>
                <a:latin typeface="+mn-lt"/>
                <a:ea typeface="+mn-ea"/>
                <a:cs typeface="+mn-cs"/>
              </a:rPr>
              <a:t>Service delivery - This encompasses questions in relation to case management, acute care vs rehabilitation, paediatrics, family conferences, international referrals and benchmarks for social work staff-patient ratios.</a:t>
            </a:r>
          </a:p>
          <a:p>
            <a:pPr lvl="0"/>
            <a:r>
              <a:rPr lang="en-NZ" sz="1200" kern="1200" dirty="0" smtClean="0">
                <a:solidFill>
                  <a:schemeClr val="tx1"/>
                </a:solidFill>
                <a:effectLst/>
                <a:latin typeface="+mn-lt"/>
                <a:ea typeface="+mn-ea"/>
                <a:cs typeface="+mn-cs"/>
              </a:rPr>
              <a:t>Tools – This area included matters raised in relation to the knowledge and use amongst the network of screening tools, documentation tools, welcome and transition packages, social work brochures and living journals.</a:t>
            </a:r>
          </a:p>
          <a:p>
            <a:pPr lvl="0"/>
            <a:r>
              <a:rPr lang="en-NZ" sz="1200" kern="1200" dirty="0" smtClean="0">
                <a:solidFill>
                  <a:schemeClr val="tx1"/>
                </a:solidFill>
                <a:effectLst/>
                <a:latin typeface="+mn-lt"/>
                <a:ea typeface="+mn-ea"/>
                <a:cs typeface="+mn-cs"/>
              </a:rPr>
              <a:t>Research and Training - This incorporated queries around use of outcome measures, priority rating scales and best practice guidelines. And finally,</a:t>
            </a:r>
          </a:p>
          <a:p>
            <a:pPr lvl="0"/>
            <a:r>
              <a:rPr lang="en-NZ" sz="1200" kern="1200" dirty="0" smtClean="0">
                <a:solidFill>
                  <a:schemeClr val="tx1"/>
                </a:solidFill>
                <a:effectLst/>
                <a:latin typeface="+mn-lt"/>
                <a:ea typeface="+mn-ea"/>
                <a:cs typeface="+mn-cs"/>
              </a:rPr>
              <a:t>Clinical – Discussion was raised in relation to family support strategies, how to support yo</a:t>
            </a:r>
            <a:r>
              <a:rPr lang="en-NZ" sz="1200" u="sng" kern="1200" dirty="0" smtClean="0">
                <a:solidFill>
                  <a:schemeClr val="tx1"/>
                </a:solidFill>
                <a:effectLst/>
                <a:latin typeface="+mn-lt"/>
                <a:ea typeface="+mn-ea"/>
                <a:cs typeface="+mn-cs"/>
              </a:rPr>
              <a:t>u</a:t>
            </a:r>
            <a:r>
              <a:rPr lang="en-NZ" sz="1200" kern="1200" dirty="0" smtClean="0">
                <a:solidFill>
                  <a:schemeClr val="tx1"/>
                </a:solidFill>
                <a:effectLst/>
                <a:latin typeface="+mn-lt"/>
                <a:ea typeface="+mn-ea"/>
                <a:cs typeface="+mn-cs"/>
              </a:rPr>
              <a:t>ng carers and working with addiction.</a:t>
            </a:r>
          </a:p>
          <a:p>
            <a:endParaRPr lang="en-NZ" dirty="0"/>
          </a:p>
        </p:txBody>
      </p:sp>
      <p:sp>
        <p:nvSpPr>
          <p:cNvPr id="4" name="Slide Number Placeholder 3"/>
          <p:cNvSpPr>
            <a:spLocks noGrp="1"/>
          </p:cNvSpPr>
          <p:nvPr>
            <p:ph type="sldNum" sz="quarter" idx="10"/>
          </p:nvPr>
        </p:nvSpPr>
        <p:spPr/>
        <p:txBody>
          <a:bodyPr/>
          <a:lstStyle/>
          <a:p>
            <a:fld id="{2F816978-DF54-4857-B5C9-A6DAE6293A7D}" type="slidenum">
              <a:rPr lang="en-NZ" smtClean="0"/>
              <a:t>11</a:t>
            </a:fld>
            <a:endParaRPr lang="en-NZ"/>
          </a:p>
        </p:txBody>
      </p:sp>
    </p:spTree>
    <p:extLst>
      <p:ext uri="{BB962C8B-B14F-4D97-AF65-F5344CB8AC3E}">
        <p14:creationId xmlns:p14="http://schemas.microsoft.com/office/powerpoint/2010/main" val="1094241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field of ABI has its own complexity of impairments and treatment modalities, which challenges the social workers in this field to continually expand their knowledge in order to serve clients and families to the best of their capability. Consulting with social workers in ABI internationally helps social workers in this field to not only use best practice models of treatment, but also to feel encouraged and supported.</a:t>
            </a:r>
          </a:p>
          <a:p>
            <a:r>
              <a:rPr lang="en-NZ" sz="1200" kern="1200" dirty="0" smtClean="0">
                <a:solidFill>
                  <a:schemeClr val="tx1"/>
                </a:solidFill>
                <a:effectLst/>
                <a:latin typeface="+mn-lt"/>
                <a:ea typeface="+mn-ea"/>
                <a:cs typeface="+mn-cs"/>
              </a:rPr>
              <a:t>With the advancement and value of technology in our day to day lives, peer consultation in speciality social work areas is increasingly viable and accessible on this international scale. </a:t>
            </a:r>
            <a:endParaRPr lang="en-NZ" dirty="0"/>
          </a:p>
        </p:txBody>
      </p:sp>
      <p:sp>
        <p:nvSpPr>
          <p:cNvPr id="4" name="Slide Number Placeholder 3"/>
          <p:cNvSpPr>
            <a:spLocks noGrp="1"/>
          </p:cNvSpPr>
          <p:nvPr>
            <p:ph type="sldNum" sz="quarter" idx="10"/>
          </p:nvPr>
        </p:nvSpPr>
        <p:spPr/>
        <p:txBody>
          <a:bodyPr/>
          <a:lstStyle/>
          <a:p>
            <a:fld id="{2F816978-DF54-4857-B5C9-A6DAE6293A7D}" type="slidenum">
              <a:rPr lang="en-NZ" smtClean="0"/>
              <a:t>12</a:t>
            </a:fld>
            <a:endParaRPr lang="en-NZ"/>
          </a:p>
        </p:txBody>
      </p:sp>
    </p:spTree>
    <p:extLst>
      <p:ext uri="{BB962C8B-B14F-4D97-AF65-F5344CB8AC3E}">
        <p14:creationId xmlns:p14="http://schemas.microsoft.com/office/powerpoint/2010/main" val="1303710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Undoubtedly following closer analysis of the peer consultation process between 2012 and 2015 the INSWABI e-network is an effective forum for social workers specialising in ABI to share knowledge, experience and resources not only in clinical practice, use of tools and overall service delivery but also in advancing international social work practice in this niche area through collaborative research and education. </a:t>
            </a:r>
          </a:p>
          <a:p>
            <a:r>
              <a:rPr lang="en-NZ" sz="1200" u="none" kern="1200" dirty="0" smtClean="0">
                <a:solidFill>
                  <a:schemeClr val="tx1"/>
                </a:solidFill>
                <a:effectLst/>
                <a:latin typeface="+mn-lt"/>
                <a:ea typeface="+mn-ea"/>
                <a:cs typeface="+mn-cs"/>
              </a:rPr>
              <a:t>Further to this initial study we are planning to conduct a systematic satisfaction survey of members who initiated requests to determine the usefulness of responses received and analyse the effectiveness of the e-network in supporting international ABI social work practice. </a:t>
            </a:r>
          </a:p>
          <a:p>
            <a:endParaRPr lang="en-NZ" dirty="0"/>
          </a:p>
        </p:txBody>
      </p:sp>
      <p:sp>
        <p:nvSpPr>
          <p:cNvPr id="4" name="Slide Number Placeholder 3"/>
          <p:cNvSpPr>
            <a:spLocks noGrp="1"/>
          </p:cNvSpPr>
          <p:nvPr>
            <p:ph type="sldNum" sz="quarter" idx="10"/>
          </p:nvPr>
        </p:nvSpPr>
        <p:spPr/>
        <p:txBody>
          <a:bodyPr/>
          <a:lstStyle/>
          <a:p>
            <a:fld id="{2F816978-DF54-4857-B5C9-A6DAE6293A7D}" type="slidenum">
              <a:rPr lang="en-NZ" smtClean="0"/>
              <a:t>13</a:t>
            </a:fld>
            <a:endParaRPr lang="en-NZ"/>
          </a:p>
        </p:txBody>
      </p:sp>
    </p:spTree>
    <p:extLst>
      <p:ext uri="{BB962C8B-B14F-4D97-AF65-F5344CB8AC3E}">
        <p14:creationId xmlns:p14="http://schemas.microsoft.com/office/powerpoint/2010/main" val="258569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Thank you.</a:t>
            </a:r>
          </a:p>
          <a:p>
            <a:endParaRPr lang="en-NZ" dirty="0" smtClean="0"/>
          </a:p>
          <a:p>
            <a:r>
              <a:rPr lang="en-NZ" dirty="0" smtClean="0"/>
              <a:t>Any questions???</a:t>
            </a:r>
            <a:endParaRPr lang="en-NZ" dirty="0"/>
          </a:p>
        </p:txBody>
      </p:sp>
      <p:sp>
        <p:nvSpPr>
          <p:cNvPr id="4" name="Slide Number Placeholder 3"/>
          <p:cNvSpPr>
            <a:spLocks noGrp="1"/>
          </p:cNvSpPr>
          <p:nvPr>
            <p:ph type="sldNum" sz="quarter" idx="10"/>
          </p:nvPr>
        </p:nvSpPr>
        <p:spPr/>
        <p:txBody>
          <a:bodyPr/>
          <a:lstStyle/>
          <a:p>
            <a:fld id="{2F816978-DF54-4857-B5C9-A6DAE6293A7D}" type="slidenum">
              <a:rPr lang="en-NZ" smtClean="0"/>
              <a:t>14</a:t>
            </a:fld>
            <a:endParaRPr lang="en-NZ"/>
          </a:p>
        </p:txBody>
      </p:sp>
    </p:spTree>
    <p:extLst>
      <p:ext uri="{BB962C8B-B14F-4D97-AF65-F5344CB8AC3E}">
        <p14:creationId xmlns:p14="http://schemas.microsoft.com/office/powerpoint/2010/main" val="347682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International Network of Social Workers in Acquired Brain Injury (INSWABI) is an e-network of 130 social workers from nine countries specialising in the field of ABI. </a:t>
            </a:r>
            <a:r>
              <a:rPr lang="en-NZ" sz="1200" u="none" kern="1200" dirty="0" smtClean="0">
                <a:solidFill>
                  <a:schemeClr val="tx1"/>
                </a:solidFill>
                <a:effectLst/>
                <a:latin typeface="+mn-lt"/>
                <a:ea typeface="+mn-ea"/>
                <a:cs typeface="+mn-cs"/>
              </a:rPr>
              <a:t>The large majority of members are practitioners (over 90%) with a smaller number of academics, researchers and social work managers also joining. </a:t>
            </a:r>
            <a:endParaRPr lang="en-NZ" u="none" dirty="0"/>
          </a:p>
        </p:txBody>
      </p:sp>
      <p:sp>
        <p:nvSpPr>
          <p:cNvPr id="4" name="Slide Number Placeholder 3"/>
          <p:cNvSpPr>
            <a:spLocks noGrp="1"/>
          </p:cNvSpPr>
          <p:nvPr>
            <p:ph type="sldNum" sz="quarter" idx="10"/>
          </p:nvPr>
        </p:nvSpPr>
        <p:spPr/>
        <p:txBody>
          <a:bodyPr/>
          <a:lstStyle/>
          <a:p>
            <a:fld id="{2F816978-DF54-4857-B5C9-A6DAE6293A7D}" type="slidenum">
              <a:rPr lang="en-NZ" smtClean="0"/>
              <a:t>2</a:t>
            </a:fld>
            <a:endParaRPr lang="en-NZ"/>
          </a:p>
        </p:txBody>
      </p:sp>
    </p:spTree>
    <p:extLst>
      <p:ext uri="{BB962C8B-B14F-4D97-AF65-F5344CB8AC3E}">
        <p14:creationId xmlns:p14="http://schemas.microsoft.com/office/powerpoint/2010/main" val="395330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Members from Australia, New Zealand, United States, Canada, United Kingdom, Ireland, Belgium, Sweden and India have joined an e-list with the aim to provide each other with (</a:t>
            </a:r>
            <a:r>
              <a:rPr lang="en-NZ" sz="1200" kern="1200" dirty="0" err="1" smtClean="0">
                <a:solidFill>
                  <a:schemeClr val="tx1"/>
                </a:solidFill>
                <a:effectLst/>
                <a:latin typeface="+mn-lt"/>
                <a:ea typeface="+mn-ea"/>
                <a:cs typeface="+mn-cs"/>
              </a:rPr>
              <a:t>i</a:t>
            </a:r>
            <a:r>
              <a:rPr lang="en-NZ" sz="1200" kern="1200" dirty="0" smtClean="0">
                <a:solidFill>
                  <a:schemeClr val="tx1"/>
                </a:solidFill>
                <a:effectLst/>
                <a:latin typeface="+mn-lt"/>
                <a:ea typeface="+mn-ea"/>
                <a:cs typeface="+mn-cs"/>
              </a:rPr>
              <a:t>) information exchange, (ii) development, (iii) support, (iv) advocacy, (v) innovation, and (vi) education among social workers with an interest in brain injury. </a:t>
            </a:r>
            <a:endParaRPr lang="en-NZ" dirty="0"/>
          </a:p>
        </p:txBody>
      </p:sp>
      <p:sp>
        <p:nvSpPr>
          <p:cNvPr id="4" name="Slide Number Placeholder 3"/>
          <p:cNvSpPr>
            <a:spLocks noGrp="1"/>
          </p:cNvSpPr>
          <p:nvPr>
            <p:ph type="sldNum" sz="quarter" idx="10"/>
          </p:nvPr>
        </p:nvSpPr>
        <p:spPr/>
        <p:txBody>
          <a:bodyPr/>
          <a:lstStyle/>
          <a:p>
            <a:fld id="{2F816978-DF54-4857-B5C9-A6DAE6293A7D}" type="slidenum">
              <a:rPr lang="en-NZ" smtClean="0"/>
              <a:t>3</a:t>
            </a:fld>
            <a:endParaRPr lang="en-NZ"/>
          </a:p>
        </p:txBody>
      </p:sp>
    </p:spTree>
    <p:extLst>
      <p:ext uri="{BB962C8B-B14F-4D97-AF65-F5344CB8AC3E}">
        <p14:creationId xmlns:p14="http://schemas.microsoft.com/office/powerpoint/2010/main" val="405958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Information is also shared amongst members via a webpage hosted by BISWG (the Brain Injury Social Work Group) based in the UK and a six monthly Progress Report emailed to all members.</a:t>
            </a:r>
            <a:endParaRPr lang="en-NZ" dirty="0"/>
          </a:p>
        </p:txBody>
      </p:sp>
      <p:sp>
        <p:nvSpPr>
          <p:cNvPr id="4" name="Slide Number Placeholder 3"/>
          <p:cNvSpPr>
            <a:spLocks noGrp="1"/>
          </p:cNvSpPr>
          <p:nvPr>
            <p:ph type="sldNum" sz="quarter" idx="10"/>
          </p:nvPr>
        </p:nvSpPr>
        <p:spPr/>
        <p:txBody>
          <a:bodyPr/>
          <a:lstStyle/>
          <a:p>
            <a:fld id="{2F816978-DF54-4857-B5C9-A6DAE6293A7D}" type="slidenum">
              <a:rPr lang="en-NZ" smtClean="0"/>
              <a:t>4</a:t>
            </a:fld>
            <a:endParaRPr lang="en-NZ"/>
          </a:p>
        </p:txBody>
      </p:sp>
    </p:spTree>
    <p:extLst>
      <p:ext uri="{BB962C8B-B14F-4D97-AF65-F5344CB8AC3E}">
        <p14:creationId xmlns:p14="http://schemas.microsoft.com/office/powerpoint/2010/main" val="397540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For the purposes of the INSWABI network the term ‘acquired brain injury’ relates to both traumatic brain injury which are injuries to the brain that are the result of external force arising from falls, motor vehicle accidents and assaults, and acquired brain injury which is a more general term that refers to any acquired injury to the brain tissue which is not developmental in nature such as strokes, infections, brain </a:t>
            </a:r>
            <a:r>
              <a:rPr lang="en-NZ" sz="1200" kern="1200" dirty="0" err="1" smtClean="0">
                <a:solidFill>
                  <a:schemeClr val="tx1"/>
                </a:solidFill>
                <a:effectLst/>
                <a:latin typeface="+mn-lt"/>
                <a:ea typeface="+mn-ea"/>
                <a:cs typeface="+mn-cs"/>
              </a:rPr>
              <a:t>tumors</a:t>
            </a:r>
            <a:r>
              <a:rPr lang="en-NZ" sz="1200" kern="1200" dirty="0" smtClean="0">
                <a:solidFill>
                  <a:schemeClr val="tx1"/>
                </a:solidFill>
                <a:effectLst/>
                <a:latin typeface="+mn-lt"/>
                <a:ea typeface="+mn-ea"/>
                <a:cs typeface="+mn-cs"/>
              </a:rPr>
              <a:t> or hypoxia which occurs following a decrease of oxygen supply to the brain.</a:t>
            </a:r>
          </a:p>
          <a:p>
            <a:r>
              <a:rPr lang="en-NZ" sz="1200" kern="1200" dirty="0" smtClean="0">
                <a:solidFill>
                  <a:schemeClr val="tx1"/>
                </a:solidFill>
                <a:effectLst/>
                <a:latin typeface="+mn-lt"/>
                <a:ea typeface="+mn-ea"/>
                <a:cs typeface="+mn-cs"/>
              </a:rPr>
              <a:t>Brain injury regardless of mechanism can result in numerous impairments ranging from mild to severe. Common impairments following a brain injury include physical aspects such as vision, mobility, poor co-ordination; cognitive aspects such as attention, information processing, memory, and executive functions such as problem solving; language difficulties which impact on the ability to understand and communicate effectively and behavioural issues such as reduced insight, impulsivity, irritability and disinhibition.</a:t>
            </a:r>
          </a:p>
          <a:p>
            <a:r>
              <a:rPr lang="en-NZ" sz="1200" kern="1200" dirty="0" smtClean="0">
                <a:solidFill>
                  <a:schemeClr val="tx1"/>
                </a:solidFill>
                <a:effectLst/>
                <a:latin typeface="+mn-lt"/>
                <a:ea typeface="+mn-ea"/>
                <a:cs typeface="+mn-cs"/>
              </a:rPr>
              <a:t>The role of social work in ABI, as with any field of social work, is vast and varied. As social workers, we work with both the person with the brain injury and often in the initial stages act as a support for family as advocates and operating as liaison points between the family and rehabilitation/medical team.  We are also counsellors, discharge planners and facilitators of ongoing social supports. Every case is different as is every recovery after ABI. Social workers may find themselves working with people at different stages in their brain injury recovery starting from the time they are first admitted into the acute hospital setting, to working with people in the community many years post injury. </a:t>
            </a:r>
          </a:p>
          <a:p>
            <a:endParaRPr lang="en-NZ" dirty="0"/>
          </a:p>
        </p:txBody>
      </p:sp>
      <p:sp>
        <p:nvSpPr>
          <p:cNvPr id="4" name="Slide Number Placeholder 3"/>
          <p:cNvSpPr>
            <a:spLocks noGrp="1"/>
          </p:cNvSpPr>
          <p:nvPr>
            <p:ph type="sldNum" sz="quarter" idx="10"/>
          </p:nvPr>
        </p:nvSpPr>
        <p:spPr/>
        <p:txBody>
          <a:bodyPr/>
          <a:lstStyle/>
          <a:p>
            <a:fld id="{2F816978-DF54-4857-B5C9-A6DAE6293A7D}" type="slidenum">
              <a:rPr lang="en-NZ" smtClean="0"/>
              <a:t>5</a:t>
            </a:fld>
            <a:endParaRPr lang="en-NZ"/>
          </a:p>
        </p:txBody>
      </p:sp>
    </p:spTree>
    <p:extLst>
      <p:ext uri="{BB962C8B-B14F-4D97-AF65-F5344CB8AC3E}">
        <p14:creationId xmlns:p14="http://schemas.microsoft.com/office/powerpoint/2010/main" val="26390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u="none" kern="1200" dirty="0" smtClean="0">
                <a:solidFill>
                  <a:schemeClr val="tx1"/>
                </a:solidFill>
                <a:effectLst/>
                <a:latin typeface="+mn-lt"/>
                <a:ea typeface="+mn-ea"/>
                <a:cs typeface="+mn-cs"/>
              </a:rPr>
              <a:t>INSWABI was established in 2005 at the 5</a:t>
            </a:r>
            <a:r>
              <a:rPr lang="en-NZ" sz="1100" u="none" kern="1200" baseline="30000" dirty="0" smtClean="0">
                <a:solidFill>
                  <a:schemeClr val="tx1"/>
                </a:solidFill>
                <a:effectLst/>
                <a:latin typeface="+mn-lt"/>
                <a:ea typeface="+mn-ea"/>
                <a:cs typeface="+mn-cs"/>
              </a:rPr>
              <a:t>th</a:t>
            </a:r>
            <a:r>
              <a:rPr lang="en-NZ" sz="1100" u="none" kern="1200" dirty="0" smtClean="0">
                <a:solidFill>
                  <a:schemeClr val="tx1"/>
                </a:solidFill>
                <a:effectLst/>
                <a:latin typeface="+mn-lt"/>
                <a:ea typeface="+mn-ea"/>
                <a:cs typeface="+mn-cs"/>
              </a:rPr>
              <a:t> International Conference for Social Work in Health and Mental Health in Hong Kong. It was a joint initiative of the Social Workers in Brain Injury from New South Wales Australia and the Brain Injury Social Work Group from the United Kingdom. Both were practice interest groups formally affiliated with their national professional social work associations. INSWABI was modelled on two pre-existing networks: The Social Work and Health Inequalities Network and the American Oncology Social Workers Network, both of which comprised an international network and conducted their business largely by e-mail. INSWABI then established an executive management committee in 2010 with representatives from all countries, who now take responsibility for the ongoing management of INSWABI. There were a number of drivers for the establishment of INSWABI: </a:t>
            </a:r>
          </a:p>
          <a:p>
            <a:r>
              <a:rPr lang="en-NZ" sz="1100" u="none" kern="1200" dirty="0" smtClean="0">
                <a:solidFill>
                  <a:schemeClr val="tx1"/>
                </a:solidFill>
                <a:effectLst/>
                <a:latin typeface="+mn-lt"/>
                <a:ea typeface="+mn-ea"/>
                <a:cs typeface="+mn-cs"/>
              </a:rPr>
              <a:t>(</a:t>
            </a:r>
            <a:r>
              <a:rPr lang="en-NZ" sz="1100" u="none" kern="1200" dirty="0" err="1" smtClean="0">
                <a:solidFill>
                  <a:schemeClr val="tx1"/>
                </a:solidFill>
                <a:effectLst/>
                <a:latin typeface="+mn-lt"/>
                <a:ea typeface="+mn-ea"/>
                <a:cs typeface="+mn-cs"/>
              </a:rPr>
              <a:t>i</a:t>
            </a:r>
            <a:r>
              <a:rPr lang="en-NZ" sz="1100" u="none" kern="1200" dirty="0" smtClean="0">
                <a:solidFill>
                  <a:schemeClr val="tx1"/>
                </a:solidFill>
                <a:effectLst/>
                <a:latin typeface="+mn-lt"/>
                <a:ea typeface="+mn-ea"/>
                <a:cs typeface="+mn-cs"/>
              </a:rPr>
              <a:t>) The growing specialist nature of health care in Westernised countries meant that there were an increasing number of ‘niche’ specialty areas </a:t>
            </a:r>
          </a:p>
          <a:p>
            <a:r>
              <a:rPr lang="en-NZ" sz="1100" u="none" kern="1200" dirty="0" smtClean="0">
                <a:solidFill>
                  <a:schemeClr val="tx1"/>
                </a:solidFill>
                <a:effectLst/>
                <a:latin typeface="+mn-lt"/>
                <a:ea typeface="+mn-ea"/>
                <a:cs typeface="+mn-cs"/>
              </a:rPr>
              <a:t>(ii) The existing infrastructure within the profession (e.g., the national associations, academic schools of social work) often needed to take a broader view of the social work profession and therefore provided limited focus or support for social workers practising in such specialty areas</a:t>
            </a:r>
          </a:p>
          <a:p>
            <a:r>
              <a:rPr lang="en-NZ" sz="1100" u="none" kern="1200" dirty="0" smtClean="0">
                <a:solidFill>
                  <a:schemeClr val="tx1"/>
                </a:solidFill>
                <a:effectLst/>
                <a:latin typeface="+mn-lt"/>
                <a:ea typeface="+mn-ea"/>
                <a:cs typeface="+mn-cs"/>
              </a:rPr>
              <a:t>(iii) Despite this there are substantive matters that face the profession within the field around issues such as evidence-based practice and the role of the profession which are too large for individual practitioners or researchers to tackle, and</a:t>
            </a:r>
          </a:p>
          <a:p>
            <a:r>
              <a:rPr lang="en-NZ" sz="1100" u="none" kern="1200" dirty="0" smtClean="0">
                <a:solidFill>
                  <a:schemeClr val="tx1"/>
                </a:solidFill>
                <a:effectLst/>
                <a:latin typeface="+mn-lt"/>
                <a:ea typeface="+mn-ea"/>
                <a:cs typeface="+mn-cs"/>
              </a:rPr>
              <a:t> (iv) By creating international linkages, there was the potential to build a critical mass to help advance the profession within the specialty field. </a:t>
            </a:r>
            <a:endParaRPr lang="en-NZ" sz="1100" u="none" dirty="0"/>
          </a:p>
        </p:txBody>
      </p:sp>
      <p:sp>
        <p:nvSpPr>
          <p:cNvPr id="4" name="Slide Number Placeholder 3"/>
          <p:cNvSpPr>
            <a:spLocks noGrp="1"/>
          </p:cNvSpPr>
          <p:nvPr>
            <p:ph type="sldNum" sz="quarter" idx="10"/>
          </p:nvPr>
        </p:nvSpPr>
        <p:spPr/>
        <p:txBody>
          <a:bodyPr/>
          <a:lstStyle/>
          <a:p>
            <a:fld id="{2F816978-DF54-4857-B5C9-A6DAE6293A7D}" type="slidenum">
              <a:rPr lang="en-NZ" smtClean="0"/>
              <a:t>6</a:t>
            </a:fld>
            <a:endParaRPr lang="en-NZ"/>
          </a:p>
        </p:txBody>
      </p:sp>
    </p:spTree>
    <p:extLst>
      <p:ext uri="{BB962C8B-B14F-4D97-AF65-F5344CB8AC3E}">
        <p14:creationId xmlns:p14="http://schemas.microsoft.com/office/powerpoint/2010/main" val="179160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u="none" kern="1200" dirty="0" smtClean="0">
                <a:solidFill>
                  <a:schemeClr val="tx1"/>
                </a:solidFill>
                <a:effectLst/>
                <a:latin typeface="+mn-lt"/>
                <a:ea typeface="+mn-ea"/>
                <a:cs typeface="+mn-cs"/>
              </a:rPr>
              <a:t>Within the literature, </a:t>
            </a:r>
            <a:r>
              <a:rPr lang="en-NZ" sz="1200" u="none" kern="1200" dirty="0" err="1" smtClean="0">
                <a:solidFill>
                  <a:schemeClr val="tx1"/>
                </a:solidFill>
                <a:effectLst/>
                <a:latin typeface="+mn-lt"/>
                <a:ea typeface="+mn-ea"/>
                <a:cs typeface="+mn-cs"/>
              </a:rPr>
              <a:t>Dulworth</a:t>
            </a:r>
            <a:r>
              <a:rPr lang="en-NZ" sz="1200" u="none" kern="1200" dirty="0" smtClean="0">
                <a:solidFill>
                  <a:schemeClr val="tx1"/>
                </a:solidFill>
                <a:effectLst/>
                <a:latin typeface="+mn-lt"/>
                <a:ea typeface="+mn-ea"/>
                <a:cs typeface="+mn-cs"/>
              </a:rPr>
              <a:t> (2006, p.37) highlights that the role of “properly used networks can help improve .. performance in a number of ways, broadening .. exposure to new ideas and solutions and giving .. increased access to the expertise of leaders in your field”. With an exponential  growth in our access and use of communication technology both in our personal and professional lives , online networks assist in offering opportunities to share professional knowledge and support with our peers on an international scale (Mishna et al, 2012; </a:t>
            </a:r>
            <a:r>
              <a:rPr lang="en-NZ" sz="1200" u="none" kern="1200" dirty="0" err="1" smtClean="0">
                <a:solidFill>
                  <a:schemeClr val="tx1"/>
                </a:solidFill>
                <a:effectLst/>
                <a:latin typeface="+mn-lt"/>
                <a:ea typeface="+mn-ea"/>
                <a:cs typeface="+mn-cs"/>
              </a:rPr>
              <a:t>Macia</a:t>
            </a:r>
            <a:r>
              <a:rPr lang="en-NZ" sz="1200" u="none" kern="1200" dirty="0" smtClean="0">
                <a:solidFill>
                  <a:schemeClr val="tx1"/>
                </a:solidFill>
                <a:effectLst/>
                <a:latin typeface="+mn-lt"/>
                <a:ea typeface="+mn-ea"/>
                <a:cs typeface="+mn-cs"/>
              </a:rPr>
              <a:t> et al, 2016). </a:t>
            </a:r>
          </a:p>
          <a:p>
            <a:r>
              <a:rPr lang="en-NZ" u="none" dirty="0" smtClean="0"/>
              <a:t> </a:t>
            </a:r>
            <a:endParaRPr lang="en-NZ" u="none" dirty="0"/>
          </a:p>
        </p:txBody>
      </p:sp>
      <p:sp>
        <p:nvSpPr>
          <p:cNvPr id="4" name="Slide Number Placeholder 3"/>
          <p:cNvSpPr>
            <a:spLocks noGrp="1"/>
          </p:cNvSpPr>
          <p:nvPr>
            <p:ph type="sldNum" sz="quarter" idx="10"/>
          </p:nvPr>
        </p:nvSpPr>
        <p:spPr/>
        <p:txBody>
          <a:bodyPr/>
          <a:lstStyle/>
          <a:p>
            <a:fld id="{2F816978-DF54-4857-B5C9-A6DAE6293A7D}" type="slidenum">
              <a:rPr lang="en-NZ" smtClean="0"/>
              <a:t>7</a:t>
            </a:fld>
            <a:endParaRPr lang="en-NZ"/>
          </a:p>
        </p:txBody>
      </p:sp>
    </p:spTree>
    <p:extLst>
      <p:ext uri="{BB962C8B-B14F-4D97-AF65-F5344CB8AC3E}">
        <p14:creationId xmlns:p14="http://schemas.microsoft.com/office/powerpoint/2010/main" val="3975786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u="none" kern="1200" dirty="0" smtClean="0">
                <a:solidFill>
                  <a:schemeClr val="tx1"/>
                </a:solidFill>
                <a:effectLst/>
                <a:latin typeface="+mn-lt"/>
                <a:ea typeface="+mn-ea"/>
                <a:cs typeface="+mn-cs"/>
              </a:rPr>
              <a:t>This current project was initiated by the INSWABI Executive committee. Peer consultation has proved to be the activity around which INSWABI members most often engage. Therefore, the aim was to describe the peer-consultation conducted through the e-list over four years between 2012 and 2015 since it was first established. </a:t>
            </a:r>
          </a:p>
          <a:p>
            <a:r>
              <a:rPr lang="en-NZ" sz="1200" u="none" kern="1200" dirty="0" smtClean="0">
                <a:solidFill>
                  <a:schemeClr val="tx1"/>
                </a:solidFill>
                <a:effectLst/>
                <a:latin typeface="+mn-lt"/>
                <a:ea typeface="+mn-ea"/>
                <a:cs typeface="+mn-cs"/>
              </a:rPr>
              <a:t>In terms of the peer consultation process, any INSWABI member is able to use the e-network to initiate a question or issue and seek feedback from other INSWABI members. The peer consultation is monitored by one of the network co-convenors who stores the e-mail communications on a password protected computer. </a:t>
            </a:r>
          </a:p>
          <a:p>
            <a:r>
              <a:rPr lang="en-NZ" sz="1200" u="none" kern="1200" dirty="0" smtClean="0">
                <a:solidFill>
                  <a:schemeClr val="tx1"/>
                </a:solidFill>
                <a:effectLst/>
                <a:latin typeface="+mn-lt"/>
                <a:ea typeface="+mn-ea"/>
                <a:cs typeface="+mn-cs"/>
              </a:rPr>
              <a:t>All the stored network emails from the study period comprised the data for analysis in this presentation. Three templates were devised to sort the extracted data. The first template was used to analyse  the topics initiated by members. Each unique e-mail was inserted verbatim into the template, along with data about the date of the enquiry and the country from where the question came. The second and third templates were used to place any data  about (ii)responses made by INSWABI members to queries raised; and (iii) any expression of member satisfaction with the process.</a:t>
            </a:r>
          </a:p>
          <a:p>
            <a:r>
              <a:rPr lang="en-NZ" sz="1200" u="none" kern="1200" dirty="0" smtClean="0">
                <a:solidFill>
                  <a:schemeClr val="tx1"/>
                </a:solidFill>
                <a:effectLst/>
                <a:latin typeface="+mn-lt"/>
                <a:ea typeface="+mn-ea"/>
                <a:cs typeface="+mn-cs"/>
              </a:rPr>
              <a:t>Two authors (EW, EN) then independently conducted a thematic analysis, identifying the key categories within which the questions could be grouped. The two sets of categories were then compared and a final set derived through consensus.</a:t>
            </a:r>
            <a:endParaRPr lang="en-NZ" u="none" dirty="0"/>
          </a:p>
        </p:txBody>
      </p:sp>
      <p:sp>
        <p:nvSpPr>
          <p:cNvPr id="4" name="Slide Number Placeholder 3"/>
          <p:cNvSpPr>
            <a:spLocks noGrp="1"/>
          </p:cNvSpPr>
          <p:nvPr>
            <p:ph type="sldNum" sz="quarter" idx="10"/>
          </p:nvPr>
        </p:nvSpPr>
        <p:spPr/>
        <p:txBody>
          <a:bodyPr/>
          <a:lstStyle/>
          <a:p>
            <a:fld id="{2F816978-DF54-4857-B5C9-A6DAE6293A7D}" type="slidenum">
              <a:rPr lang="en-NZ" smtClean="0"/>
              <a:t>8</a:t>
            </a:fld>
            <a:endParaRPr lang="en-NZ"/>
          </a:p>
        </p:txBody>
      </p:sp>
    </p:spTree>
    <p:extLst>
      <p:ext uri="{BB962C8B-B14F-4D97-AF65-F5344CB8AC3E}">
        <p14:creationId xmlns:p14="http://schemas.microsoft.com/office/powerpoint/2010/main" val="314228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 total of 50 requests for information were made during this four year period, an average of 12.5 per year, from members based in Canada, Australia, New Zealand, USA and Ireland. Analysis identified a number of emerging groupings of questions raised by INSWABI members.  On initial investigations we were able to categorize the requests into the following 20 topic areas :</a:t>
            </a:r>
          </a:p>
          <a:p>
            <a:pPr lvl="0"/>
            <a:r>
              <a:rPr lang="en-NZ" sz="1200" kern="1200" dirty="0" smtClean="0">
                <a:solidFill>
                  <a:schemeClr val="tx1"/>
                </a:solidFill>
                <a:effectLst/>
                <a:latin typeface="+mn-lt"/>
                <a:ea typeface="+mn-ea"/>
                <a:cs typeface="+mn-cs"/>
              </a:rPr>
              <a:t>Use of outcome measures</a:t>
            </a:r>
          </a:p>
          <a:p>
            <a:pPr lvl="0"/>
            <a:r>
              <a:rPr lang="en-NZ" sz="1200" kern="1200" dirty="0" smtClean="0">
                <a:solidFill>
                  <a:schemeClr val="tx1"/>
                </a:solidFill>
                <a:effectLst/>
                <a:latin typeface="+mn-lt"/>
                <a:ea typeface="+mn-ea"/>
                <a:cs typeface="+mn-cs"/>
              </a:rPr>
              <a:t>Working with students</a:t>
            </a:r>
          </a:p>
          <a:p>
            <a:pPr lvl="0"/>
            <a:r>
              <a:rPr lang="en-NZ" sz="1200" kern="1200" dirty="0" smtClean="0">
                <a:solidFill>
                  <a:schemeClr val="tx1"/>
                </a:solidFill>
                <a:effectLst/>
                <a:latin typeface="+mn-lt"/>
                <a:ea typeface="+mn-ea"/>
                <a:cs typeface="+mn-cs"/>
              </a:rPr>
              <a:t>Family support strategies</a:t>
            </a:r>
          </a:p>
          <a:p>
            <a:pPr lvl="0"/>
            <a:r>
              <a:rPr lang="en-NZ" sz="1200" kern="1200" dirty="0" smtClean="0">
                <a:solidFill>
                  <a:schemeClr val="tx1"/>
                </a:solidFill>
                <a:effectLst/>
                <a:latin typeface="+mn-lt"/>
                <a:ea typeface="+mn-ea"/>
                <a:cs typeface="+mn-cs"/>
              </a:rPr>
              <a:t>Priority rating scales to manage waitlists</a:t>
            </a:r>
          </a:p>
          <a:p>
            <a:pPr lvl="0"/>
            <a:r>
              <a:rPr lang="en-NZ" sz="1200" kern="1200" dirty="0" smtClean="0">
                <a:solidFill>
                  <a:schemeClr val="tx1"/>
                </a:solidFill>
                <a:effectLst/>
                <a:latin typeface="+mn-lt"/>
                <a:ea typeface="+mn-ea"/>
                <a:cs typeface="+mn-cs"/>
              </a:rPr>
              <a:t>Social work staffing ratios</a:t>
            </a:r>
          </a:p>
          <a:p>
            <a:pPr lvl="0"/>
            <a:r>
              <a:rPr lang="en-NZ" sz="1200" kern="1200" dirty="0" smtClean="0">
                <a:solidFill>
                  <a:schemeClr val="tx1"/>
                </a:solidFill>
                <a:effectLst/>
                <a:latin typeface="+mn-lt"/>
                <a:ea typeface="+mn-ea"/>
                <a:cs typeface="+mn-cs"/>
              </a:rPr>
              <a:t>Working with ABI and addictions</a:t>
            </a:r>
          </a:p>
          <a:p>
            <a:pPr lvl="0"/>
            <a:r>
              <a:rPr lang="en-NZ" sz="1200" kern="1200" dirty="0" smtClean="0">
                <a:solidFill>
                  <a:schemeClr val="tx1"/>
                </a:solidFill>
                <a:effectLst/>
                <a:latin typeface="+mn-lt"/>
                <a:ea typeface="+mn-ea"/>
                <a:cs typeface="+mn-cs"/>
              </a:rPr>
              <a:t>Welcome and transition packs for clients</a:t>
            </a:r>
          </a:p>
          <a:p>
            <a:pPr lvl="0"/>
            <a:r>
              <a:rPr lang="en-NZ" sz="1200" kern="1200" dirty="0" smtClean="0">
                <a:solidFill>
                  <a:schemeClr val="tx1"/>
                </a:solidFill>
                <a:effectLst/>
                <a:latin typeface="+mn-lt"/>
                <a:ea typeface="+mn-ea"/>
                <a:cs typeface="+mn-cs"/>
              </a:rPr>
              <a:t>Resources for young carers</a:t>
            </a:r>
          </a:p>
          <a:p>
            <a:pPr lvl="0"/>
            <a:r>
              <a:rPr lang="en-NZ" sz="1200" kern="1200" dirty="0" smtClean="0">
                <a:solidFill>
                  <a:schemeClr val="tx1"/>
                </a:solidFill>
                <a:effectLst/>
                <a:latin typeface="+mn-lt"/>
                <a:ea typeface="+mn-ea"/>
                <a:cs typeface="+mn-cs"/>
              </a:rPr>
              <a:t>Skills for Social Workers working in ABI</a:t>
            </a:r>
          </a:p>
          <a:p>
            <a:pPr lvl="0"/>
            <a:r>
              <a:rPr lang="en-NZ" sz="1200" kern="1200" dirty="0" smtClean="0">
                <a:solidFill>
                  <a:schemeClr val="tx1"/>
                </a:solidFill>
                <a:effectLst/>
                <a:latin typeface="+mn-lt"/>
                <a:ea typeface="+mn-ea"/>
                <a:cs typeface="+mn-cs"/>
              </a:rPr>
              <a:t>International referrals for clients repatriating to country of origin</a:t>
            </a:r>
          </a:p>
          <a:p>
            <a:pPr lvl="0"/>
            <a:r>
              <a:rPr lang="en-NZ" sz="1200" kern="1200" dirty="0" smtClean="0">
                <a:solidFill>
                  <a:schemeClr val="tx1"/>
                </a:solidFill>
                <a:effectLst/>
                <a:latin typeface="+mn-lt"/>
                <a:ea typeface="+mn-ea"/>
                <a:cs typeface="+mn-cs"/>
              </a:rPr>
              <a:t>Service delivery for clients with ABI in acute care vs inpatient vs day programme vs outpatient vs community</a:t>
            </a:r>
          </a:p>
          <a:p>
            <a:pPr lvl="0"/>
            <a:r>
              <a:rPr lang="en-NZ" sz="1200" kern="1200" dirty="0" smtClean="0">
                <a:solidFill>
                  <a:schemeClr val="tx1"/>
                </a:solidFill>
                <a:effectLst/>
                <a:latin typeface="+mn-lt"/>
                <a:ea typeface="+mn-ea"/>
                <a:cs typeface="+mn-cs"/>
              </a:rPr>
              <a:t>Use of screening / documentation tools</a:t>
            </a:r>
          </a:p>
          <a:p>
            <a:pPr lvl="0"/>
            <a:r>
              <a:rPr lang="en-NZ" sz="1200" kern="1200" dirty="0" smtClean="0">
                <a:solidFill>
                  <a:schemeClr val="tx1"/>
                </a:solidFill>
                <a:effectLst/>
                <a:latin typeface="+mn-lt"/>
                <a:ea typeface="+mn-ea"/>
                <a:cs typeface="+mn-cs"/>
              </a:rPr>
              <a:t>Body temperature changes after ABI</a:t>
            </a:r>
          </a:p>
          <a:p>
            <a:pPr lvl="0"/>
            <a:r>
              <a:rPr lang="en-NZ" sz="1200" kern="1200" dirty="0" smtClean="0">
                <a:solidFill>
                  <a:schemeClr val="tx1"/>
                </a:solidFill>
                <a:effectLst/>
                <a:latin typeface="+mn-lt"/>
                <a:ea typeface="+mn-ea"/>
                <a:cs typeface="+mn-cs"/>
              </a:rPr>
              <a:t>Working with children with ABI</a:t>
            </a:r>
          </a:p>
          <a:p>
            <a:pPr lvl="0"/>
            <a:r>
              <a:rPr lang="en-NZ" sz="1200" kern="1200" dirty="0" smtClean="0">
                <a:solidFill>
                  <a:schemeClr val="tx1"/>
                </a:solidFill>
                <a:effectLst/>
                <a:latin typeface="+mn-lt"/>
                <a:ea typeface="+mn-ea"/>
                <a:cs typeface="+mn-cs"/>
              </a:rPr>
              <a:t>Effectiveness of family conferences</a:t>
            </a:r>
          </a:p>
          <a:p>
            <a:pPr lvl="0"/>
            <a:r>
              <a:rPr lang="en-NZ" sz="1200" kern="1200" dirty="0" smtClean="0">
                <a:solidFill>
                  <a:schemeClr val="tx1"/>
                </a:solidFill>
                <a:effectLst/>
                <a:latin typeface="+mn-lt"/>
                <a:ea typeface="+mn-ea"/>
                <a:cs typeface="+mn-cs"/>
              </a:rPr>
              <a:t>Use of a Social Work brochure</a:t>
            </a:r>
          </a:p>
          <a:p>
            <a:pPr lvl="0"/>
            <a:r>
              <a:rPr lang="en-NZ" sz="1200" kern="1200" dirty="0" smtClean="0">
                <a:solidFill>
                  <a:schemeClr val="tx1"/>
                </a:solidFill>
                <a:effectLst/>
                <a:latin typeface="+mn-lt"/>
                <a:ea typeface="+mn-ea"/>
                <a:cs typeface="+mn-cs"/>
              </a:rPr>
              <a:t>Use and benefits of a living Journal</a:t>
            </a:r>
          </a:p>
          <a:p>
            <a:pPr lvl="0"/>
            <a:r>
              <a:rPr lang="en-NZ" sz="1200" kern="1200" dirty="0" smtClean="0">
                <a:solidFill>
                  <a:schemeClr val="tx1"/>
                </a:solidFill>
                <a:effectLst/>
                <a:latin typeface="+mn-lt"/>
                <a:ea typeface="+mn-ea"/>
                <a:cs typeface="+mn-cs"/>
              </a:rPr>
              <a:t>Emotional and Psychological consequences of TBI</a:t>
            </a:r>
          </a:p>
          <a:p>
            <a:r>
              <a:rPr lang="en-NZ" sz="1200" kern="1200" dirty="0" smtClean="0">
                <a:solidFill>
                  <a:schemeClr val="tx1"/>
                </a:solidFill>
                <a:effectLst/>
                <a:latin typeface="+mn-lt"/>
                <a:ea typeface="+mn-ea"/>
                <a:cs typeface="+mn-cs"/>
              </a:rPr>
              <a:t>Best Practice guidelines.</a:t>
            </a:r>
            <a:r>
              <a:rPr lang="en-NZ" dirty="0" smtClean="0">
                <a:effectLst/>
              </a:rPr>
              <a:t> </a:t>
            </a:r>
            <a:r>
              <a:rPr lang="en-NZ" sz="1200" kern="1200" dirty="0" smtClean="0">
                <a:solidFill>
                  <a:schemeClr val="tx1"/>
                </a:solidFill>
                <a:effectLst/>
                <a:latin typeface="+mn-lt"/>
                <a:ea typeface="+mn-ea"/>
                <a:cs typeface="+mn-cs"/>
              </a:rPr>
              <a:t> Maybe give a sample questions for each topic area?</a:t>
            </a:r>
          </a:p>
          <a:p>
            <a:endParaRPr lang="en-NZ" dirty="0"/>
          </a:p>
        </p:txBody>
      </p:sp>
      <p:sp>
        <p:nvSpPr>
          <p:cNvPr id="4" name="Slide Number Placeholder 3"/>
          <p:cNvSpPr>
            <a:spLocks noGrp="1"/>
          </p:cNvSpPr>
          <p:nvPr>
            <p:ph type="sldNum" sz="quarter" idx="10"/>
          </p:nvPr>
        </p:nvSpPr>
        <p:spPr/>
        <p:txBody>
          <a:bodyPr/>
          <a:lstStyle/>
          <a:p>
            <a:fld id="{2F816978-DF54-4857-B5C9-A6DAE6293A7D}" type="slidenum">
              <a:rPr lang="en-NZ" smtClean="0"/>
              <a:t>9</a:t>
            </a:fld>
            <a:endParaRPr lang="en-NZ"/>
          </a:p>
        </p:txBody>
      </p:sp>
    </p:spTree>
    <p:extLst>
      <p:ext uri="{BB962C8B-B14F-4D97-AF65-F5344CB8AC3E}">
        <p14:creationId xmlns:p14="http://schemas.microsoft.com/office/powerpoint/2010/main" val="2495368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FB74308-497D-4B3A-BF17-D167737F5BA3}" type="datetimeFigureOut">
              <a:rPr lang="en-NZ" smtClean="0"/>
              <a:t>16/06/2016</a:t>
            </a:fld>
            <a:endParaRPr lang="en-NZ"/>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NZ"/>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B84BE85-6881-4CEE-935C-D5CCCAF27700}"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B74308-497D-4B3A-BF17-D167737F5BA3}" type="datetimeFigureOut">
              <a:rPr lang="en-NZ" smtClean="0"/>
              <a:t>16/06/2016</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8B84BE85-6881-4CEE-935C-D5CCCAF27700}"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B74308-497D-4B3A-BF17-D167737F5BA3}" type="datetimeFigureOut">
              <a:rPr lang="en-NZ" smtClean="0"/>
              <a:t>16/06/2016</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8B84BE85-6881-4CEE-935C-D5CCCAF27700}"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B74308-497D-4B3A-BF17-D167737F5BA3}" type="datetimeFigureOut">
              <a:rPr lang="en-NZ" smtClean="0"/>
              <a:t>16/06/2016</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8B84BE85-6881-4CEE-935C-D5CCCAF27700}" type="slidenum">
              <a:rPr lang="en-NZ" smtClean="0"/>
              <a:t>‹#›</a:t>
            </a:fld>
            <a:endParaRPr lang="en-NZ"/>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FB74308-497D-4B3A-BF17-D167737F5BA3}" type="datetimeFigureOut">
              <a:rPr lang="en-NZ" smtClean="0"/>
              <a:t>16/06/2016</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8B84BE85-6881-4CEE-935C-D5CCCAF27700}" type="slidenum">
              <a:rPr lang="en-NZ" smtClean="0"/>
              <a:t>‹#›</a:t>
            </a:fld>
            <a:endParaRPr lang="en-NZ"/>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B74308-497D-4B3A-BF17-D167737F5BA3}" type="datetimeFigureOut">
              <a:rPr lang="en-NZ" smtClean="0"/>
              <a:t>16/06/2016</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8B84BE85-6881-4CEE-935C-D5CCCAF27700}" type="slidenum">
              <a:rPr lang="en-NZ" smtClean="0"/>
              <a:t>‹#›</a:t>
            </a:fld>
            <a:endParaRPr lang="en-NZ"/>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FB74308-497D-4B3A-BF17-D167737F5BA3}" type="datetimeFigureOut">
              <a:rPr lang="en-NZ" smtClean="0"/>
              <a:t>16/06/2016</a:t>
            </a:fld>
            <a:endParaRPr lang="en-NZ"/>
          </a:p>
        </p:txBody>
      </p:sp>
      <p:sp>
        <p:nvSpPr>
          <p:cNvPr id="8" name="Footer Placeholder 7"/>
          <p:cNvSpPr>
            <a:spLocks noGrp="1"/>
          </p:cNvSpPr>
          <p:nvPr>
            <p:ph type="ftr" sz="quarter" idx="11"/>
          </p:nvPr>
        </p:nvSpPr>
        <p:spPr/>
        <p:txBody>
          <a:bodyPr/>
          <a:lstStyle>
            <a:extLst/>
          </a:lstStyle>
          <a:p>
            <a:endParaRPr lang="en-NZ"/>
          </a:p>
        </p:txBody>
      </p:sp>
      <p:sp>
        <p:nvSpPr>
          <p:cNvPr id="9" name="Slide Number Placeholder 8"/>
          <p:cNvSpPr>
            <a:spLocks noGrp="1"/>
          </p:cNvSpPr>
          <p:nvPr>
            <p:ph type="sldNum" sz="quarter" idx="12"/>
          </p:nvPr>
        </p:nvSpPr>
        <p:spPr/>
        <p:txBody>
          <a:bodyPr/>
          <a:lstStyle>
            <a:extLst/>
          </a:lstStyle>
          <a:p>
            <a:fld id="{8B84BE85-6881-4CEE-935C-D5CCCAF27700}" type="slidenum">
              <a:rPr lang="en-NZ" smtClean="0"/>
              <a:t>‹#›</a:t>
            </a:fld>
            <a:endParaRPr lang="en-NZ"/>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FB74308-497D-4B3A-BF17-D167737F5BA3}" type="datetimeFigureOut">
              <a:rPr lang="en-NZ" smtClean="0"/>
              <a:t>16/06/2016</a:t>
            </a:fld>
            <a:endParaRPr lang="en-NZ"/>
          </a:p>
        </p:txBody>
      </p:sp>
      <p:sp>
        <p:nvSpPr>
          <p:cNvPr id="4" name="Footer Placeholder 3"/>
          <p:cNvSpPr>
            <a:spLocks noGrp="1"/>
          </p:cNvSpPr>
          <p:nvPr>
            <p:ph type="ftr" sz="quarter" idx="11"/>
          </p:nvPr>
        </p:nvSpPr>
        <p:spPr/>
        <p:txBody>
          <a:bodyPr/>
          <a:lstStyle>
            <a:extLst/>
          </a:lstStyle>
          <a:p>
            <a:endParaRPr lang="en-NZ"/>
          </a:p>
        </p:txBody>
      </p:sp>
      <p:sp>
        <p:nvSpPr>
          <p:cNvPr id="5" name="Slide Number Placeholder 4"/>
          <p:cNvSpPr>
            <a:spLocks noGrp="1"/>
          </p:cNvSpPr>
          <p:nvPr>
            <p:ph type="sldNum" sz="quarter" idx="12"/>
          </p:nvPr>
        </p:nvSpPr>
        <p:spPr/>
        <p:txBody>
          <a:bodyPr/>
          <a:lstStyle>
            <a:extLst/>
          </a:lstStyle>
          <a:p>
            <a:fld id="{8B84BE85-6881-4CEE-935C-D5CCCAF27700}" type="slidenum">
              <a:rPr lang="en-NZ" smtClean="0"/>
              <a:t>‹#›</a:t>
            </a:fld>
            <a:endParaRPr lang="en-NZ"/>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FB74308-497D-4B3A-BF17-D167737F5BA3}" type="datetimeFigureOut">
              <a:rPr lang="en-NZ" smtClean="0"/>
              <a:t>16/06/2016</a:t>
            </a:fld>
            <a:endParaRPr lang="en-NZ"/>
          </a:p>
        </p:txBody>
      </p:sp>
      <p:sp>
        <p:nvSpPr>
          <p:cNvPr id="3" name="Footer Placeholder 2"/>
          <p:cNvSpPr>
            <a:spLocks noGrp="1"/>
          </p:cNvSpPr>
          <p:nvPr>
            <p:ph type="ftr" sz="quarter" idx="11"/>
          </p:nvPr>
        </p:nvSpPr>
        <p:spPr/>
        <p:txBody>
          <a:bodyPr/>
          <a:lstStyle>
            <a:extLst/>
          </a:lstStyle>
          <a:p>
            <a:endParaRPr lang="en-NZ"/>
          </a:p>
        </p:txBody>
      </p:sp>
      <p:sp>
        <p:nvSpPr>
          <p:cNvPr id="4" name="Slide Number Placeholder 3"/>
          <p:cNvSpPr>
            <a:spLocks noGrp="1"/>
          </p:cNvSpPr>
          <p:nvPr>
            <p:ph type="sldNum" sz="quarter" idx="12"/>
          </p:nvPr>
        </p:nvSpPr>
        <p:spPr/>
        <p:txBody>
          <a:bodyPr/>
          <a:lstStyle>
            <a:extLst/>
          </a:lstStyle>
          <a:p>
            <a:fld id="{8B84BE85-6881-4CEE-935C-D5CCCAF27700}"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FB74308-497D-4B3A-BF17-D167737F5BA3}" type="datetimeFigureOut">
              <a:rPr lang="en-NZ" smtClean="0"/>
              <a:t>16/06/2016</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8B84BE85-6881-4CEE-935C-D5CCCAF27700}" type="slidenum">
              <a:rPr lang="en-NZ" smtClean="0"/>
              <a:t>‹#›</a:t>
            </a:fld>
            <a:endParaRPr lang="en-N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FB74308-497D-4B3A-BF17-D167737F5BA3}" type="datetimeFigureOut">
              <a:rPr lang="en-NZ" smtClean="0"/>
              <a:t>16/06/2016</a:t>
            </a:fld>
            <a:endParaRPr lang="en-NZ"/>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NZ"/>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B84BE85-6881-4CEE-935C-D5CCCAF27700}" type="slidenum">
              <a:rPr lang="en-NZ" smtClean="0"/>
              <a:t>‹#›</a:t>
            </a:fld>
            <a:endParaRPr lang="en-NZ"/>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FB74308-497D-4B3A-BF17-D167737F5BA3}" type="datetimeFigureOut">
              <a:rPr lang="en-NZ" smtClean="0"/>
              <a:t>16/06/2016</a:t>
            </a:fld>
            <a:endParaRPr lang="en-NZ"/>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NZ"/>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B84BE85-6881-4CEE-935C-D5CCCAF27700}"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57192"/>
            <a:ext cx="8229600" cy="968971"/>
          </a:xfrm>
        </p:spPr>
        <p:txBody>
          <a:bodyPr>
            <a:normAutofit/>
          </a:bodyPr>
          <a:lstStyle/>
          <a:p>
            <a:pPr marL="0" indent="0" algn="ctr">
              <a:buNone/>
            </a:pPr>
            <a:r>
              <a:rPr lang="en-NZ" sz="2200" dirty="0" smtClean="0"/>
              <a:t>Authors: Grahame Simpson (Australia), Elly </a:t>
            </a:r>
            <a:r>
              <a:rPr lang="en-NZ" sz="2200" dirty="0" err="1" smtClean="0"/>
              <a:t>Nadorp</a:t>
            </a:r>
            <a:r>
              <a:rPr lang="en-NZ" sz="2200" dirty="0" smtClean="0"/>
              <a:t> (Canada), Emma Weeks (New Zealand)</a:t>
            </a:r>
            <a:endParaRPr lang="en-NZ" sz="2200" dirty="0"/>
          </a:p>
        </p:txBody>
      </p:sp>
      <p:sp>
        <p:nvSpPr>
          <p:cNvPr id="2" name="Title 1"/>
          <p:cNvSpPr>
            <a:spLocks noGrp="1"/>
          </p:cNvSpPr>
          <p:nvPr>
            <p:ph type="title"/>
          </p:nvPr>
        </p:nvSpPr>
        <p:spPr>
          <a:xfrm>
            <a:off x="467544" y="1268760"/>
            <a:ext cx="8229600" cy="3370386"/>
          </a:xfrm>
        </p:spPr>
        <p:txBody>
          <a:bodyPr>
            <a:noAutofit/>
          </a:bodyPr>
          <a:lstStyle/>
          <a:p>
            <a:pPr algn="ctr"/>
            <a:r>
              <a:rPr lang="en-NZ" sz="3600" dirty="0" smtClean="0"/>
              <a:t>A descriptive analysis of peer-consultation among an international specialist social work e-network: The experience of the International Network of Social Workers in Acquired Brain Injury.</a:t>
            </a:r>
            <a:br>
              <a:rPr lang="en-NZ" sz="3600" dirty="0" smtClean="0"/>
            </a:br>
            <a:endParaRPr lang="en-NZ" sz="3600" dirty="0"/>
          </a:p>
        </p:txBody>
      </p:sp>
    </p:spTree>
    <p:extLst>
      <p:ext uri="{BB962C8B-B14F-4D97-AF65-F5344CB8AC3E}">
        <p14:creationId xmlns:p14="http://schemas.microsoft.com/office/powerpoint/2010/main" val="1785037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2902" y="404664"/>
            <a:ext cx="342900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91" y="2923190"/>
            <a:ext cx="3024336" cy="187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79640" y="1052736"/>
            <a:ext cx="4248472" cy="830997"/>
          </a:xfrm>
          <a:prstGeom prst="rect">
            <a:avLst/>
          </a:prstGeom>
          <a:noFill/>
        </p:spPr>
        <p:txBody>
          <a:bodyPr wrap="square" rtlCol="0">
            <a:spAutoFit/>
          </a:bodyPr>
          <a:lstStyle/>
          <a:p>
            <a:pPr marL="342900" indent="-342900">
              <a:buFont typeface="Arial" panose="020B0604020202020204" pitchFamily="34" charset="0"/>
              <a:buChar char="•"/>
            </a:pPr>
            <a:r>
              <a:rPr lang="en-NZ" sz="2400" dirty="0" smtClean="0"/>
              <a:t>How many Social </a:t>
            </a:r>
            <a:r>
              <a:rPr lang="en-NZ" sz="2400" dirty="0"/>
              <a:t>W</a:t>
            </a:r>
            <a:r>
              <a:rPr lang="en-NZ" sz="2400" dirty="0" smtClean="0"/>
              <a:t>orkers do you have?</a:t>
            </a:r>
            <a:endParaRPr lang="en-NZ" sz="2400" dirty="0"/>
          </a:p>
        </p:txBody>
      </p:sp>
      <p:sp>
        <p:nvSpPr>
          <p:cNvPr id="7" name="TextBox 6"/>
          <p:cNvSpPr txBox="1"/>
          <p:nvPr/>
        </p:nvSpPr>
        <p:spPr>
          <a:xfrm>
            <a:off x="4460333" y="3032017"/>
            <a:ext cx="3960440" cy="830997"/>
          </a:xfrm>
          <a:prstGeom prst="rect">
            <a:avLst/>
          </a:prstGeom>
          <a:noFill/>
        </p:spPr>
        <p:txBody>
          <a:bodyPr wrap="square" rtlCol="0">
            <a:spAutoFit/>
          </a:bodyPr>
          <a:lstStyle/>
          <a:p>
            <a:pPr marL="342900" indent="-342900">
              <a:buFont typeface="Arial" panose="020B0604020202020204" pitchFamily="34" charset="0"/>
              <a:buChar char="•"/>
            </a:pPr>
            <a:r>
              <a:rPr lang="en-NZ" sz="2400" dirty="0" smtClean="0"/>
              <a:t>How do you prioritise lengthy waiting lists?</a:t>
            </a:r>
            <a:endParaRPr lang="en-NZ" sz="2400" dirty="0"/>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077072"/>
            <a:ext cx="3003984" cy="238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465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836327834"/>
              </p:ext>
            </p:extLst>
          </p:nvPr>
        </p:nvGraphicFramePr>
        <p:xfrm>
          <a:off x="457200" y="548680"/>
          <a:ext cx="8229600" cy="5458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545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501008"/>
            <a:ext cx="2304256" cy="192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412776"/>
            <a:ext cx="331236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70713"/>
            <a:ext cx="335280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652120" y="338666"/>
            <a:ext cx="2538985" cy="273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0640" y="3686605"/>
            <a:ext cx="1879476" cy="171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685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816" y="1700808"/>
            <a:ext cx="345638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48680"/>
            <a:ext cx="31432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548680"/>
            <a:ext cx="26574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181" y="422910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4208414"/>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795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268760"/>
            <a:ext cx="6984775" cy="403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059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15000"/>
              </a:lnSpc>
            </a:pPr>
            <a:r>
              <a:rPr lang="en-AU" sz="2800" dirty="0"/>
              <a:t>Dr Grahame Simpson (Co-Convenor)</a:t>
            </a:r>
            <a:endParaRPr lang="en-NZ" sz="2800" dirty="0">
              <a:ea typeface="Calibri"/>
              <a:cs typeface="Times New Roman"/>
            </a:endParaRPr>
          </a:p>
          <a:p>
            <a:pPr marL="109728" indent="0">
              <a:lnSpc>
                <a:spcPct val="115000"/>
              </a:lnSpc>
              <a:buNone/>
            </a:pPr>
            <a:r>
              <a:rPr lang="en-AU" sz="2800" dirty="0"/>
              <a:t>Research Group Leader</a:t>
            </a:r>
            <a:r>
              <a:rPr lang="en-NZ" sz="2800" dirty="0"/>
              <a:t> </a:t>
            </a:r>
            <a:r>
              <a:rPr lang="en-AU" sz="2800" dirty="0"/>
              <a:t>Social Worker – Clinical Specialist </a:t>
            </a:r>
          </a:p>
          <a:p>
            <a:pPr marL="109728" indent="0">
              <a:lnSpc>
                <a:spcPct val="115000"/>
              </a:lnSpc>
              <a:buNone/>
            </a:pPr>
            <a:r>
              <a:rPr lang="en-AU" sz="2800" dirty="0"/>
              <a:t>Brain Injury Rehabilitation Research Group, Ingham Institute of Applied Medical Research, Liverpool Australia</a:t>
            </a:r>
          </a:p>
          <a:p>
            <a:pPr marL="109728" indent="0">
              <a:lnSpc>
                <a:spcPct val="115000"/>
              </a:lnSpc>
              <a:buNone/>
            </a:pPr>
            <a:endParaRPr lang="en-AU" sz="2800" dirty="0"/>
          </a:p>
          <a:p>
            <a:pPr>
              <a:lnSpc>
                <a:spcPct val="115000"/>
              </a:lnSpc>
            </a:pPr>
            <a:r>
              <a:rPr lang="en-AU" sz="2800" dirty="0"/>
              <a:t>Elly Nadorp (General Member)</a:t>
            </a:r>
            <a:endParaRPr lang="en-NZ" sz="2800" dirty="0">
              <a:ea typeface="Calibri"/>
              <a:cs typeface="Times New Roman"/>
            </a:endParaRPr>
          </a:p>
          <a:p>
            <a:pPr marL="109728" indent="0">
              <a:lnSpc>
                <a:spcPct val="115000"/>
              </a:lnSpc>
              <a:buNone/>
            </a:pPr>
            <a:r>
              <a:rPr lang="en-AU" sz="2800" dirty="0"/>
              <a:t>Part time Care Coordinator/Social worker</a:t>
            </a:r>
          </a:p>
          <a:p>
            <a:pPr marL="109728" indent="0">
              <a:lnSpc>
                <a:spcPct val="115000"/>
              </a:lnSpc>
              <a:buNone/>
            </a:pPr>
            <a:r>
              <a:rPr lang="en-AU" sz="2800" dirty="0" err="1"/>
              <a:t>Arnprior</a:t>
            </a:r>
            <a:r>
              <a:rPr lang="en-AU" sz="2800" dirty="0"/>
              <a:t> Regional Health, Ottawa Canada</a:t>
            </a:r>
            <a:endParaRPr lang="en-NZ" sz="2800" dirty="0">
              <a:ea typeface="Calibri"/>
              <a:cs typeface="Times New Roman"/>
            </a:endParaRPr>
          </a:p>
          <a:p>
            <a:pPr marL="109728" indent="0">
              <a:lnSpc>
                <a:spcPct val="115000"/>
              </a:lnSpc>
              <a:buNone/>
            </a:pPr>
            <a:endParaRPr lang="en-AU" sz="2800" dirty="0"/>
          </a:p>
          <a:p>
            <a:pPr>
              <a:lnSpc>
                <a:spcPct val="115000"/>
              </a:lnSpc>
            </a:pPr>
            <a:r>
              <a:rPr lang="en-AU" sz="2800" dirty="0"/>
              <a:t>Emma Weeks (General Member)</a:t>
            </a:r>
            <a:endParaRPr lang="en-NZ" sz="2800" dirty="0">
              <a:ea typeface="Calibri"/>
              <a:cs typeface="Times New Roman"/>
            </a:endParaRPr>
          </a:p>
          <a:p>
            <a:pPr marL="109728" indent="0">
              <a:lnSpc>
                <a:spcPct val="115000"/>
              </a:lnSpc>
              <a:buNone/>
            </a:pPr>
            <a:r>
              <a:rPr lang="en-AU" sz="2800" dirty="0"/>
              <a:t>Director of Rehabilitation Wellington </a:t>
            </a:r>
          </a:p>
          <a:p>
            <a:pPr marL="109728" indent="0">
              <a:lnSpc>
                <a:spcPct val="115000"/>
              </a:lnSpc>
              <a:buNone/>
            </a:pPr>
            <a:r>
              <a:rPr lang="en-AU" sz="2800" dirty="0"/>
              <a:t>ABI Rehabilitation, Wellington, New Zealand</a:t>
            </a:r>
            <a:endParaRPr lang="en-NZ" sz="2800" dirty="0"/>
          </a:p>
          <a:p>
            <a:endParaRPr lang="en-NZ" dirty="0"/>
          </a:p>
        </p:txBody>
      </p:sp>
      <p:sp>
        <p:nvSpPr>
          <p:cNvPr id="3" name="Title 2"/>
          <p:cNvSpPr>
            <a:spLocks noGrp="1"/>
          </p:cNvSpPr>
          <p:nvPr>
            <p:ph type="title"/>
          </p:nvPr>
        </p:nvSpPr>
        <p:spPr/>
        <p:txBody>
          <a:bodyPr/>
          <a:lstStyle/>
          <a:p>
            <a:r>
              <a:rPr lang="en-NZ" dirty="0" smtClean="0"/>
              <a:t>Authors</a:t>
            </a:r>
            <a:endParaRPr lang="en-NZ" dirty="0"/>
          </a:p>
        </p:txBody>
      </p:sp>
    </p:spTree>
    <p:extLst>
      <p:ext uri="{BB962C8B-B14F-4D97-AF65-F5344CB8AC3E}">
        <p14:creationId xmlns:p14="http://schemas.microsoft.com/office/powerpoint/2010/main" val="1039638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56320" y="-953696"/>
            <a:ext cx="10109719" cy="6869442"/>
            <a:chOff x="0" y="-587021"/>
            <a:chExt cx="10109719" cy="6869442"/>
          </a:xfrm>
        </p:grpSpPr>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088"/>
              <a:ext cx="9540552" cy="5935333"/>
            </a:xfrm>
            <a:prstGeom prst="rect">
              <a:avLst/>
            </a:prstGeom>
            <a:ln>
              <a:noFill/>
            </a:ln>
          </p:spPr>
        </p:pic>
        <p:sp>
          <p:nvSpPr>
            <p:cNvPr id="59" name="Freeform 58"/>
            <p:cNvSpPr/>
            <p:nvPr/>
          </p:nvSpPr>
          <p:spPr>
            <a:xfrm rot="10092483">
              <a:off x="1024449" y="468543"/>
              <a:ext cx="2730489" cy="1314949"/>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0" name="Freeform 59"/>
            <p:cNvSpPr/>
            <p:nvPr/>
          </p:nvSpPr>
          <p:spPr>
            <a:xfrm rot="10800000">
              <a:off x="1747742" y="404663"/>
              <a:ext cx="2137725" cy="1241290"/>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1" name="Freeform 60"/>
            <p:cNvSpPr/>
            <p:nvPr/>
          </p:nvSpPr>
          <p:spPr>
            <a:xfrm rot="11814113" flipV="1">
              <a:off x="1474053" y="2169037"/>
              <a:ext cx="4505011" cy="1315450"/>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2" name="Freeform 61"/>
            <p:cNvSpPr/>
            <p:nvPr/>
          </p:nvSpPr>
          <p:spPr>
            <a:xfrm rot="12858952">
              <a:off x="4141718" y="810258"/>
              <a:ext cx="2552321" cy="1573928"/>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3" name="Freeform 62"/>
            <p:cNvSpPr/>
            <p:nvPr/>
          </p:nvSpPr>
          <p:spPr>
            <a:xfrm rot="12281935">
              <a:off x="1553660" y="365091"/>
              <a:ext cx="8146596" cy="3535631"/>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4" name="Freeform 63"/>
            <p:cNvSpPr/>
            <p:nvPr/>
          </p:nvSpPr>
          <p:spPr>
            <a:xfrm rot="12230817" flipV="1">
              <a:off x="442538" y="3591360"/>
              <a:ext cx="8213778" cy="2015467"/>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 name="Freeform 64"/>
            <p:cNvSpPr/>
            <p:nvPr/>
          </p:nvSpPr>
          <p:spPr>
            <a:xfrm rot="13572533">
              <a:off x="5963681" y="3213738"/>
              <a:ext cx="3609263" cy="1096164"/>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6" name="Freeform 65"/>
            <p:cNvSpPr/>
            <p:nvPr/>
          </p:nvSpPr>
          <p:spPr>
            <a:xfrm rot="12548342">
              <a:off x="1632753" y="2027745"/>
              <a:ext cx="7905676" cy="1627471"/>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7" name="Freeform 66"/>
            <p:cNvSpPr/>
            <p:nvPr/>
          </p:nvSpPr>
          <p:spPr>
            <a:xfrm rot="13188127">
              <a:off x="3967296" y="1288570"/>
              <a:ext cx="6142423" cy="2540074"/>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8" name="Freeform 67"/>
            <p:cNvSpPr/>
            <p:nvPr/>
          </p:nvSpPr>
          <p:spPr>
            <a:xfrm rot="13572533">
              <a:off x="5860478" y="3374439"/>
              <a:ext cx="2813690" cy="583975"/>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9" name="Freeform 68"/>
            <p:cNvSpPr/>
            <p:nvPr/>
          </p:nvSpPr>
          <p:spPr>
            <a:xfrm rot="12548342">
              <a:off x="2207061" y="2034156"/>
              <a:ext cx="6546530" cy="1372787"/>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 name="Freeform 69"/>
            <p:cNvSpPr/>
            <p:nvPr/>
          </p:nvSpPr>
          <p:spPr>
            <a:xfrm rot="13188127">
              <a:off x="4205470" y="672849"/>
              <a:ext cx="5304538" cy="2920115"/>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 name="Freeform 70"/>
            <p:cNvSpPr/>
            <p:nvPr/>
          </p:nvSpPr>
          <p:spPr>
            <a:xfrm rot="10092483">
              <a:off x="1633688" y="507838"/>
              <a:ext cx="2638179" cy="843746"/>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 name="Freeform 71"/>
            <p:cNvSpPr/>
            <p:nvPr/>
          </p:nvSpPr>
          <p:spPr>
            <a:xfrm rot="10800000" flipV="1">
              <a:off x="1736783" y="1610271"/>
              <a:ext cx="2467555" cy="718954"/>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 name="Freeform 72"/>
            <p:cNvSpPr/>
            <p:nvPr/>
          </p:nvSpPr>
          <p:spPr>
            <a:xfrm rot="9752133">
              <a:off x="950354" y="596926"/>
              <a:ext cx="3299354" cy="968339"/>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4" name="Freeform 73"/>
            <p:cNvSpPr/>
            <p:nvPr/>
          </p:nvSpPr>
          <p:spPr>
            <a:xfrm rot="10315746">
              <a:off x="1074733" y="711847"/>
              <a:ext cx="2744835" cy="1132400"/>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5" name="Freeform 74"/>
            <p:cNvSpPr/>
            <p:nvPr/>
          </p:nvSpPr>
          <p:spPr>
            <a:xfrm rot="13646869">
              <a:off x="4159208" y="1374649"/>
              <a:ext cx="6189105" cy="2278964"/>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6" name="Freeform 75"/>
            <p:cNvSpPr/>
            <p:nvPr/>
          </p:nvSpPr>
          <p:spPr>
            <a:xfrm rot="13596713">
              <a:off x="4083087" y="1497509"/>
              <a:ext cx="6239902" cy="2070841"/>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7" name="Freeform 76"/>
            <p:cNvSpPr/>
            <p:nvPr/>
          </p:nvSpPr>
          <p:spPr>
            <a:xfrm rot="11370236" flipV="1">
              <a:off x="1003011" y="2428452"/>
              <a:ext cx="4954155" cy="1730474"/>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8" name="Freeform 77"/>
            <p:cNvSpPr/>
            <p:nvPr/>
          </p:nvSpPr>
          <p:spPr>
            <a:xfrm rot="13188127">
              <a:off x="4241246" y="1511476"/>
              <a:ext cx="5773442" cy="2224300"/>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 name="Freeform 78"/>
            <p:cNvSpPr/>
            <p:nvPr/>
          </p:nvSpPr>
          <p:spPr>
            <a:xfrm rot="10172220" flipV="1">
              <a:off x="1294576" y="1774275"/>
              <a:ext cx="3022253" cy="1321116"/>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 name="Freeform 79"/>
            <p:cNvSpPr/>
            <p:nvPr/>
          </p:nvSpPr>
          <p:spPr>
            <a:xfrm rot="13650515">
              <a:off x="4401487" y="653293"/>
              <a:ext cx="2635973" cy="1573043"/>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 name="Freeform 80"/>
            <p:cNvSpPr/>
            <p:nvPr/>
          </p:nvSpPr>
          <p:spPr>
            <a:xfrm rot="12537298" flipV="1">
              <a:off x="850907" y="3346144"/>
              <a:ext cx="7837352" cy="1844957"/>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2" name="Freeform 81"/>
            <p:cNvSpPr/>
            <p:nvPr/>
          </p:nvSpPr>
          <p:spPr>
            <a:xfrm rot="12069851" flipV="1">
              <a:off x="482938" y="3338454"/>
              <a:ext cx="7531761" cy="2397728"/>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3" name="Freeform 82"/>
            <p:cNvSpPr/>
            <p:nvPr/>
          </p:nvSpPr>
          <p:spPr>
            <a:xfrm rot="12426782" flipV="1">
              <a:off x="881648" y="3081662"/>
              <a:ext cx="7125672" cy="2239275"/>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4" name="Freeform 83"/>
            <p:cNvSpPr/>
            <p:nvPr/>
          </p:nvSpPr>
          <p:spPr>
            <a:xfrm rot="12858952">
              <a:off x="4554258" y="599338"/>
              <a:ext cx="2230779" cy="1772343"/>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5" name="Freeform 84"/>
            <p:cNvSpPr/>
            <p:nvPr/>
          </p:nvSpPr>
          <p:spPr>
            <a:xfrm rot="13572533" flipH="1">
              <a:off x="8036890" y="4984497"/>
              <a:ext cx="787938" cy="241739"/>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6" name="Freeform 85"/>
            <p:cNvSpPr/>
            <p:nvPr/>
          </p:nvSpPr>
          <p:spPr>
            <a:xfrm rot="8330590" flipH="1" flipV="1">
              <a:off x="1294786" y="1661667"/>
              <a:ext cx="787938" cy="685738"/>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7" name="Freeform 86"/>
            <p:cNvSpPr/>
            <p:nvPr/>
          </p:nvSpPr>
          <p:spPr>
            <a:xfrm rot="8330590" flipH="1">
              <a:off x="3503301" y="737913"/>
              <a:ext cx="787938" cy="635295"/>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8" name="Freeform 87"/>
            <p:cNvSpPr/>
            <p:nvPr/>
          </p:nvSpPr>
          <p:spPr>
            <a:xfrm rot="17014871" flipH="1">
              <a:off x="3963597" y="1289357"/>
              <a:ext cx="647055" cy="85338"/>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9" name="Freeform 88"/>
            <p:cNvSpPr/>
            <p:nvPr/>
          </p:nvSpPr>
          <p:spPr>
            <a:xfrm rot="12032844" flipH="1">
              <a:off x="3883262" y="986443"/>
              <a:ext cx="428234" cy="559613"/>
            </a:xfrm>
            <a:custGeom>
              <a:avLst/>
              <a:gdLst>
                <a:gd name="connsiteX0" fmla="*/ 0 w 2715905"/>
                <a:gd name="connsiteY0" fmla="*/ 81887 h 1487799"/>
                <a:gd name="connsiteX1" fmla="*/ 1050878 w 2715905"/>
                <a:gd name="connsiteY1" fmla="*/ 1487606 h 1487799"/>
                <a:gd name="connsiteX2" fmla="*/ 2715905 w 2715905"/>
                <a:gd name="connsiteY2" fmla="*/ 0 h 1487799"/>
              </a:gdLst>
              <a:ahLst/>
              <a:cxnLst>
                <a:cxn ang="0">
                  <a:pos x="connsiteX0" y="connsiteY0"/>
                </a:cxn>
                <a:cxn ang="0">
                  <a:pos x="connsiteX1" y="connsiteY1"/>
                </a:cxn>
                <a:cxn ang="0">
                  <a:pos x="connsiteX2" y="connsiteY2"/>
                </a:cxn>
              </a:cxnLst>
              <a:rect l="l" t="t" r="r" b="b"/>
              <a:pathLst>
                <a:path w="2715905" h="1487799">
                  <a:moveTo>
                    <a:pt x="0" y="81887"/>
                  </a:moveTo>
                  <a:cubicBezTo>
                    <a:pt x="299113" y="791570"/>
                    <a:pt x="598227" y="1501254"/>
                    <a:pt x="1050878" y="1487606"/>
                  </a:cubicBezTo>
                  <a:cubicBezTo>
                    <a:pt x="1503529" y="1473958"/>
                    <a:pt x="2715905" y="0"/>
                    <a:pt x="2715905" y="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0" name="TextBox 89"/>
            <p:cNvSpPr txBox="1"/>
            <p:nvPr/>
          </p:nvSpPr>
          <p:spPr>
            <a:xfrm>
              <a:off x="8061978" y="5296086"/>
              <a:ext cx="88519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200" b="0" i="0" u="none" strike="noStrike" kern="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NEW ZEALAND</a:t>
              </a:r>
            </a:p>
          </p:txBody>
        </p:sp>
        <p:sp>
          <p:nvSpPr>
            <p:cNvPr id="91" name="TextBox 90"/>
            <p:cNvSpPr txBox="1"/>
            <p:nvPr/>
          </p:nvSpPr>
          <p:spPr>
            <a:xfrm>
              <a:off x="725771" y="2059679"/>
              <a:ext cx="56612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00" b="0" i="0" u="none" strike="noStrike" kern="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USA</a:t>
              </a:r>
            </a:p>
          </p:txBody>
        </p:sp>
        <p:sp>
          <p:nvSpPr>
            <p:cNvPr id="92" name="TextBox 91"/>
            <p:cNvSpPr txBox="1"/>
            <p:nvPr/>
          </p:nvSpPr>
          <p:spPr>
            <a:xfrm>
              <a:off x="7039307" y="4642386"/>
              <a:ext cx="1132249"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200" b="0" i="0" u="none" strike="noStrike" kern="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AUSTRALIA</a:t>
              </a:r>
            </a:p>
          </p:txBody>
        </p:sp>
        <p:sp>
          <p:nvSpPr>
            <p:cNvPr id="93" name="TextBox 92"/>
            <p:cNvSpPr txBox="1"/>
            <p:nvPr/>
          </p:nvSpPr>
          <p:spPr>
            <a:xfrm>
              <a:off x="5782364" y="2481835"/>
              <a:ext cx="1132249"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200" b="0" i="0" u="none" strike="noStrike" kern="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INDIA</a:t>
              </a:r>
            </a:p>
          </p:txBody>
        </p:sp>
        <p:sp>
          <p:nvSpPr>
            <p:cNvPr id="94" name="TextBox 93"/>
            <p:cNvSpPr txBox="1"/>
            <p:nvPr/>
          </p:nvSpPr>
          <p:spPr>
            <a:xfrm>
              <a:off x="837522" y="1196752"/>
              <a:ext cx="1132249"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200" b="0" i="0" u="none" strike="noStrike" kern="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CANADA</a:t>
              </a:r>
            </a:p>
          </p:txBody>
        </p:sp>
        <p:sp>
          <p:nvSpPr>
            <p:cNvPr id="95" name="TextBox 94"/>
            <p:cNvSpPr txBox="1"/>
            <p:nvPr/>
          </p:nvSpPr>
          <p:spPr>
            <a:xfrm>
              <a:off x="4097379" y="633215"/>
              <a:ext cx="83854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200" b="0" i="0" u="none" strike="noStrike" kern="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SWEDEN</a:t>
              </a:r>
            </a:p>
          </p:txBody>
        </p:sp>
        <p:sp>
          <p:nvSpPr>
            <p:cNvPr id="96" name="TextBox 95"/>
            <p:cNvSpPr txBox="1"/>
            <p:nvPr/>
          </p:nvSpPr>
          <p:spPr>
            <a:xfrm>
              <a:off x="3632161" y="958642"/>
              <a:ext cx="56612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300" b="0" i="0" u="none" strike="noStrike" kern="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UK</a:t>
              </a:r>
            </a:p>
          </p:txBody>
        </p:sp>
        <p:sp>
          <p:nvSpPr>
            <p:cNvPr id="97" name="TextBox 96"/>
            <p:cNvSpPr txBox="1"/>
            <p:nvPr/>
          </p:nvSpPr>
          <p:spPr>
            <a:xfrm>
              <a:off x="2986867" y="1473751"/>
              <a:ext cx="84964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200" b="0" i="0" u="none" strike="noStrike" kern="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IRELAND</a:t>
              </a:r>
            </a:p>
          </p:txBody>
        </p:sp>
        <p:sp>
          <p:nvSpPr>
            <p:cNvPr id="98" name="TextBox 97"/>
            <p:cNvSpPr txBox="1"/>
            <p:nvPr/>
          </p:nvSpPr>
          <p:spPr>
            <a:xfrm>
              <a:off x="4159994" y="1712461"/>
              <a:ext cx="1132249"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200" b="0" i="0" u="none" strike="noStrike" kern="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BELGIUM</a:t>
              </a:r>
            </a:p>
          </p:txBody>
        </p:sp>
        <p:sp>
          <p:nvSpPr>
            <p:cNvPr id="99" name="Oval 98"/>
            <p:cNvSpPr/>
            <p:nvPr/>
          </p:nvSpPr>
          <p:spPr>
            <a:xfrm>
              <a:off x="7977389" y="4813929"/>
              <a:ext cx="169178" cy="194622"/>
            </a:xfrm>
            <a:prstGeom prst="ellipse">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0" name="Oval 99"/>
            <p:cNvSpPr/>
            <p:nvPr/>
          </p:nvSpPr>
          <p:spPr>
            <a:xfrm>
              <a:off x="3680610" y="1402600"/>
              <a:ext cx="169178" cy="194622"/>
            </a:xfrm>
            <a:prstGeom prst="ellipse">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1" name="Oval 100"/>
            <p:cNvSpPr/>
            <p:nvPr/>
          </p:nvSpPr>
          <p:spPr>
            <a:xfrm>
              <a:off x="3800878" y="1417628"/>
              <a:ext cx="169178" cy="194622"/>
            </a:xfrm>
            <a:prstGeom prst="ellipse">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2" name="Oval 101"/>
            <p:cNvSpPr/>
            <p:nvPr/>
          </p:nvSpPr>
          <p:spPr>
            <a:xfrm>
              <a:off x="6016347" y="2772029"/>
              <a:ext cx="169178" cy="194622"/>
            </a:xfrm>
            <a:prstGeom prst="ellipse">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3" name="Oval 102"/>
            <p:cNvSpPr/>
            <p:nvPr/>
          </p:nvSpPr>
          <p:spPr>
            <a:xfrm>
              <a:off x="8564835" y="5296086"/>
              <a:ext cx="169178" cy="194622"/>
            </a:xfrm>
            <a:prstGeom prst="ellipse">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4" name="Oval 103"/>
            <p:cNvSpPr/>
            <p:nvPr/>
          </p:nvSpPr>
          <p:spPr>
            <a:xfrm>
              <a:off x="1115156" y="1934014"/>
              <a:ext cx="169178" cy="194622"/>
            </a:xfrm>
            <a:prstGeom prst="ellipse">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5" name="Oval 104"/>
            <p:cNvSpPr/>
            <p:nvPr/>
          </p:nvSpPr>
          <p:spPr>
            <a:xfrm>
              <a:off x="1669106" y="1462714"/>
              <a:ext cx="169178" cy="194622"/>
            </a:xfrm>
            <a:prstGeom prst="ellipse">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6" name="Oval 105"/>
            <p:cNvSpPr/>
            <p:nvPr/>
          </p:nvSpPr>
          <p:spPr>
            <a:xfrm>
              <a:off x="4125398" y="1514939"/>
              <a:ext cx="169178" cy="194622"/>
            </a:xfrm>
            <a:prstGeom prst="ellipse">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7" name="Oval 106"/>
            <p:cNvSpPr/>
            <p:nvPr/>
          </p:nvSpPr>
          <p:spPr>
            <a:xfrm>
              <a:off x="4234380" y="910214"/>
              <a:ext cx="169178" cy="194622"/>
            </a:xfrm>
            <a:prstGeom prst="ellipse">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3355371" y="5723898"/>
            <a:ext cx="8229600" cy="1143000"/>
          </a:xfrm>
        </p:spPr>
        <p:txBody>
          <a:bodyPr>
            <a:normAutofit/>
          </a:bodyPr>
          <a:lstStyle/>
          <a:p>
            <a:r>
              <a:rPr lang="en-NZ" sz="3600" dirty="0" smtClean="0"/>
              <a:t>INSWABI – who are we?</a:t>
            </a:r>
            <a:endParaRPr lang="en-NZ" sz="3600" dirty="0"/>
          </a:p>
        </p:txBody>
      </p:sp>
    </p:spTree>
    <p:extLst>
      <p:ext uri="{BB962C8B-B14F-4D97-AF65-F5344CB8AC3E}">
        <p14:creationId xmlns:p14="http://schemas.microsoft.com/office/powerpoint/2010/main" val="4116019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endParaRPr lang="en-NZ" dirty="0" smtClean="0"/>
          </a:p>
          <a:p>
            <a:endParaRPr lang="en-NZ" dirty="0"/>
          </a:p>
          <a:p>
            <a:endParaRPr lang="en-NZ" dirty="0"/>
          </a:p>
        </p:txBody>
      </p:sp>
      <p:sp>
        <p:nvSpPr>
          <p:cNvPr id="2" name="Title 1"/>
          <p:cNvSpPr>
            <a:spLocks noGrp="1"/>
          </p:cNvSpPr>
          <p:nvPr>
            <p:ph type="title"/>
          </p:nvPr>
        </p:nvSpPr>
        <p:spPr/>
        <p:txBody>
          <a:bodyPr>
            <a:normAutofit/>
          </a:bodyPr>
          <a:lstStyle/>
          <a:p>
            <a:r>
              <a:rPr lang="en-NZ" sz="3600" dirty="0" smtClean="0"/>
              <a:t>Aims of INSWABI</a:t>
            </a:r>
            <a:endParaRPr lang="en-NZ" sz="36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392" y="1622236"/>
            <a:ext cx="2975408"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062" y="1533524"/>
            <a:ext cx="1795424"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273" y="4186963"/>
            <a:ext cx="2898305"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9184" y="4006963"/>
            <a:ext cx="2060999"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2" y="1533524"/>
            <a:ext cx="2517287"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8849" y="3602236"/>
            <a:ext cx="1619738" cy="24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603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7" y="620688"/>
            <a:ext cx="525658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050" y="3573016"/>
            <a:ext cx="3991422" cy="2757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737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NIAAADwCAMAAABCI8pNAAAAflBMVEX///8AAADt7e3p6enx8fHn5+d5eXn5+fnHx8dra2uHh4f8/PyYmJi3t7fe3t7j4+OmpqbX19eBgYHNzc2fn58tLS26urodHR1aWlpycnKurq5LS0syMjKysrJgYGAUFBRCQkI/Pz+RkZFSUlIVFRVJSUkjIyNcXFwuLi43NzfTetLyAAAKfUlEQVR4nOVda0PqOBClqLyvCuIDUaFwxev//4MrQm3anplOmjTTuOfbrpcyQ5PJmWd6PSdc/Jl8vCTJJh3PRkO3R3UCw+UhMbF/0JbIEdNJUsUfbalc8AAU+sLnhbZgjTHGGn3hVVu0Zph+kholyURbuiaYHhiNkmSgLV8DcO/oiJ22gNag91GGkbaIliBsXQFxHbtTgUbJm7aUVkAnbBVzbTEtMBRplOy15bTAUqZScqUtqBz8kZQjHkN+JdQoOWhLKsazVKXkUltUKQZilaI5blOxSkttUaUQa5QstEWVQq7SSltUKeQqjbVFleJ//ZaicW7XYpVutUWVQsbDj7jTFlUKif93QjRe4KVUo1RbUjnehSpFs5V6vT+/bd31pGY8mlPpCJlb29cW0wZ3Eo2iOWe/cS3QaKMtpB0uBCpdawtpB0HUK7psYK1GER1JZ9RpFGHOrCaSF1PoOANLicZTbfGa4I1WaB/jK/rCilJocqMtWlMgL3A9eY1Wnx4meRFaORMoLD7TFsoNyFePJ/UCgah4NNFijDlQKZrQKgai4h/aQrkBUfF3baEcAVR60ZbJEUClRFsmRyAqri2TI7a/TyVExWOKRAIgKh5V3K4KRMVj5uFfmAGVIvX9MiAqHk2CDANR8ehCd0UgKh65D4ioeHzhyAJQAVvkbi2i4nFlX6oAKsVYwW8CqBS5W9t7rKr0pC2TIwAV32rL5IinqkrxVOdiICquLZMjEBXXlskRiIpry+SIW6BS5G4touKRu7UjoFJkpQ5lICoeuVuLqHjkbi0qnYzcrUW8NXK3FqkUTdcIgb9VlSJ3a3tpVaXY3VpAxWN3awEVj6s5uIpFVaWYGmkRABX/vLwq40KAzjRBIireDJ0Jw0hL+uvRGauCqHikKmUlkYiKR6nSdJb5rje/RKWjmTtPGRJ3MXVapVPqL3P0foFK83P5RuboRa/S8GemTebobSJXyQgIZcm+NGqVph+GBJlXtI9ZpWKuOSv4rJ+u1F2VdkUJMkoGqHgkKk3L/duZC7GD8kWgUjVel1VHeqPigVVCJRvnP3mj4mFVekUinP/mjYoHVQklkX5yLt6oeEiViCkIZ97qjYoHVIma63DOuXij4uFUIidVMLz1bzDpmgDvoyMy3or+pipyDZjBXc/nfxKZSpyFzngrGgramZhcBaw1y3grouKdrULme9Az3oqoeGfTtSmrUtbVg6h4V8fH8W7DY/YmEBXvaG6TJ295yx+i4t0s2eVZgbGyEBXvZtsm6uPJ8GIaafQ21ePbCJxnV0zzxdK22Wc0KqWX0eHVxUQgM8mhXAOANt3h+XZ5xGw2231hcsZiMRgMVqvV+IS3t4+np/1+vX5/3263aZp+vtzfHx7/boxwpzeNGO+7YsxE86obw9txQH8FKD1pVaV7TxrR0/yQdW5VJU91Y7RtgCPH6ubzu8FPFQUZE97Cf+4tKo7ho66UHtWFZ9Z4i4pj+ChJ+qAeThSteouKE3DXiPT7qDo7b1FxAs/E98pBraM19QF/BSoYzk0cpLkj4wkwvOwTrnacOpPo1++vQIWAa0cU8dhP+hP+ClQouN3kRK0ipkTfX4EKBbepOSl+KOcAcY6IJ7gMcaNueuCO8Hap+DdcYhlECJx/8+2r5DJXFJR9H8EHhNtXySEwSNC7mpm/L+2rRJ7ztSDWXU1HUtq+Ss2j7Pj3rhsIftkAfRJ4pTQNoxHhyMAXMWJPoGGHIRFF8StxLfC06Ib9Nvhmm+ADwfE42GbPwuWCwTMrOJvaqHmN2Eq+Ja4HFGPb5EnYS1BodMEOTpPmVuxxu/vJ1sCDypvsaWw9NS6MA41eSSM7Dp+jUsOA7bh9kyFOoOv0jIEBJk1+XcxEdFpKcdTJ2o5jg6eT78duJRMAwcAnnNKl1DiEa1sigm14KwLXA0cMbHPAkOGpzavB+RDLeis4ll4tkYx3tmVBBbycTO9eHsyh7Z4Bs3l6DefYjtulo+HxpjcWANtxu3Q0fNOKwxuwQ2plx+ETFGu2cKzdiqB1TSWiRMYmHd05lbAdtzFYMHisOggFqmRjx+/R51UHoeD73yzcbFhUqDoIBXtwFhwNese6xYLYjsvT0bA6oHnKwAewVypPR8NQU/hL8ArvAFfYin04nInxL3MN/pmJWXyDrDgdjZPpwWNeRSMLZRKno3GkKXTsoV9cGHjpSAkA9o1DH0yj4vGO7bh4h8NPh57/e3wt5n/j+9Kka8dnXqcx9qV1he24NH6Ay9YCT8Os/IwplEqYjsaUKiwXP9VYmTQO23FhOhqbvLAxol11tUOphGkMolEu6LTc8342oybYjgu9nn/wwyEnfGbOuWmlnfKtOKEY0oz/vBGz1gKbLZkdJ0o6A668n+98NP4nLsvcih5IbKZwzrphoMzljlsg6NOlb7xBGEMO2EVvhOVN3xVXzRCx7enr2txoRMl3KOrap74Ui4U2xOi08fKtSFwjvm1ZlQyFPJl5Gx9OfVUY9fznAUZxGlEtGKZBu7SVjdckseP9mRnUzzcasfLCRCBKZ4iZmcVXMucmZPhccunzjUY1CIeYEV75buNLsR3PlB4BjfONhutCglwzWTlRt8YfYdz0e0PMcaY6P3moBor2G+nBizC2MA6MrC531Hw+g1IR/8KpoF4E4ICaW5iSi0RuXaj5L22HXeH3Gq/JuvErd4rIURztnrc4lmMwZvvOjjyASbb2tbr08PY3eRy24wzyDAX5c7Tp3uJ4fiGNiX1uDvlncZgpaTOkh+MLRxhhExzAYpATPXrVtnXg0k1dptvEjHnCMA5TulG2nbIvZjhQwSZZajS+E31FKw4uYRqScrcHPQ2gisNtUVQc0DvC16wCE8y4jKLjSrg+AIOq60B0ZiUNChdrwXTtl/1WgoCWRYT5acZg+taJm0NQXuYSO76gQhLMdIB7r/uJWXWgyQgXJufYMn1J3ISyjb+bvYa0ZYBHO98OP+EzlvThl/jz2+nJEkegok/mB6gPCrODKfxkM/gptlBE6sjciVYO+30+avxJ4vUN7MxAwv4mdRL4VeG8+K75rf5IfKxiIDdLi6rkmtEUbr3wdR4dRb1KgYSxJe2sm/PS3Cm8o8/yE+i9bsQayqRHgrq25nWzPO5VLQtgysF/1g4gPQLw8zOPGNsXr/R5s/D9VObjp8Lkz+emPjY1K8HAm92PdVOv0M9gTowBQ3okkAwRSeWZzxHO9hRREwa9cW1OlM16GUgMz1zm7zy2HjFkmZGB1QNnfoYj6UypxwBpVKlOXxx98XoNfuLrh0kqfsYhSGLYcs7QfrC7fX0YfeHP82zxVOcPFPHS+qo7wT6C1hThKmnbnzR0Qshy50vOVfOGwNWM1hFpewRvd6WH9PvBQaHbtV0jodM1MGxxTqbafdHWgXYh1orXE1xKaKc1lGfE+7smNMM4aFUmhN+Zpi+duGzhghzsao/Ag6hozD1tqU7dSjCX5UU4bBRG5/C4oZLgMlh49wExXNr5QgYGgbseLEBUWfHYd8YmELizW4BPr/rHkADXSxn7u5909XociPntinUTn3ajKF5PGTej2914b6q2Sd8Wy4e5kjb/AZRxfOfPztU+AAAAAElFTkSuQmCC"/>
          <p:cNvSpPr>
            <a:spLocks noChangeAspect="1" noChangeArrowheads="1"/>
          </p:cNvSpPr>
          <p:nvPr/>
        </p:nvSpPr>
        <p:spPr bwMode="auto">
          <a:xfrm>
            <a:off x="155575" y="-1804988"/>
            <a:ext cx="3305175" cy="3771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592" y="5308343"/>
            <a:ext cx="1152128" cy="131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035" y="1003898"/>
            <a:ext cx="2279311" cy="129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098" y="5661248"/>
            <a:ext cx="2232248" cy="99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9542" y="756799"/>
            <a:ext cx="1892227" cy="143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descr="https://encrypted-tbn1.gstatic.com/images?q=tbn:ANd9GcS9Fjt-SXVreRmVzX13uzTdnpfImMDO9zhJdIXcrfkyfe2kudL_W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4409" y="1475552"/>
            <a:ext cx="2857500" cy="5179718"/>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0419" y="2497436"/>
            <a:ext cx="2619375" cy="266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0098" y="2634328"/>
            <a:ext cx="256115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0098" y="260648"/>
            <a:ext cx="5802142" cy="584775"/>
          </a:xfrm>
          <a:prstGeom prst="rect">
            <a:avLst/>
          </a:prstGeom>
          <a:noFill/>
        </p:spPr>
        <p:txBody>
          <a:bodyPr wrap="square" rtlCol="0">
            <a:spAutoFit/>
          </a:bodyPr>
          <a:lstStyle/>
          <a:p>
            <a:r>
              <a:rPr lang="en-NZ" sz="3200" dirty="0" smtClean="0">
                <a:effectLst>
                  <a:outerShdw blurRad="38100" dist="38100" dir="2700000" algn="tl">
                    <a:srgbClr val="000000">
                      <a:alpha val="43137"/>
                    </a:srgbClr>
                  </a:outerShdw>
                </a:effectLst>
                <a:latin typeface="+mj-lt"/>
              </a:rPr>
              <a:t>The role of SW in ABI</a:t>
            </a:r>
            <a:endParaRPr lang="en-NZ" sz="32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78276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History of INSWABI</a:t>
            </a:r>
            <a:endParaRPr lang="en-NZ"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9872" y="2274391"/>
            <a:ext cx="302433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564904"/>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2274391"/>
            <a:ext cx="18097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03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idx="1"/>
          </p:nvPr>
        </p:nvSpPr>
        <p:spPr>
          <a:xfrm>
            <a:off x="457200" y="674688"/>
            <a:ext cx="8229600" cy="4525962"/>
          </a:xfrm>
        </p:spPr>
        <p:txBody>
          <a:bodyPr/>
          <a:lstStyle/>
          <a:p>
            <a:pPr marL="109728" indent="0">
              <a:buNone/>
            </a:pPr>
            <a:r>
              <a:rPr lang="en-NZ" sz="2800" dirty="0"/>
              <a:t>“properly used networks can help improve .. performance in a number of ways, broadening .. exposure to new ideas and solutions and giving .. increased access to the expertise of leaders in your field”. </a:t>
            </a:r>
            <a:endParaRPr lang="en-NZ" sz="2800" dirty="0" smtClean="0"/>
          </a:p>
          <a:p>
            <a:pPr marL="109728" indent="0">
              <a:buNone/>
            </a:pPr>
            <a:r>
              <a:rPr lang="en-NZ" sz="1600" dirty="0" smtClean="0"/>
              <a:t>				</a:t>
            </a:r>
            <a:r>
              <a:rPr lang="en-NZ" sz="1600" dirty="0"/>
              <a:t> </a:t>
            </a:r>
            <a:r>
              <a:rPr lang="en-NZ" sz="1600" dirty="0" smtClean="0"/>
              <a:t>                       </a:t>
            </a:r>
            <a:r>
              <a:rPr lang="en-NZ" sz="2000" dirty="0" err="1" smtClean="0"/>
              <a:t>Dulworth</a:t>
            </a:r>
            <a:r>
              <a:rPr lang="en-NZ" sz="2000" dirty="0" smtClean="0"/>
              <a:t> </a:t>
            </a:r>
            <a:r>
              <a:rPr lang="en-NZ" sz="2000" dirty="0"/>
              <a:t>(2006, p.37</a:t>
            </a:r>
            <a:r>
              <a:rPr lang="en-NZ" sz="1600" dirty="0"/>
              <a: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501008"/>
            <a:ext cx="465770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712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1" y="476672"/>
            <a:ext cx="8229600" cy="5832648"/>
          </a:xfrm>
        </p:spPr>
        <p:txBody>
          <a:bodyPr>
            <a:normAutofit/>
          </a:bodyPr>
          <a:lstStyle/>
          <a:p>
            <a:endParaRPr lang="en-NZ" sz="3600" dirty="0" smtClean="0">
              <a:solidFill>
                <a:schemeClr val="bg1">
                  <a:lumMod val="95000"/>
                </a:schemeClr>
              </a:solidFill>
            </a:endParaRPr>
          </a:p>
          <a:p>
            <a:r>
              <a:rPr lang="en-NZ" sz="3600" dirty="0" smtClean="0">
                <a:solidFill>
                  <a:schemeClr val="bg1">
                    <a:lumMod val="95000"/>
                  </a:schemeClr>
                </a:solidFill>
              </a:rPr>
              <a:t>Between 2012 to 2015</a:t>
            </a:r>
          </a:p>
          <a:p>
            <a:r>
              <a:rPr lang="en-NZ" sz="3600" dirty="0" smtClean="0">
                <a:solidFill>
                  <a:schemeClr val="bg1">
                    <a:lumMod val="95000"/>
                  </a:schemeClr>
                </a:solidFill>
              </a:rPr>
              <a:t>50 Requests for information via email</a:t>
            </a:r>
          </a:p>
          <a:p>
            <a:r>
              <a:rPr lang="en-NZ" sz="3600" dirty="0" smtClean="0">
                <a:solidFill>
                  <a:schemeClr val="bg1">
                    <a:lumMod val="95000"/>
                  </a:schemeClr>
                </a:solidFill>
              </a:rPr>
              <a:t>Information gathered was sorted into</a:t>
            </a:r>
          </a:p>
          <a:p>
            <a:pPr marL="880110" lvl="1" indent="-514350">
              <a:buFont typeface="+mj-lt"/>
              <a:buAutoNum type="arabicPeriod"/>
            </a:pPr>
            <a:r>
              <a:rPr lang="en-NZ" sz="3600" dirty="0" smtClean="0">
                <a:solidFill>
                  <a:schemeClr val="bg1">
                    <a:lumMod val="95000"/>
                  </a:schemeClr>
                </a:solidFill>
              </a:rPr>
              <a:t>TOPICS</a:t>
            </a:r>
          </a:p>
          <a:p>
            <a:pPr marL="880110" lvl="1" indent="-514350">
              <a:buFont typeface="+mj-lt"/>
              <a:buAutoNum type="arabicPeriod"/>
            </a:pPr>
            <a:r>
              <a:rPr lang="en-NZ" sz="3600" dirty="0" smtClean="0">
                <a:solidFill>
                  <a:schemeClr val="bg1">
                    <a:lumMod val="95000"/>
                  </a:schemeClr>
                </a:solidFill>
              </a:rPr>
              <a:t>RESPONSES</a:t>
            </a:r>
          </a:p>
          <a:p>
            <a:pPr marL="880110" lvl="1" indent="-514350">
              <a:buFont typeface="+mj-lt"/>
              <a:buAutoNum type="arabicPeriod"/>
            </a:pPr>
            <a:r>
              <a:rPr lang="en-NZ" sz="3600" dirty="0" smtClean="0">
                <a:solidFill>
                  <a:schemeClr val="bg1">
                    <a:lumMod val="95000"/>
                  </a:schemeClr>
                </a:solidFill>
              </a:rPr>
              <a:t>SATISFACTION</a:t>
            </a:r>
          </a:p>
          <a:p>
            <a:pPr marL="880110" lvl="1" indent="-514350">
              <a:buFont typeface="+mj-lt"/>
              <a:buAutoNum type="arabicPeriod"/>
            </a:pPr>
            <a:endParaRPr lang="en-NZ" dirty="0" smtClean="0"/>
          </a:p>
          <a:p>
            <a:endParaRPr lang="en-NZ" dirty="0" smtClean="0"/>
          </a:p>
          <a:p>
            <a:endParaRPr lang="en-NZ" dirty="0"/>
          </a:p>
        </p:txBody>
      </p:sp>
    </p:spTree>
    <p:extLst>
      <p:ext uri="{BB962C8B-B14F-4D97-AF65-F5344CB8AC3E}">
        <p14:creationId xmlns:p14="http://schemas.microsoft.com/office/powerpoint/2010/main" val="556496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46977509"/>
              </p:ext>
            </p:extLst>
          </p:nvPr>
        </p:nvGraphicFramePr>
        <p:xfrm>
          <a:off x="0" y="1"/>
          <a:ext cx="9125905" cy="6891458"/>
        </p:xfrm>
        <a:graphic>
          <a:graphicData uri="http://schemas.openxmlformats.org/drawingml/2006/table">
            <a:tbl>
              <a:tblPr firstRow="1" bandRow="1">
                <a:tableStyleId>{69CF1AB2-1976-4502-BF36-3FF5EA218861}</a:tableStyleId>
              </a:tblPr>
              <a:tblGrid>
                <a:gridCol w="1825181"/>
                <a:gridCol w="1825181"/>
                <a:gridCol w="1825181"/>
                <a:gridCol w="1825181"/>
                <a:gridCol w="1825181"/>
              </a:tblGrid>
              <a:tr h="1071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0" dirty="0" smtClean="0"/>
                        <a:t>Outcome measures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0" dirty="0" smtClean="0"/>
                        <a:t>Working with students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0" dirty="0" smtClean="0"/>
                        <a:t>Family support strategies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0" dirty="0" smtClean="0"/>
                        <a:t>Priority rating scales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0" dirty="0" smtClean="0"/>
                        <a:t>Social work staffing ratios</a:t>
                      </a:r>
                    </a:p>
                  </a:txBody>
                  <a:tcPr/>
                </a:tc>
              </a:tr>
              <a:tr h="2024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ABI and addictions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Welcome and transition packs for clients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Resources for young carers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Skills for Social Workers working in ABI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International referrals for clients repatriating to country of origin</a:t>
                      </a:r>
                    </a:p>
                  </a:txBody>
                  <a:tcPr/>
                </a:tc>
              </a:tr>
              <a:tr h="2406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Service delivery for clients with ABI in acute care vs inpatient vs day programme vs outpatient vs community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Screening / documentation tools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Body temperature changes after ABI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Working with children with ABI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Effectiveness of family conferences</a:t>
                      </a:r>
                    </a:p>
                  </a:txBody>
                  <a:tcPr/>
                </a:tc>
              </a:tr>
              <a:tr h="1389255">
                <a:tc>
                  <a:txBody>
                    <a:bodyPr/>
                    <a:lstStyle/>
                    <a:p>
                      <a:r>
                        <a:rPr lang="en-NZ" sz="1600" dirty="0" smtClean="0"/>
                        <a:t>Case</a:t>
                      </a:r>
                      <a:r>
                        <a:rPr lang="en-NZ" sz="1600" baseline="0" dirty="0" smtClean="0"/>
                        <a:t> management</a:t>
                      </a:r>
                      <a:endParaRPr lang="en-NZ"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Social Work brochure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Living Journal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Emotional and Psychological consequences of TBI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600" dirty="0" smtClean="0"/>
                        <a:t>Best Practice guidelines</a:t>
                      </a:r>
                    </a:p>
                  </a:txBody>
                  <a:tcPr/>
                </a:tc>
              </a:tr>
            </a:tbl>
          </a:graphicData>
        </a:graphic>
      </p:graphicFrame>
    </p:spTree>
    <p:extLst>
      <p:ext uri="{BB962C8B-B14F-4D97-AF65-F5344CB8AC3E}">
        <p14:creationId xmlns:p14="http://schemas.microsoft.com/office/powerpoint/2010/main" val="6525355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6403</TotalTime>
  <Words>1897</Words>
  <Application>Microsoft Office PowerPoint</Application>
  <PresentationFormat>On-screen Show (4:3)</PresentationFormat>
  <Paragraphs>134</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A descriptive analysis of peer-consultation among an international specialist social work e-network: The experience of the International Network of Social Workers in Acquired Brain Injury. </vt:lpstr>
      <vt:lpstr>INSWABI – who are we?</vt:lpstr>
      <vt:lpstr>Aims of INSWABI</vt:lpstr>
      <vt:lpstr>PowerPoint Presentation</vt:lpstr>
      <vt:lpstr>PowerPoint Presentation</vt:lpstr>
      <vt:lpstr>History of INSWABI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Authors</vt:lpstr>
    </vt:vector>
  </TitlesOfParts>
  <Company>ALAC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Peter Millican</dc:creator>
  <cp:lastModifiedBy>Richard Peter Millican</cp:lastModifiedBy>
  <cp:revision>27</cp:revision>
  <dcterms:created xsi:type="dcterms:W3CDTF">2016-06-10T23:39:36Z</dcterms:created>
  <dcterms:modified xsi:type="dcterms:W3CDTF">2016-06-16T07:19:20Z</dcterms:modified>
</cp:coreProperties>
</file>