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7.xml" ContentType="application/vnd.openxmlformats-officedocument.presentationml.notesSlide+xml"/>
  <Override PartName="/ppt/charts/chart10.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handoutMasterIdLst>
    <p:handoutMasterId r:id="rId21"/>
  </p:handoutMasterIdLst>
  <p:sldIdLst>
    <p:sldId id="256" r:id="rId5"/>
    <p:sldId id="261" r:id="rId6"/>
    <p:sldId id="284" r:id="rId7"/>
    <p:sldId id="285" r:id="rId8"/>
    <p:sldId id="286" r:id="rId9"/>
    <p:sldId id="287" r:id="rId10"/>
    <p:sldId id="303" r:id="rId11"/>
    <p:sldId id="266" r:id="rId12"/>
    <p:sldId id="304" r:id="rId13"/>
    <p:sldId id="267" r:id="rId14"/>
    <p:sldId id="276" r:id="rId15"/>
    <p:sldId id="299" r:id="rId16"/>
    <p:sldId id="305" r:id="rId17"/>
    <p:sldId id="296" r:id="rId18"/>
    <p:sldId id="258" r:id="rId19"/>
  </p:sldIdLst>
  <p:sldSz cx="9144000" cy="5143500" type="screen16x9"/>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28">
          <p15:clr>
            <a:srgbClr val="A4A3A4"/>
          </p15:clr>
        </p15:guide>
        <p15:guide id="4"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531E"/>
    <a:srgbClr val="197D97"/>
    <a:srgbClr val="8CD7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51" autoAdjust="0"/>
    <p:restoredTop sz="79075" autoAdjust="0"/>
  </p:normalViewPr>
  <p:slideViewPr>
    <p:cSldViewPr>
      <p:cViewPr varScale="1">
        <p:scale>
          <a:sx n="113" d="100"/>
          <a:sy n="113" d="100"/>
        </p:scale>
        <p:origin x="108" y="90"/>
      </p:cViewPr>
      <p:guideLst>
        <p:guide orient="horz" pos="1620"/>
        <p:guide pos="2880"/>
      </p:guideLst>
    </p:cSldViewPr>
  </p:slideViewPr>
  <p:outlineViewPr>
    <p:cViewPr>
      <p:scale>
        <a:sx n="33" d="100"/>
        <a:sy n="33" d="100"/>
      </p:scale>
      <p:origin x="48" y="1326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10" y="-108"/>
      </p:cViewPr>
      <p:guideLst>
        <p:guide orient="horz" pos="2880"/>
        <p:guide pos="2160"/>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oleObject" Target="file:///C:\Users\amyhoneysett\AppData\Local\Microsoft\Windows\Temporary%20Internet%20Files\Content.Outlook\QB4FYOSS\Relationship%20between%20working%20and%20LOS%20in%20elderly%2031Oct2016.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oleObject" Target="Chart%20in%20Microsoft%20Office%20PowerPoint"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1.xml"/><Relationship Id="rId1" Type="http://schemas.microsoft.com/office/2011/relationships/chartStyle" Target="style1.xml"/></Relationships>
</file>

<file path=ppt/charts/_rels/chart6.xml.rels><?xml version="1.0" encoding="UTF-8" standalone="yes"?>
<Relationships xmlns="http://schemas.openxmlformats.org/package/2006/relationships"><Relationship Id="rId1" Type="http://schemas.openxmlformats.org/officeDocument/2006/relationships/oleObject" Target="file:///C:\Users\allisonfoster\Desktop\Intensive%202015%20outcomes%2028Jun2016.xlsx" TargetMode="Externa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2.xml"/><Relationship Id="rId1" Type="http://schemas.microsoft.com/office/2011/relationships/chartStyle" Target="style2.xml"/></Relationships>
</file>

<file path=ppt/charts/_rels/chart8.xml.rels><?xml version="1.0" encoding="UTF-8" standalone="yes"?>
<Relationships xmlns="http://schemas.openxmlformats.org/package/2006/relationships"><Relationship Id="rId1" Type="http://schemas.openxmlformats.org/officeDocument/2006/relationships/oleObject" Target="file:///C:\Users\allisonfoster\Desktop\Intensive%202015%20outcomes%2028Jun2016.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allisonfoster\Desktop\Intensive%202015%20outcomes%2028Jun201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602955186157287"/>
          <c:y val="0.14890920206536415"/>
          <c:w val="0.31757052590648438"/>
          <c:h val="0.72188622820650694"/>
        </c:manualLayout>
      </c:layout>
      <c:pieChart>
        <c:varyColors val="1"/>
        <c:ser>
          <c:idx val="0"/>
          <c:order val="0"/>
          <c:tx>
            <c:strRef>
              <c:f>Sheet1!$B$1</c:f>
              <c:strCache>
                <c:ptCount val="1"/>
                <c:pt idx="0">
                  <c:v>Age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7F7-4B5D-B994-C1725A6C2BF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7F7-4B5D-B994-C1725A6C2BF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7F7-4B5D-B994-C1725A6C2BF5}"/>
              </c:ext>
            </c:extLst>
          </c:dPt>
          <c:dLbls>
            <c:dLbl>
              <c:idx val="0"/>
              <c:spPr>
                <a:noFill/>
                <a:ln>
                  <a:noFill/>
                </a:ln>
                <a:effectLst/>
              </c:spPr>
              <c:txPr>
                <a:bodyPr/>
                <a:lstStyle/>
                <a:p>
                  <a:pPr>
                    <a:defRPr>
                      <a:solidFill>
                        <a:schemeClr val="bg1"/>
                      </a:solidFill>
                    </a:defRPr>
                  </a:pPr>
                  <a:endParaRPr lang="en-US"/>
                </a:p>
              </c:txPr>
              <c:showLegendKey val="0"/>
              <c:showVal val="0"/>
              <c:showCatName val="1"/>
              <c:showSerName val="0"/>
              <c:showPercent val="1"/>
              <c:showBubbleSize val="0"/>
              <c:extLst>
                <c:ext xmlns:c16="http://schemas.microsoft.com/office/drawing/2014/chart" uri="{C3380CC4-5D6E-409C-BE32-E72D297353CC}">
                  <c16:uniqueId val="{00000001-97F7-4B5D-B994-C1725A6C2BF5}"/>
                </c:ext>
              </c:extLst>
            </c:dLbl>
            <c:dLbl>
              <c:idx val="1"/>
              <c:spPr>
                <a:noFill/>
                <a:ln>
                  <a:noFill/>
                </a:ln>
                <a:effectLst/>
              </c:spPr>
              <c:txPr>
                <a:bodyPr/>
                <a:lstStyle/>
                <a:p>
                  <a:pPr>
                    <a:defRPr>
                      <a:solidFill>
                        <a:schemeClr val="bg1"/>
                      </a:solidFill>
                    </a:defRPr>
                  </a:pPr>
                  <a:endParaRPr lang="en-US"/>
                </a:p>
              </c:txPr>
              <c:showLegendKey val="0"/>
              <c:showVal val="0"/>
              <c:showCatName val="1"/>
              <c:showSerName val="0"/>
              <c:showPercent val="1"/>
              <c:showBubbleSize val="0"/>
              <c:extLst>
                <c:ext xmlns:c16="http://schemas.microsoft.com/office/drawing/2014/chart" uri="{C3380CC4-5D6E-409C-BE32-E72D297353CC}">
                  <c16:uniqueId val="{00000003-97F7-4B5D-B994-C1725A6C2BF5}"/>
                </c:ext>
              </c:extLst>
            </c:dLbl>
            <c:dLbl>
              <c:idx val="2"/>
              <c:layout>
                <c:manualLayout>
                  <c:x val="1.1245520235896455E-2"/>
                  <c:y val="6.5272570582559286E-3"/>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97F7-4B5D-B994-C1725A6C2BF5}"/>
                </c:ext>
              </c:extLst>
            </c:dLbl>
            <c:spPr>
              <a:noFill/>
              <a:ln>
                <a:noFill/>
              </a:ln>
              <a:effectLst/>
            </c:spPr>
            <c:showLegendKey val="0"/>
            <c:showVal val="0"/>
            <c:showCatName val="1"/>
            <c:showSerName val="0"/>
            <c:showPercent val="1"/>
            <c:showBubbleSize val="0"/>
            <c:showLeaderLines val="0"/>
            <c:extLst>
              <c:ext xmlns:c15="http://schemas.microsoft.com/office/drawing/2012/chart" uri="{CE6537A1-D6FC-4f65-9D91-7224C49458BB}"/>
            </c:extLst>
          </c:dLbls>
          <c:cat>
            <c:strRef>
              <c:f>Sheet1!$A$2:$A$4</c:f>
              <c:strCache>
                <c:ptCount val="3"/>
                <c:pt idx="0">
                  <c:v>Under 65</c:v>
                </c:pt>
                <c:pt idx="1">
                  <c:v>65 - 75</c:v>
                </c:pt>
                <c:pt idx="2">
                  <c:v>Over 75</c:v>
                </c:pt>
              </c:strCache>
            </c:strRef>
          </c:cat>
          <c:val>
            <c:numRef>
              <c:f>Sheet1!$B$2:$B$4</c:f>
              <c:numCache>
                <c:formatCode>0.00%</c:formatCode>
                <c:ptCount val="3"/>
                <c:pt idx="0">
                  <c:v>0.81299999999999994</c:v>
                </c:pt>
                <c:pt idx="1">
                  <c:v>0.13</c:v>
                </c:pt>
                <c:pt idx="2">
                  <c:v>5.7000000000000023E-2</c:v>
                </c:pt>
              </c:numCache>
            </c:numRef>
          </c:val>
          <c:extLst>
            <c:ext xmlns:c16="http://schemas.microsoft.com/office/drawing/2014/chart" uri="{C3380CC4-5D6E-409C-BE32-E72D297353CC}">
              <c16:uniqueId val="{00000000-D822-4BE7-9377-BE3A7FED52C2}"/>
            </c:ext>
          </c:extLst>
        </c:ser>
        <c:ser>
          <c:idx val="1"/>
          <c:order val="1"/>
          <c:tx>
            <c:strRef>
              <c:f>Sheet1!$C$1</c:f>
              <c:strCache>
                <c:ptCount val="1"/>
                <c:pt idx="0">
                  <c:v>Column1</c:v>
                </c:pt>
              </c:strCache>
            </c:strRef>
          </c:tx>
          <c:cat>
            <c:strRef>
              <c:f>Sheet1!$A$2:$A$4</c:f>
              <c:strCache>
                <c:ptCount val="3"/>
                <c:pt idx="0">
                  <c:v>Under 65</c:v>
                </c:pt>
                <c:pt idx="1">
                  <c:v>65 - 75</c:v>
                </c:pt>
                <c:pt idx="2">
                  <c:v>Over 75</c:v>
                </c:pt>
              </c:strCache>
            </c:strRef>
          </c:cat>
          <c:val>
            <c:numRef>
              <c:f>Sheet1!$C$2:$C$4</c:f>
              <c:numCache>
                <c:formatCode>General</c:formatCode>
                <c:ptCount val="3"/>
                <c:pt idx="0">
                  <c:v>81.3</c:v>
                </c:pt>
              </c:numCache>
            </c:numRef>
          </c:val>
          <c:extLst>
            <c:ext xmlns:c16="http://schemas.microsoft.com/office/drawing/2014/chart" uri="{C3380CC4-5D6E-409C-BE32-E72D297353CC}">
              <c16:uniqueId val="{00000003-9B40-4EFB-BC97-11ACDA517482}"/>
            </c:ext>
          </c:extLst>
        </c:ser>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NZ"/>
              <a:t>Average LOS (days)</a:t>
            </a:r>
          </a:p>
        </c:rich>
      </c:tx>
      <c:overlay val="0"/>
      <c:spPr>
        <a:noFill/>
        <a:ln>
          <a:noFill/>
        </a:ln>
        <a:effectLst/>
      </c:spPr>
    </c:title>
    <c:autoTitleDeleted val="0"/>
    <c:plotArea>
      <c:layout/>
      <c:barChart>
        <c:barDir val="col"/>
        <c:grouping val="clustered"/>
        <c:varyColors val="0"/>
        <c:ser>
          <c:idx val="0"/>
          <c:order val="0"/>
          <c:tx>
            <c:strRef>
              <c:f>Sheet1!$B$7</c:f>
              <c:strCache>
                <c:ptCount val="1"/>
                <c:pt idx="0">
                  <c:v>Average LOS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Sheet1!$A$8:$A$9</c:f>
              <c:strCache>
                <c:ptCount val="2"/>
                <c:pt idx="0">
                  <c:v>Employed (n=9)</c:v>
                </c:pt>
                <c:pt idx="1">
                  <c:v>Retired / NZ Super (n=26)</c:v>
                </c:pt>
              </c:strCache>
            </c:strRef>
          </c:cat>
          <c:val>
            <c:numRef>
              <c:f>Sheet1!$B$8:$B$9</c:f>
              <c:numCache>
                <c:formatCode>General</c:formatCode>
                <c:ptCount val="2"/>
                <c:pt idx="0">
                  <c:v>43.2</c:v>
                </c:pt>
                <c:pt idx="1">
                  <c:v>58.8</c:v>
                </c:pt>
              </c:numCache>
            </c:numRef>
          </c:val>
          <c:extLst>
            <c:ext xmlns:c16="http://schemas.microsoft.com/office/drawing/2014/chart" uri="{C3380CC4-5D6E-409C-BE32-E72D297353CC}">
              <c16:uniqueId val="{00000000-41E8-406E-ACBF-7AE74BD67344}"/>
            </c:ext>
          </c:extLst>
        </c:ser>
        <c:dLbls>
          <c:showLegendKey val="0"/>
          <c:showVal val="0"/>
          <c:showCatName val="0"/>
          <c:showSerName val="0"/>
          <c:showPercent val="0"/>
          <c:showBubbleSize val="0"/>
        </c:dLbls>
        <c:gapWidth val="219"/>
        <c:overlap val="-27"/>
        <c:axId val="53252096"/>
        <c:axId val="53253632"/>
      </c:barChart>
      <c:catAx>
        <c:axId val="53252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53253632"/>
        <c:crosses val="autoZero"/>
        <c:auto val="1"/>
        <c:lblAlgn val="ctr"/>
        <c:lblOffset val="100"/>
        <c:noMultiLvlLbl val="0"/>
      </c:catAx>
      <c:valAx>
        <c:axId val="532536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252096"/>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Male</c:v>
                </c:pt>
              </c:strCache>
            </c:strRef>
          </c:tx>
          <c:spPr>
            <a:solidFill>
              <a:schemeClr val="accent1"/>
            </a:solidFill>
            <a:ln>
              <a:noFill/>
            </a:ln>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3"/>
                <c:pt idx="0">
                  <c:v>Under 65 (n=200)</c:v>
                </c:pt>
                <c:pt idx="1">
                  <c:v>65 - 75 (n=32)</c:v>
                </c:pt>
                <c:pt idx="2">
                  <c:v>Over 75 (n=14)</c:v>
                </c:pt>
              </c:strCache>
            </c:strRef>
          </c:cat>
          <c:val>
            <c:numRef>
              <c:f>Sheet1!$B$2:$B$5</c:f>
              <c:numCache>
                <c:formatCode>0.0%</c:formatCode>
                <c:ptCount val="4"/>
                <c:pt idx="0">
                  <c:v>0.73000000000000065</c:v>
                </c:pt>
                <c:pt idx="1">
                  <c:v>0.53100000000000003</c:v>
                </c:pt>
                <c:pt idx="2">
                  <c:v>0.85700000000000065</c:v>
                </c:pt>
              </c:numCache>
            </c:numRef>
          </c:val>
          <c:extLst>
            <c:ext xmlns:c16="http://schemas.microsoft.com/office/drawing/2014/chart" uri="{C3380CC4-5D6E-409C-BE32-E72D297353CC}">
              <c16:uniqueId val="{00000000-3938-4410-B34C-E2DAE70CA7AB}"/>
            </c:ext>
          </c:extLst>
        </c:ser>
        <c:ser>
          <c:idx val="1"/>
          <c:order val="1"/>
          <c:tx>
            <c:strRef>
              <c:f>Sheet1!$C$1</c:f>
              <c:strCache>
                <c:ptCount val="1"/>
                <c:pt idx="0">
                  <c:v>Female</c:v>
                </c:pt>
              </c:strCache>
            </c:strRef>
          </c:tx>
          <c:spPr>
            <a:solidFill>
              <a:schemeClr val="accent2"/>
            </a:solidFill>
            <a:ln>
              <a:noFill/>
            </a:ln>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3"/>
                <c:pt idx="0">
                  <c:v>Under 65 (n=200)</c:v>
                </c:pt>
                <c:pt idx="1">
                  <c:v>65 - 75 (n=32)</c:v>
                </c:pt>
                <c:pt idx="2">
                  <c:v>Over 75 (n=14)</c:v>
                </c:pt>
              </c:strCache>
            </c:strRef>
          </c:cat>
          <c:val>
            <c:numRef>
              <c:f>Sheet1!$C$2:$C$5</c:f>
              <c:numCache>
                <c:formatCode>0.0%</c:formatCode>
                <c:ptCount val="4"/>
                <c:pt idx="0">
                  <c:v>0.27</c:v>
                </c:pt>
                <c:pt idx="1">
                  <c:v>0.46900000000000008</c:v>
                </c:pt>
                <c:pt idx="2">
                  <c:v>0.14300000000000004</c:v>
                </c:pt>
              </c:numCache>
            </c:numRef>
          </c:val>
          <c:extLst>
            <c:ext xmlns:c16="http://schemas.microsoft.com/office/drawing/2014/chart" uri="{C3380CC4-5D6E-409C-BE32-E72D297353CC}">
              <c16:uniqueId val="{00000001-3938-4410-B34C-E2DAE70CA7AB}"/>
            </c:ext>
          </c:extLst>
        </c:ser>
        <c:dLbls>
          <c:showLegendKey val="0"/>
          <c:showVal val="0"/>
          <c:showCatName val="0"/>
          <c:showSerName val="0"/>
          <c:showPercent val="0"/>
          <c:showBubbleSize val="0"/>
        </c:dLbls>
        <c:gapWidth val="219"/>
        <c:overlap val="100"/>
        <c:axId val="57723136"/>
        <c:axId val="57733120"/>
      </c:barChart>
      <c:catAx>
        <c:axId val="57723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733120"/>
        <c:crosses val="autoZero"/>
        <c:auto val="1"/>
        <c:lblAlgn val="ctr"/>
        <c:lblOffset val="100"/>
        <c:noMultiLvlLbl val="0"/>
      </c:catAx>
      <c:valAx>
        <c:axId val="5773312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723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'[Chart in Microsoft Office PowerPoint]Sheet1'!$B$13</c:f>
              <c:strCache>
                <c:ptCount val="1"/>
                <c:pt idx="0">
                  <c:v>Beneficiary / Unemployed</c:v>
                </c:pt>
              </c:strCache>
            </c:strRef>
          </c:tx>
          <c:invertIfNegative val="0"/>
          <c:cat>
            <c:strRef>
              <c:f>'[Chart in Microsoft Office PowerPoint]Sheet1'!$A$14:$A$16</c:f>
              <c:strCache>
                <c:ptCount val="3"/>
                <c:pt idx="0">
                  <c:v>Under 65</c:v>
                </c:pt>
                <c:pt idx="1">
                  <c:v>65 - 75</c:v>
                </c:pt>
                <c:pt idx="2">
                  <c:v>Over 75</c:v>
                </c:pt>
              </c:strCache>
            </c:strRef>
          </c:cat>
          <c:val>
            <c:numRef>
              <c:f>'[Chart in Microsoft Office PowerPoint]Sheet1'!$B$14:$B$16</c:f>
              <c:numCache>
                <c:formatCode>0.0%</c:formatCode>
                <c:ptCount val="3"/>
                <c:pt idx="0">
                  <c:v>0.11000000000000006</c:v>
                </c:pt>
                <c:pt idx="1">
                  <c:v>0</c:v>
                </c:pt>
                <c:pt idx="2">
                  <c:v>0</c:v>
                </c:pt>
              </c:numCache>
            </c:numRef>
          </c:val>
          <c:extLst>
            <c:ext xmlns:c16="http://schemas.microsoft.com/office/drawing/2014/chart" uri="{C3380CC4-5D6E-409C-BE32-E72D297353CC}">
              <c16:uniqueId val="{00000000-0BBB-4522-AD2B-B00F7C335F2A}"/>
            </c:ext>
          </c:extLst>
        </c:ser>
        <c:ser>
          <c:idx val="1"/>
          <c:order val="1"/>
          <c:tx>
            <c:strRef>
              <c:f>'[Chart in Microsoft Office PowerPoint]Sheet1'!$C$13</c:f>
              <c:strCache>
                <c:ptCount val="1"/>
                <c:pt idx="0">
                  <c:v>Employed</c:v>
                </c:pt>
              </c:strCache>
            </c:strRef>
          </c:tx>
          <c:invertIfNegative val="0"/>
          <c:cat>
            <c:strRef>
              <c:f>'[Chart in Microsoft Office PowerPoint]Sheet1'!$A$14:$A$16</c:f>
              <c:strCache>
                <c:ptCount val="3"/>
                <c:pt idx="0">
                  <c:v>Under 65</c:v>
                </c:pt>
                <c:pt idx="1">
                  <c:v>65 - 75</c:v>
                </c:pt>
                <c:pt idx="2">
                  <c:v>Over 75</c:v>
                </c:pt>
              </c:strCache>
            </c:strRef>
          </c:cat>
          <c:val>
            <c:numRef>
              <c:f>'[Chart in Microsoft Office PowerPoint]Sheet1'!$C$14:$C$16</c:f>
              <c:numCache>
                <c:formatCode>0.0%</c:formatCode>
                <c:ptCount val="3"/>
                <c:pt idx="0">
                  <c:v>0.49500000000000027</c:v>
                </c:pt>
                <c:pt idx="1">
                  <c:v>0.28125</c:v>
                </c:pt>
                <c:pt idx="2">
                  <c:v>0.21428571428571427</c:v>
                </c:pt>
              </c:numCache>
            </c:numRef>
          </c:val>
          <c:extLst>
            <c:ext xmlns:c16="http://schemas.microsoft.com/office/drawing/2014/chart" uri="{C3380CC4-5D6E-409C-BE32-E72D297353CC}">
              <c16:uniqueId val="{00000001-0BBB-4522-AD2B-B00F7C335F2A}"/>
            </c:ext>
          </c:extLst>
        </c:ser>
        <c:ser>
          <c:idx val="2"/>
          <c:order val="2"/>
          <c:tx>
            <c:strRef>
              <c:f>'[Chart in Microsoft Office PowerPoint]Sheet1'!$D$13</c:f>
              <c:strCache>
                <c:ptCount val="1"/>
                <c:pt idx="0">
                  <c:v>Retired / NZ Super</c:v>
                </c:pt>
              </c:strCache>
            </c:strRef>
          </c:tx>
          <c:invertIfNegative val="0"/>
          <c:cat>
            <c:strRef>
              <c:f>'[Chart in Microsoft Office PowerPoint]Sheet1'!$A$14:$A$16</c:f>
              <c:strCache>
                <c:ptCount val="3"/>
                <c:pt idx="0">
                  <c:v>Under 65</c:v>
                </c:pt>
                <c:pt idx="1">
                  <c:v>65 - 75</c:v>
                </c:pt>
                <c:pt idx="2">
                  <c:v>Over 75</c:v>
                </c:pt>
              </c:strCache>
            </c:strRef>
          </c:cat>
          <c:val>
            <c:numRef>
              <c:f>'[Chart in Microsoft Office PowerPoint]Sheet1'!$D$14:$D$16</c:f>
              <c:numCache>
                <c:formatCode>0.0%</c:formatCode>
                <c:ptCount val="3"/>
                <c:pt idx="0">
                  <c:v>2.5000000000000019E-2</c:v>
                </c:pt>
                <c:pt idx="1">
                  <c:v>0.65625000000000056</c:v>
                </c:pt>
                <c:pt idx="2">
                  <c:v>0.71428571428571463</c:v>
                </c:pt>
              </c:numCache>
            </c:numRef>
          </c:val>
          <c:extLst>
            <c:ext xmlns:c16="http://schemas.microsoft.com/office/drawing/2014/chart" uri="{C3380CC4-5D6E-409C-BE32-E72D297353CC}">
              <c16:uniqueId val="{00000002-0BBB-4522-AD2B-B00F7C335F2A}"/>
            </c:ext>
          </c:extLst>
        </c:ser>
        <c:ser>
          <c:idx val="3"/>
          <c:order val="3"/>
          <c:tx>
            <c:strRef>
              <c:f>'[Chart in Microsoft Office PowerPoint]Sheet1'!$E$13</c:f>
              <c:strCache>
                <c:ptCount val="1"/>
                <c:pt idx="0">
                  <c:v>Student</c:v>
                </c:pt>
              </c:strCache>
            </c:strRef>
          </c:tx>
          <c:invertIfNegative val="0"/>
          <c:cat>
            <c:strRef>
              <c:f>'[Chart in Microsoft Office PowerPoint]Sheet1'!$A$14:$A$16</c:f>
              <c:strCache>
                <c:ptCount val="3"/>
                <c:pt idx="0">
                  <c:v>Under 65</c:v>
                </c:pt>
                <c:pt idx="1">
                  <c:v>65 - 75</c:v>
                </c:pt>
                <c:pt idx="2">
                  <c:v>Over 75</c:v>
                </c:pt>
              </c:strCache>
            </c:strRef>
          </c:cat>
          <c:val>
            <c:numRef>
              <c:f>'[Chart in Microsoft Office PowerPoint]Sheet1'!$E$14:$E$16</c:f>
              <c:numCache>
                <c:formatCode>0.0%</c:formatCode>
                <c:ptCount val="3"/>
                <c:pt idx="0">
                  <c:v>0.13500000000000001</c:v>
                </c:pt>
                <c:pt idx="1">
                  <c:v>0</c:v>
                </c:pt>
                <c:pt idx="2">
                  <c:v>0</c:v>
                </c:pt>
              </c:numCache>
            </c:numRef>
          </c:val>
          <c:extLst>
            <c:ext xmlns:c16="http://schemas.microsoft.com/office/drawing/2014/chart" uri="{C3380CC4-5D6E-409C-BE32-E72D297353CC}">
              <c16:uniqueId val="{00000003-0BBB-4522-AD2B-B00F7C335F2A}"/>
            </c:ext>
          </c:extLst>
        </c:ser>
        <c:ser>
          <c:idx val="4"/>
          <c:order val="4"/>
          <c:tx>
            <c:strRef>
              <c:f>'[Chart in Microsoft Office PowerPoint]Sheet1'!$F$13</c:f>
              <c:strCache>
                <c:ptCount val="1"/>
                <c:pt idx="0">
                  <c:v>Not Stated </c:v>
                </c:pt>
              </c:strCache>
            </c:strRef>
          </c:tx>
          <c:invertIfNegative val="0"/>
          <c:cat>
            <c:strRef>
              <c:f>'[Chart in Microsoft Office PowerPoint]Sheet1'!$A$14:$A$16</c:f>
              <c:strCache>
                <c:ptCount val="3"/>
                <c:pt idx="0">
                  <c:v>Under 65</c:v>
                </c:pt>
                <c:pt idx="1">
                  <c:v>65 - 75</c:v>
                </c:pt>
                <c:pt idx="2">
                  <c:v>Over 75</c:v>
                </c:pt>
              </c:strCache>
            </c:strRef>
          </c:cat>
          <c:val>
            <c:numRef>
              <c:f>'[Chart in Microsoft Office PowerPoint]Sheet1'!$F$14:$F$16</c:f>
              <c:numCache>
                <c:formatCode>0.0%</c:formatCode>
                <c:ptCount val="3"/>
                <c:pt idx="0">
                  <c:v>0.13500000000000001</c:v>
                </c:pt>
                <c:pt idx="1">
                  <c:v>6.2500000000000056E-2</c:v>
                </c:pt>
                <c:pt idx="2">
                  <c:v>7.142857142857148E-2</c:v>
                </c:pt>
              </c:numCache>
            </c:numRef>
          </c:val>
          <c:extLst>
            <c:ext xmlns:c16="http://schemas.microsoft.com/office/drawing/2014/chart" uri="{C3380CC4-5D6E-409C-BE32-E72D297353CC}">
              <c16:uniqueId val="{00000004-0BBB-4522-AD2B-B00F7C335F2A}"/>
            </c:ext>
          </c:extLst>
        </c:ser>
        <c:ser>
          <c:idx val="5"/>
          <c:order val="5"/>
          <c:tx>
            <c:strRef>
              <c:f>'[Chart in Microsoft Office PowerPoint]Sheet1'!$G$13</c:f>
              <c:strCache>
                <c:ptCount val="1"/>
                <c:pt idx="0">
                  <c:v>Unemployed</c:v>
                </c:pt>
              </c:strCache>
            </c:strRef>
          </c:tx>
          <c:invertIfNegative val="0"/>
          <c:cat>
            <c:strRef>
              <c:f>'[Chart in Microsoft Office PowerPoint]Sheet1'!$A$14:$A$16</c:f>
              <c:strCache>
                <c:ptCount val="3"/>
                <c:pt idx="0">
                  <c:v>Under 65</c:v>
                </c:pt>
                <c:pt idx="1">
                  <c:v>65 - 75</c:v>
                </c:pt>
                <c:pt idx="2">
                  <c:v>Over 75</c:v>
                </c:pt>
              </c:strCache>
            </c:strRef>
          </c:cat>
          <c:val>
            <c:numRef>
              <c:f>'[Chart in Microsoft Office PowerPoint]Sheet1'!$G$14:$G$16</c:f>
              <c:numCache>
                <c:formatCode>0.0%</c:formatCode>
                <c:ptCount val="3"/>
                <c:pt idx="0">
                  <c:v>0.1</c:v>
                </c:pt>
                <c:pt idx="1">
                  <c:v>0</c:v>
                </c:pt>
                <c:pt idx="2">
                  <c:v>0</c:v>
                </c:pt>
              </c:numCache>
            </c:numRef>
          </c:val>
          <c:extLst>
            <c:ext xmlns:c16="http://schemas.microsoft.com/office/drawing/2014/chart" uri="{C3380CC4-5D6E-409C-BE32-E72D297353CC}">
              <c16:uniqueId val="{00000005-0BBB-4522-AD2B-B00F7C335F2A}"/>
            </c:ext>
          </c:extLst>
        </c:ser>
        <c:dLbls>
          <c:showLegendKey val="0"/>
          <c:showVal val="0"/>
          <c:showCatName val="0"/>
          <c:showSerName val="0"/>
          <c:showPercent val="0"/>
          <c:showBubbleSize val="0"/>
        </c:dLbls>
        <c:gapWidth val="150"/>
        <c:axId val="52123136"/>
        <c:axId val="52124672"/>
      </c:barChart>
      <c:catAx>
        <c:axId val="52123136"/>
        <c:scaling>
          <c:orientation val="minMax"/>
        </c:scaling>
        <c:delete val="0"/>
        <c:axPos val="b"/>
        <c:numFmt formatCode="General" sourceLinked="0"/>
        <c:majorTickMark val="out"/>
        <c:minorTickMark val="none"/>
        <c:tickLblPos val="nextTo"/>
        <c:crossAx val="52124672"/>
        <c:crosses val="autoZero"/>
        <c:auto val="1"/>
        <c:lblAlgn val="ctr"/>
        <c:lblOffset val="100"/>
        <c:noMultiLvlLbl val="0"/>
      </c:catAx>
      <c:valAx>
        <c:axId val="52124672"/>
        <c:scaling>
          <c:orientation val="minMax"/>
        </c:scaling>
        <c:delete val="0"/>
        <c:axPos val="l"/>
        <c:majorGridlines/>
        <c:numFmt formatCode="0.0%" sourceLinked="1"/>
        <c:majorTickMark val="out"/>
        <c:minorTickMark val="none"/>
        <c:tickLblPos val="nextTo"/>
        <c:crossAx val="52123136"/>
        <c:crosses val="autoZero"/>
        <c:crossBetween val="between"/>
      </c:valAx>
    </c:plotArea>
    <c:legend>
      <c:legendPos val="r"/>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MVA</c:v>
                </c:pt>
              </c:strCache>
            </c:strRef>
          </c:tx>
          <c:spPr>
            <a:solidFill>
              <a:schemeClr val="accent1"/>
            </a:solidFill>
            <a:ln>
              <a:noFill/>
            </a:ln>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Under 65</c:v>
                </c:pt>
                <c:pt idx="1">
                  <c:v>65 - 75</c:v>
                </c:pt>
                <c:pt idx="2">
                  <c:v>Over 75</c:v>
                </c:pt>
              </c:strCache>
            </c:strRef>
          </c:cat>
          <c:val>
            <c:numRef>
              <c:f>Sheet1!$B$2:$B$4</c:f>
              <c:numCache>
                <c:formatCode>0.0%</c:formatCode>
                <c:ptCount val="3"/>
                <c:pt idx="0">
                  <c:v>0.34</c:v>
                </c:pt>
                <c:pt idx="1">
                  <c:v>0.15600000000000017</c:v>
                </c:pt>
                <c:pt idx="2">
                  <c:v>0.14300000000000004</c:v>
                </c:pt>
              </c:numCache>
            </c:numRef>
          </c:val>
          <c:extLst>
            <c:ext xmlns:c16="http://schemas.microsoft.com/office/drawing/2014/chart" uri="{C3380CC4-5D6E-409C-BE32-E72D297353CC}">
              <c16:uniqueId val="{00000000-2518-42CF-A6F1-331B40F0FCCC}"/>
            </c:ext>
          </c:extLst>
        </c:ser>
        <c:ser>
          <c:idx val="1"/>
          <c:order val="1"/>
          <c:tx>
            <c:strRef>
              <c:f>Sheet1!$C$1</c:f>
              <c:strCache>
                <c:ptCount val="1"/>
                <c:pt idx="0">
                  <c:v>Fall</c:v>
                </c:pt>
              </c:strCache>
            </c:strRef>
          </c:tx>
          <c:spPr>
            <a:solidFill>
              <a:schemeClr val="accent2"/>
            </a:solidFill>
            <a:ln>
              <a:noFill/>
            </a:ln>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Under 65</c:v>
                </c:pt>
                <c:pt idx="1">
                  <c:v>65 - 75</c:v>
                </c:pt>
                <c:pt idx="2">
                  <c:v>Over 75</c:v>
                </c:pt>
              </c:strCache>
            </c:strRef>
          </c:cat>
          <c:val>
            <c:numRef>
              <c:f>Sheet1!$C$2:$C$4</c:f>
              <c:numCache>
                <c:formatCode>0.0%</c:formatCode>
                <c:ptCount val="3"/>
                <c:pt idx="0">
                  <c:v>0.23500000000000001</c:v>
                </c:pt>
                <c:pt idx="1">
                  <c:v>0.62500000000000078</c:v>
                </c:pt>
                <c:pt idx="2">
                  <c:v>0.85700000000000065</c:v>
                </c:pt>
              </c:numCache>
            </c:numRef>
          </c:val>
          <c:extLst>
            <c:ext xmlns:c16="http://schemas.microsoft.com/office/drawing/2014/chart" uri="{C3380CC4-5D6E-409C-BE32-E72D297353CC}">
              <c16:uniqueId val="{00000001-2518-42CF-A6F1-331B40F0FCCC}"/>
            </c:ext>
          </c:extLst>
        </c:ser>
        <c:ser>
          <c:idx val="2"/>
          <c:order val="2"/>
          <c:tx>
            <c:strRef>
              <c:f>Sheet1!$D$1</c:f>
              <c:strCache>
                <c:ptCount val="1"/>
                <c:pt idx="0">
                  <c:v>Assault</c:v>
                </c:pt>
              </c:strCache>
            </c:strRef>
          </c:tx>
          <c:spPr>
            <a:solidFill>
              <a:schemeClr val="accent3"/>
            </a:solidFill>
            <a:ln>
              <a:noFill/>
            </a:ln>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Under 65</c:v>
                </c:pt>
                <c:pt idx="1">
                  <c:v>65 - 75</c:v>
                </c:pt>
                <c:pt idx="2">
                  <c:v>Over 75</c:v>
                </c:pt>
              </c:strCache>
            </c:strRef>
          </c:cat>
          <c:val>
            <c:numRef>
              <c:f>Sheet1!$D$2:$D$4</c:f>
              <c:numCache>
                <c:formatCode>0.0%</c:formatCode>
                <c:ptCount val="3"/>
                <c:pt idx="0">
                  <c:v>0.17</c:v>
                </c:pt>
                <c:pt idx="1">
                  <c:v>0</c:v>
                </c:pt>
                <c:pt idx="2">
                  <c:v>0</c:v>
                </c:pt>
              </c:numCache>
            </c:numRef>
          </c:val>
          <c:extLst>
            <c:ext xmlns:c16="http://schemas.microsoft.com/office/drawing/2014/chart" uri="{C3380CC4-5D6E-409C-BE32-E72D297353CC}">
              <c16:uniqueId val="{00000002-2518-42CF-A6F1-331B40F0FCCC}"/>
            </c:ext>
          </c:extLst>
        </c:ser>
        <c:ser>
          <c:idx val="3"/>
          <c:order val="3"/>
          <c:tx>
            <c:strRef>
              <c:f>Sheet1!$E$1</c:f>
              <c:strCache>
                <c:ptCount val="1"/>
                <c:pt idx="0">
                  <c:v>Sports</c:v>
                </c:pt>
              </c:strCache>
            </c:strRef>
          </c:tx>
          <c:spPr>
            <a:solidFill>
              <a:schemeClr val="accent4"/>
            </a:solidFill>
            <a:ln>
              <a:noFill/>
            </a:ln>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Under 65</c:v>
                </c:pt>
                <c:pt idx="1">
                  <c:v>65 - 75</c:v>
                </c:pt>
                <c:pt idx="2">
                  <c:v>Over 75</c:v>
                </c:pt>
              </c:strCache>
            </c:strRef>
          </c:cat>
          <c:val>
            <c:numRef>
              <c:f>Sheet1!$E$2:$E$4</c:f>
              <c:numCache>
                <c:formatCode>0.0%</c:formatCode>
                <c:ptCount val="3"/>
                <c:pt idx="0">
                  <c:v>4.0000000000000022E-2</c:v>
                </c:pt>
                <c:pt idx="1">
                  <c:v>3.1000000000000028E-2</c:v>
                </c:pt>
                <c:pt idx="2">
                  <c:v>0</c:v>
                </c:pt>
              </c:numCache>
            </c:numRef>
          </c:val>
          <c:extLst>
            <c:ext xmlns:c16="http://schemas.microsoft.com/office/drawing/2014/chart" uri="{C3380CC4-5D6E-409C-BE32-E72D297353CC}">
              <c16:uniqueId val="{00000003-2518-42CF-A6F1-331B40F0FCCC}"/>
            </c:ext>
          </c:extLst>
        </c:ser>
        <c:ser>
          <c:idx val="4"/>
          <c:order val="4"/>
          <c:tx>
            <c:strRef>
              <c:f>Sheet1!$F$1</c:f>
              <c:strCache>
                <c:ptCount val="1"/>
                <c:pt idx="0">
                  <c:v>Self-inflicted</c:v>
                </c:pt>
              </c:strCache>
            </c:strRef>
          </c:tx>
          <c:spPr>
            <a:solidFill>
              <a:schemeClr val="accent5"/>
            </a:solidFill>
            <a:ln>
              <a:noFill/>
            </a:ln>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Under 65</c:v>
                </c:pt>
                <c:pt idx="1">
                  <c:v>65 - 75</c:v>
                </c:pt>
                <c:pt idx="2">
                  <c:v>Over 75</c:v>
                </c:pt>
              </c:strCache>
            </c:strRef>
          </c:cat>
          <c:val>
            <c:numRef>
              <c:f>Sheet1!$F$2:$F$4</c:f>
              <c:numCache>
                <c:formatCode>0.0%</c:formatCode>
                <c:ptCount val="3"/>
                <c:pt idx="0">
                  <c:v>5.0000000000000053E-3</c:v>
                </c:pt>
                <c:pt idx="1">
                  <c:v>6.25E-2</c:v>
                </c:pt>
                <c:pt idx="2">
                  <c:v>0</c:v>
                </c:pt>
              </c:numCache>
            </c:numRef>
          </c:val>
          <c:extLst>
            <c:ext xmlns:c16="http://schemas.microsoft.com/office/drawing/2014/chart" uri="{C3380CC4-5D6E-409C-BE32-E72D297353CC}">
              <c16:uniqueId val="{00000004-2518-42CF-A6F1-331B40F0FCCC}"/>
            </c:ext>
          </c:extLst>
        </c:ser>
        <c:dLbls>
          <c:showLegendKey val="0"/>
          <c:showVal val="0"/>
          <c:showCatName val="0"/>
          <c:showSerName val="0"/>
          <c:showPercent val="0"/>
          <c:showBubbleSize val="0"/>
        </c:dLbls>
        <c:gapWidth val="219"/>
        <c:overlap val="-27"/>
        <c:axId val="58374400"/>
        <c:axId val="58396672"/>
      </c:barChart>
      <c:catAx>
        <c:axId val="58374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8396672"/>
        <c:crosses val="autoZero"/>
        <c:auto val="1"/>
        <c:lblAlgn val="ctr"/>
        <c:lblOffset val="100"/>
        <c:noMultiLvlLbl val="0"/>
      </c:catAx>
      <c:valAx>
        <c:axId val="5839667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83744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Under 65</c:v>
                </c:pt>
              </c:strCache>
            </c:strRef>
          </c:tx>
          <c:spPr>
            <a:solidFill>
              <a:schemeClr val="accent1"/>
            </a:solidFill>
            <a:ln>
              <a:noFill/>
            </a:ln>
            <a:effectLst/>
          </c:spPr>
          <c:invertIfNegative val="0"/>
          <c:cat>
            <c:strRef>
              <c:f>Sheet1!$A$2</c:f>
              <c:strCache>
                <c:ptCount val="1"/>
                <c:pt idx="0">
                  <c:v>Avg LOS (days)</c:v>
                </c:pt>
              </c:strCache>
            </c:strRef>
          </c:cat>
          <c:val>
            <c:numRef>
              <c:f>Sheet1!$B$2</c:f>
              <c:numCache>
                <c:formatCode>General</c:formatCode>
                <c:ptCount val="1"/>
                <c:pt idx="0">
                  <c:v>43.6</c:v>
                </c:pt>
              </c:numCache>
            </c:numRef>
          </c:val>
          <c:extLst>
            <c:ext xmlns:c16="http://schemas.microsoft.com/office/drawing/2014/chart" uri="{C3380CC4-5D6E-409C-BE32-E72D297353CC}">
              <c16:uniqueId val="{00000000-3D4C-4413-A2A6-9E567FB6851B}"/>
            </c:ext>
          </c:extLst>
        </c:ser>
        <c:ser>
          <c:idx val="1"/>
          <c:order val="1"/>
          <c:tx>
            <c:strRef>
              <c:f>Sheet1!$C$1</c:f>
              <c:strCache>
                <c:ptCount val="1"/>
                <c:pt idx="0">
                  <c:v>Over 65, under 75</c:v>
                </c:pt>
              </c:strCache>
            </c:strRef>
          </c:tx>
          <c:spPr>
            <a:solidFill>
              <a:schemeClr val="accent2"/>
            </a:solidFill>
            <a:ln>
              <a:noFill/>
            </a:ln>
            <a:effectLst/>
          </c:spPr>
          <c:invertIfNegative val="0"/>
          <c:cat>
            <c:strRef>
              <c:f>Sheet1!$A$2</c:f>
              <c:strCache>
                <c:ptCount val="1"/>
                <c:pt idx="0">
                  <c:v>Avg LOS (days)</c:v>
                </c:pt>
              </c:strCache>
            </c:strRef>
          </c:cat>
          <c:val>
            <c:numRef>
              <c:f>Sheet1!$C$2</c:f>
              <c:numCache>
                <c:formatCode>General</c:formatCode>
                <c:ptCount val="1"/>
                <c:pt idx="0">
                  <c:v>52.6</c:v>
                </c:pt>
              </c:numCache>
            </c:numRef>
          </c:val>
          <c:extLst>
            <c:ext xmlns:c16="http://schemas.microsoft.com/office/drawing/2014/chart" uri="{C3380CC4-5D6E-409C-BE32-E72D297353CC}">
              <c16:uniqueId val="{00000001-3D4C-4413-A2A6-9E567FB6851B}"/>
            </c:ext>
          </c:extLst>
        </c:ser>
        <c:ser>
          <c:idx val="2"/>
          <c:order val="2"/>
          <c:tx>
            <c:strRef>
              <c:f>Sheet1!$D$1</c:f>
              <c:strCache>
                <c:ptCount val="1"/>
                <c:pt idx="0">
                  <c:v>Over 75</c:v>
                </c:pt>
              </c:strCache>
            </c:strRef>
          </c:tx>
          <c:spPr>
            <a:solidFill>
              <a:schemeClr val="accent3"/>
            </a:solidFill>
            <a:ln>
              <a:noFill/>
            </a:ln>
            <a:effectLst/>
          </c:spPr>
          <c:invertIfNegative val="0"/>
          <c:cat>
            <c:strRef>
              <c:f>Sheet1!$A$2</c:f>
              <c:strCache>
                <c:ptCount val="1"/>
                <c:pt idx="0">
                  <c:v>Avg LOS (days)</c:v>
                </c:pt>
              </c:strCache>
            </c:strRef>
          </c:cat>
          <c:val>
            <c:numRef>
              <c:f>Sheet1!$D$2</c:f>
              <c:numCache>
                <c:formatCode>General</c:formatCode>
                <c:ptCount val="1"/>
                <c:pt idx="0">
                  <c:v>50.1</c:v>
                </c:pt>
              </c:numCache>
            </c:numRef>
          </c:val>
          <c:extLst>
            <c:ext xmlns:c16="http://schemas.microsoft.com/office/drawing/2014/chart" uri="{C3380CC4-5D6E-409C-BE32-E72D297353CC}">
              <c16:uniqueId val="{00000002-3D4C-4413-A2A6-9E567FB6851B}"/>
            </c:ext>
          </c:extLst>
        </c:ser>
        <c:dLbls>
          <c:showLegendKey val="0"/>
          <c:showVal val="0"/>
          <c:showCatName val="0"/>
          <c:showSerName val="0"/>
          <c:showPercent val="0"/>
          <c:showBubbleSize val="0"/>
        </c:dLbls>
        <c:gapWidth val="219"/>
        <c:overlap val="-27"/>
        <c:axId val="338171488"/>
        <c:axId val="338171816"/>
      </c:barChart>
      <c:catAx>
        <c:axId val="338171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38171816"/>
        <c:crosses val="autoZero"/>
        <c:auto val="1"/>
        <c:lblAlgn val="ctr"/>
        <c:lblOffset val="100"/>
        <c:noMultiLvlLbl val="0"/>
      </c:catAx>
      <c:valAx>
        <c:axId val="3381718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381714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203937007874024"/>
          <c:y val="2.5428331875182269E-2"/>
          <c:w val="0.81229396325459591"/>
          <c:h val="0.74350320793234159"/>
        </c:manualLayout>
      </c:layout>
      <c:scatterChart>
        <c:scatterStyle val="lineMarker"/>
        <c:varyColors val="0"/>
        <c:ser>
          <c:idx val="0"/>
          <c:order val="0"/>
          <c:spPr>
            <a:ln w="28575" cap="rnd">
              <a:noFill/>
              <a:round/>
            </a:ln>
            <a:effectLst/>
          </c:spPr>
          <c:marker>
            <c:symbol val="circle"/>
            <c:size val="5"/>
            <c:spPr>
              <a:solidFill>
                <a:schemeClr val="accent1"/>
              </a:solidFill>
              <a:ln w="9525">
                <a:solidFill>
                  <a:schemeClr val="accent1"/>
                </a:solidFill>
              </a:ln>
              <a:effectLst/>
            </c:spPr>
          </c:marker>
          <c:trendline>
            <c:trendlineType val="linear"/>
            <c:dispRSqr val="1"/>
            <c:dispEq val="0"/>
            <c:trendlineLbl>
              <c:layout>
                <c:manualLayout>
                  <c:x val="0.16374190726159293"/>
                  <c:y val="1.1186934966462584E-2"/>
                </c:manualLayout>
              </c:layout>
              <c:numFmt formatCode="General" sourceLinked="0"/>
            </c:trendlineLbl>
          </c:trendline>
          <c:xVal>
            <c:numRef>
              <c:f>'[Intensive 2015 outcomes 28Jun2016.xlsx]Cleaned'!$D$2:$D$247</c:f>
              <c:numCache>
                <c:formatCode>0</c:formatCode>
                <c:ptCount val="246"/>
                <c:pt idx="0">
                  <c:v>22</c:v>
                </c:pt>
                <c:pt idx="1">
                  <c:v>28</c:v>
                </c:pt>
                <c:pt idx="2">
                  <c:v>56</c:v>
                </c:pt>
                <c:pt idx="3">
                  <c:v>42</c:v>
                </c:pt>
                <c:pt idx="4">
                  <c:v>51</c:v>
                </c:pt>
                <c:pt idx="5">
                  <c:v>24</c:v>
                </c:pt>
                <c:pt idx="6">
                  <c:v>20</c:v>
                </c:pt>
                <c:pt idx="7">
                  <c:v>50</c:v>
                </c:pt>
                <c:pt idx="8">
                  <c:v>17</c:v>
                </c:pt>
                <c:pt idx="9">
                  <c:v>32</c:v>
                </c:pt>
                <c:pt idx="10">
                  <c:v>18</c:v>
                </c:pt>
                <c:pt idx="11">
                  <c:v>22</c:v>
                </c:pt>
                <c:pt idx="12">
                  <c:v>24</c:v>
                </c:pt>
                <c:pt idx="13">
                  <c:v>66</c:v>
                </c:pt>
                <c:pt idx="14">
                  <c:v>22</c:v>
                </c:pt>
                <c:pt idx="15">
                  <c:v>19</c:v>
                </c:pt>
                <c:pt idx="16">
                  <c:v>67</c:v>
                </c:pt>
                <c:pt idx="17">
                  <c:v>23</c:v>
                </c:pt>
                <c:pt idx="18">
                  <c:v>62</c:v>
                </c:pt>
                <c:pt idx="19">
                  <c:v>29</c:v>
                </c:pt>
                <c:pt idx="20">
                  <c:v>23</c:v>
                </c:pt>
                <c:pt idx="21">
                  <c:v>20</c:v>
                </c:pt>
                <c:pt idx="22">
                  <c:v>18</c:v>
                </c:pt>
                <c:pt idx="23">
                  <c:v>24</c:v>
                </c:pt>
                <c:pt idx="24">
                  <c:v>52</c:v>
                </c:pt>
                <c:pt idx="25">
                  <c:v>62</c:v>
                </c:pt>
                <c:pt idx="26">
                  <c:v>63</c:v>
                </c:pt>
                <c:pt idx="27">
                  <c:v>22</c:v>
                </c:pt>
                <c:pt idx="28">
                  <c:v>25</c:v>
                </c:pt>
                <c:pt idx="29">
                  <c:v>21</c:v>
                </c:pt>
                <c:pt idx="30">
                  <c:v>44</c:v>
                </c:pt>
                <c:pt idx="31">
                  <c:v>49</c:v>
                </c:pt>
                <c:pt idx="32">
                  <c:v>55</c:v>
                </c:pt>
                <c:pt idx="33">
                  <c:v>76</c:v>
                </c:pt>
                <c:pt idx="34">
                  <c:v>42</c:v>
                </c:pt>
                <c:pt idx="35">
                  <c:v>46</c:v>
                </c:pt>
                <c:pt idx="36">
                  <c:v>73</c:v>
                </c:pt>
                <c:pt idx="37">
                  <c:v>28</c:v>
                </c:pt>
                <c:pt idx="38">
                  <c:v>67</c:v>
                </c:pt>
                <c:pt idx="39">
                  <c:v>28</c:v>
                </c:pt>
                <c:pt idx="40">
                  <c:v>23</c:v>
                </c:pt>
                <c:pt idx="41">
                  <c:v>18</c:v>
                </c:pt>
                <c:pt idx="42">
                  <c:v>26</c:v>
                </c:pt>
                <c:pt idx="43">
                  <c:v>17</c:v>
                </c:pt>
                <c:pt idx="44">
                  <c:v>52</c:v>
                </c:pt>
                <c:pt idx="45">
                  <c:v>16</c:v>
                </c:pt>
                <c:pt idx="46">
                  <c:v>29</c:v>
                </c:pt>
                <c:pt idx="47">
                  <c:v>16</c:v>
                </c:pt>
                <c:pt idx="48">
                  <c:v>54</c:v>
                </c:pt>
                <c:pt idx="49">
                  <c:v>45</c:v>
                </c:pt>
                <c:pt idx="50">
                  <c:v>53</c:v>
                </c:pt>
                <c:pt idx="51">
                  <c:v>52</c:v>
                </c:pt>
                <c:pt idx="52">
                  <c:v>27</c:v>
                </c:pt>
                <c:pt idx="53">
                  <c:v>26</c:v>
                </c:pt>
                <c:pt idx="54">
                  <c:v>26</c:v>
                </c:pt>
                <c:pt idx="55">
                  <c:v>18</c:v>
                </c:pt>
                <c:pt idx="56">
                  <c:v>61</c:v>
                </c:pt>
                <c:pt idx="57">
                  <c:v>50</c:v>
                </c:pt>
                <c:pt idx="58">
                  <c:v>50</c:v>
                </c:pt>
                <c:pt idx="59">
                  <c:v>21</c:v>
                </c:pt>
                <c:pt idx="60">
                  <c:v>40</c:v>
                </c:pt>
                <c:pt idx="61">
                  <c:v>18</c:v>
                </c:pt>
                <c:pt idx="62">
                  <c:v>43</c:v>
                </c:pt>
                <c:pt idx="63">
                  <c:v>25</c:v>
                </c:pt>
                <c:pt idx="64">
                  <c:v>47</c:v>
                </c:pt>
                <c:pt idx="65">
                  <c:v>55</c:v>
                </c:pt>
                <c:pt idx="66">
                  <c:v>23</c:v>
                </c:pt>
                <c:pt idx="67">
                  <c:v>74</c:v>
                </c:pt>
                <c:pt idx="68">
                  <c:v>34</c:v>
                </c:pt>
                <c:pt idx="69">
                  <c:v>51</c:v>
                </c:pt>
                <c:pt idx="70">
                  <c:v>68</c:v>
                </c:pt>
                <c:pt idx="71">
                  <c:v>29</c:v>
                </c:pt>
                <c:pt idx="72">
                  <c:v>58</c:v>
                </c:pt>
                <c:pt idx="73">
                  <c:v>47</c:v>
                </c:pt>
                <c:pt idx="74">
                  <c:v>72</c:v>
                </c:pt>
                <c:pt idx="75">
                  <c:v>58</c:v>
                </c:pt>
                <c:pt idx="76">
                  <c:v>17</c:v>
                </c:pt>
                <c:pt idx="77">
                  <c:v>63</c:v>
                </c:pt>
                <c:pt idx="78">
                  <c:v>46</c:v>
                </c:pt>
                <c:pt idx="79">
                  <c:v>18</c:v>
                </c:pt>
                <c:pt idx="80">
                  <c:v>51</c:v>
                </c:pt>
                <c:pt idx="81">
                  <c:v>45</c:v>
                </c:pt>
                <c:pt idx="82">
                  <c:v>27</c:v>
                </c:pt>
                <c:pt idx="83">
                  <c:v>43</c:v>
                </c:pt>
                <c:pt idx="84">
                  <c:v>22</c:v>
                </c:pt>
                <c:pt idx="85">
                  <c:v>70</c:v>
                </c:pt>
                <c:pt idx="86">
                  <c:v>31</c:v>
                </c:pt>
                <c:pt idx="87">
                  <c:v>58</c:v>
                </c:pt>
                <c:pt idx="88">
                  <c:v>54</c:v>
                </c:pt>
                <c:pt idx="89">
                  <c:v>52</c:v>
                </c:pt>
                <c:pt idx="90">
                  <c:v>48</c:v>
                </c:pt>
                <c:pt idx="91">
                  <c:v>19</c:v>
                </c:pt>
                <c:pt idx="92">
                  <c:v>43</c:v>
                </c:pt>
                <c:pt idx="93">
                  <c:v>61</c:v>
                </c:pt>
                <c:pt idx="94">
                  <c:v>67</c:v>
                </c:pt>
                <c:pt idx="95">
                  <c:v>62</c:v>
                </c:pt>
                <c:pt idx="96">
                  <c:v>63</c:v>
                </c:pt>
                <c:pt idx="97">
                  <c:v>64</c:v>
                </c:pt>
                <c:pt idx="98">
                  <c:v>51</c:v>
                </c:pt>
                <c:pt idx="99">
                  <c:v>45</c:v>
                </c:pt>
                <c:pt idx="100">
                  <c:v>21</c:v>
                </c:pt>
                <c:pt idx="101">
                  <c:v>75</c:v>
                </c:pt>
                <c:pt idx="102">
                  <c:v>23</c:v>
                </c:pt>
                <c:pt idx="103">
                  <c:v>76</c:v>
                </c:pt>
                <c:pt idx="104">
                  <c:v>59</c:v>
                </c:pt>
                <c:pt idx="105">
                  <c:v>20</c:v>
                </c:pt>
                <c:pt idx="106">
                  <c:v>32</c:v>
                </c:pt>
                <c:pt idx="107">
                  <c:v>75</c:v>
                </c:pt>
                <c:pt idx="108">
                  <c:v>25</c:v>
                </c:pt>
                <c:pt idx="109">
                  <c:v>22</c:v>
                </c:pt>
                <c:pt idx="110">
                  <c:v>19</c:v>
                </c:pt>
                <c:pt idx="111">
                  <c:v>21</c:v>
                </c:pt>
                <c:pt idx="112">
                  <c:v>27</c:v>
                </c:pt>
                <c:pt idx="113">
                  <c:v>20</c:v>
                </c:pt>
                <c:pt idx="114">
                  <c:v>31</c:v>
                </c:pt>
                <c:pt idx="115">
                  <c:v>33</c:v>
                </c:pt>
                <c:pt idx="116">
                  <c:v>17</c:v>
                </c:pt>
                <c:pt idx="117">
                  <c:v>15</c:v>
                </c:pt>
                <c:pt idx="118">
                  <c:v>43</c:v>
                </c:pt>
                <c:pt idx="119">
                  <c:v>16</c:v>
                </c:pt>
                <c:pt idx="120">
                  <c:v>32</c:v>
                </c:pt>
                <c:pt idx="121">
                  <c:v>37</c:v>
                </c:pt>
                <c:pt idx="122">
                  <c:v>24</c:v>
                </c:pt>
                <c:pt idx="123">
                  <c:v>29</c:v>
                </c:pt>
                <c:pt idx="124">
                  <c:v>20</c:v>
                </c:pt>
                <c:pt idx="125">
                  <c:v>22</c:v>
                </c:pt>
                <c:pt idx="126">
                  <c:v>17</c:v>
                </c:pt>
                <c:pt idx="127">
                  <c:v>48</c:v>
                </c:pt>
                <c:pt idx="128">
                  <c:v>43</c:v>
                </c:pt>
                <c:pt idx="129">
                  <c:v>43</c:v>
                </c:pt>
                <c:pt idx="130">
                  <c:v>28</c:v>
                </c:pt>
                <c:pt idx="131">
                  <c:v>57</c:v>
                </c:pt>
                <c:pt idx="132">
                  <c:v>58</c:v>
                </c:pt>
                <c:pt idx="133">
                  <c:v>21</c:v>
                </c:pt>
                <c:pt idx="134">
                  <c:v>24</c:v>
                </c:pt>
                <c:pt idx="135">
                  <c:v>17</c:v>
                </c:pt>
                <c:pt idx="136">
                  <c:v>29</c:v>
                </c:pt>
                <c:pt idx="137">
                  <c:v>28</c:v>
                </c:pt>
                <c:pt idx="138">
                  <c:v>27</c:v>
                </c:pt>
                <c:pt idx="139">
                  <c:v>17</c:v>
                </c:pt>
                <c:pt idx="140">
                  <c:v>43</c:v>
                </c:pt>
                <c:pt idx="141">
                  <c:v>62</c:v>
                </c:pt>
                <c:pt idx="142">
                  <c:v>52</c:v>
                </c:pt>
                <c:pt idx="143">
                  <c:v>32</c:v>
                </c:pt>
                <c:pt idx="144">
                  <c:v>31</c:v>
                </c:pt>
                <c:pt idx="145">
                  <c:v>23</c:v>
                </c:pt>
                <c:pt idx="146">
                  <c:v>78</c:v>
                </c:pt>
                <c:pt idx="147">
                  <c:v>61</c:v>
                </c:pt>
                <c:pt idx="148">
                  <c:v>51</c:v>
                </c:pt>
                <c:pt idx="149">
                  <c:v>50</c:v>
                </c:pt>
                <c:pt idx="150">
                  <c:v>21</c:v>
                </c:pt>
                <c:pt idx="151">
                  <c:v>24</c:v>
                </c:pt>
                <c:pt idx="152">
                  <c:v>72</c:v>
                </c:pt>
                <c:pt idx="153">
                  <c:v>70</c:v>
                </c:pt>
                <c:pt idx="154">
                  <c:v>26</c:v>
                </c:pt>
                <c:pt idx="155">
                  <c:v>21</c:v>
                </c:pt>
                <c:pt idx="156">
                  <c:v>66</c:v>
                </c:pt>
                <c:pt idx="157">
                  <c:v>15</c:v>
                </c:pt>
                <c:pt idx="158">
                  <c:v>50</c:v>
                </c:pt>
                <c:pt idx="159">
                  <c:v>72</c:v>
                </c:pt>
                <c:pt idx="160">
                  <c:v>65</c:v>
                </c:pt>
                <c:pt idx="161">
                  <c:v>65</c:v>
                </c:pt>
                <c:pt idx="162">
                  <c:v>66</c:v>
                </c:pt>
                <c:pt idx="163">
                  <c:v>74</c:v>
                </c:pt>
                <c:pt idx="164">
                  <c:v>74</c:v>
                </c:pt>
                <c:pt idx="165">
                  <c:v>68</c:v>
                </c:pt>
                <c:pt idx="166">
                  <c:v>70</c:v>
                </c:pt>
                <c:pt idx="167">
                  <c:v>67</c:v>
                </c:pt>
                <c:pt idx="168">
                  <c:v>65</c:v>
                </c:pt>
                <c:pt idx="169">
                  <c:v>68</c:v>
                </c:pt>
                <c:pt idx="170">
                  <c:v>66</c:v>
                </c:pt>
                <c:pt idx="171">
                  <c:v>70</c:v>
                </c:pt>
                <c:pt idx="172">
                  <c:v>74</c:v>
                </c:pt>
                <c:pt idx="173">
                  <c:v>67</c:v>
                </c:pt>
                <c:pt idx="174">
                  <c:v>65</c:v>
                </c:pt>
                <c:pt idx="175">
                  <c:v>68</c:v>
                </c:pt>
                <c:pt idx="176">
                  <c:v>71</c:v>
                </c:pt>
                <c:pt idx="177">
                  <c:v>74</c:v>
                </c:pt>
                <c:pt idx="178">
                  <c:v>74</c:v>
                </c:pt>
                <c:pt idx="179">
                  <c:v>78</c:v>
                </c:pt>
                <c:pt idx="180">
                  <c:v>86</c:v>
                </c:pt>
                <c:pt idx="181">
                  <c:v>76</c:v>
                </c:pt>
                <c:pt idx="182">
                  <c:v>78</c:v>
                </c:pt>
                <c:pt idx="183">
                  <c:v>76</c:v>
                </c:pt>
                <c:pt idx="184">
                  <c:v>82</c:v>
                </c:pt>
                <c:pt idx="185">
                  <c:v>77</c:v>
                </c:pt>
                <c:pt idx="186">
                  <c:v>81</c:v>
                </c:pt>
                <c:pt idx="187">
                  <c:v>78</c:v>
                </c:pt>
                <c:pt idx="188">
                  <c:v>17</c:v>
                </c:pt>
                <c:pt idx="189">
                  <c:v>20</c:v>
                </c:pt>
                <c:pt idx="190">
                  <c:v>20</c:v>
                </c:pt>
                <c:pt idx="191">
                  <c:v>56</c:v>
                </c:pt>
                <c:pt idx="192">
                  <c:v>35</c:v>
                </c:pt>
                <c:pt idx="193">
                  <c:v>61</c:v>
                </c:pt>
                <c:pt idx="194">
                  <c:v>29</c:v>
                </c:pt>
                <c:pt idx="195">
                  <c:v>19</c:v>
                </c:pt>
                <c:pt idx="196">
                  <c:v>53</c:v>
                </c:pt>
                <c:pt idx="197">
                  <c:v>40</c:v>
                </c:pt>
                <c:pt idx="198">
                  <c:v>61</c:v>
                </c:pt>
                <c:pt idx="199">
                  <c:v>54</c:v>
                </c:pt>
                <c:pt idx="200">
                  <c:v>26</c:v>
                </c:pt>
                <c:pt idx="201">
                  <c:v>28</c:v>
                </c:pt>
                <c:pt idx="202">
                  <c:v>59</c:v>
                </c:pt>
                <c:pt idx="203">
                  <c:v>31</c:v>
                </c:pt>
                <c:pt idx="204">
                  <c:v>61</c:v>
                </c:pt>
                <c:pt idx="205">
                  <c:v>21</c:v>
                </c:pt>
                <c:pt idx="206">
                  <c:v>18</c:v>
                </c:pt>
                <c:pt idx="207">
                  <c:v>49</c:v>
                </c:pt>
                <c:pt idx="208">
                  <c:v>41</c:v>
                </c:pt>
                <c:pt idx="209">
                  <c:v>64</c:v>
                </c:pt>
                <c:pt idx="210">
                  <c:v>64</c:v>
                </c:pt>
                <c:pt idx="211">
                  <c:v>43</c:v>
                </c:pt>
                <c:pt idx="212">
                  <c:v>31</c:v>
                </c:pt>
                <c:pt idx="213">
                  <c:v>26</c:v>
                </c:pt>
                <c:pt idx="214">
                  <c:v>50</c:v>
                </c:pt>
                <c:pt idx="215">
                  <c:v>47</c:v>
                </c:pt>
                <c:pt idx="216">
                  <c:v>53</c:v>
                </c:pt>
                <c:pt idx="217">
                  <c:v>56</c:v>
                </c:pt>
                <c:pt idx="218">
                  <c:v>27</c:v>
                </c:pt>
                <c:pt idx="219">
                  <c:v>48</c:v>
                </c:pt>
                <c:pt idx="220">
                  <c:v>56</c:v>
                </c:pt>
                <c:pt idx="221">
                  <c:v>20</c:v>
                </c:pt>
                <c:pt idx="222">
                  <c:v>47</c:v>
                </c:pt>
                <c:pt idx="223">
                  <c:v>27</c:v>
                </c:pt>
                <c:pt idx="224">
                  <c:v>59</c:v>
                </c:pt>
                <c:pt idx="225">
                  <c:v>25</c:v>
                </c:pt>
                <c:pt idx="226">
                  <c:v>22</c:v>
                </c:pt>
                <c:pt idx="227">
                  <c:v>26</c:v>
                </c:pt>
                <c:pt idx="228">
                  <c:v>40</c:v>
                </c:pt>
                <c:pt idx="229">
                  <c:v>64</c:v>
                </c:pt>
                <c:pt idx="230">
                  <c:v>54</c:v>
                </c:pt>
                <c:pt idx="231">
                  <c:v>18</c:v>
                </c:pt>
                <c:pt idx="232">
                  <c:v>26</c:v>
                </c:pt>
                <c:pt idx="233">
                  <c:v>28</c:v>
                </c:pt>
                <c:pt idx="234">
                  <c:v>32</c:v>
                </c:pt>
                <c:pt idx="235">
                  <c:v>37</c:v>
                </c:pt>
                <c:pt idx="236">
                  <c:v>38</c:v>
                </c:pt>
                <c:pt idx="237">
                  <c:v>49</c:v>
                </c:pt>
                <c:pt idx="238">
                  <c:v>50</c:v>
                </c:pt>
                <c:pt idx="239">
                  <c:v>51</c:v>
                </c:pt>
                <c:pt idx="240">
                  <c:v>53</c:v>
                </c:pt>
                <c:pt idx="241">
                  <c:v>58</c:v>
                </c:pt>
                <c:pt idx="242">
                  <c:v>59</c:v>
                </c:pt>
                <c:pt idx="243">
                  <c:v>60</c:v>
                </c:pt>
                <c:pt idx="244">
                  <c:v>61</c:v>
                </c:pt>
                <c:pt idx="245">
                  <c:v>64</c:v>
                </c:pt>
              </c:numCache>
            </c:numRef>
          </c:xVal>
          <c:yVal>
            <c:numRef>
              <c:f>'[Intensive 2015 outcomes 28Jun2016.xlsx]Cleaned'!$AE$2:$AE$247</c:f>
              <c:numCache>
                <c:formatCode>0</c:formatCode>
                <c:ptCount val="246"/>
                <c:pt idx="0">
                  <c:v>25</c:v>
                </c:pt>
                <c:pt idx="1">
                  <c:v>56</c:v>
                </c:pt>
                <c:pt idx="2">
                  <c:v>85</c:v>
                </c:pt>
                <c:pt idx="3">
                  <c:v>99</c:v>
                </c:pt>
                <c:pt idx="4">
                  <c:v>38</c:v>
                </c:pt>
                <c:pt idx="5">
                  <c:v>72</c:v>
                </c:pt>
                <c:pt idx="6">
                  <c:v>53</c:v>
                </c:pt>
                <c:pt idx="7">
                  <c:v>31</c:v>
                </c:pt>
                <c:pt idx="8">
                  <c:v>85</c:v>
                </c:pt>
                <c:pt idx="9">
                  <c:v>25</c:v>
                </c:pt>
                <c:pt idx="10">
                  <c:v>28</c:v>
                </c:pt>
                <c:pt idx="11">
                  <c:v>36</c:v>
                </c:pt>
                <c:pt idx="12">
                  <c:v>88</c:v>
                </c:pt>
                <c:pt idx="13">
                  <c:v>30</c:v>
                </c:pt>
                <c:pt idx="14">
                  <c:v>10</c:v>
                </c:pt>
                <c:pt idx="15">
                  <c:v>22</c:v>
                </c:pt>
                <c:pt idx="16">
                  <c:v>140</c:v>
                </c:pt>
                <c:pt idx="17">
                  <c:v>31</c:v>
                </c:pt>
                <c:pt idx="18">
                  <c:v>18</c:v>
                </c:pt>
                <c:pt idx="19">
                  <c:v>30</c:v>
                </c:pt>
                <c:pt idx="20">
                  <c:v>9</c:v>
                </c:pt>
                <c:pt idx="21">
                  <c:v>63</c:v>
                </c:pt>
                <c:pt idx="22">
                  <c:v>21</c:v>
                </c:pt>
                <c:pt idx="23">
                  <c:v>24</c:v>
                </c:pt>
                <c:pt idx="24">
                  <c:v>50</c:v>
                </c:pt>
                <c:pt idx="25">
                  <c:v>16</c:v>
                </c:pt>
                <c:pt idx="26">
                  <c:v>9</c:v>
                </c:pt>
                <c:pt idx="27">
                  <c:v>21</c:v>
                </c:pt>
                <c:pt idx="28">
                  <c:v>8</c:v>
                </c:pt>
                <c:pt idx="29">
                  <c:v>29</c:v>
                </c:pt>
                <c:pt idx="30">
                  <c:v>36</c:v>
                </c:pt>
                <c:pt idx="31">
                  <c:v>28</c:v>
                </c:pt>
                <c:pt idx="32">
                  <c:v>44</c:v>
                </c:pt>
                <c:pt idx="33">
                  <c:v>58</c:v>
                </c:pt>
                <c:pt idx="34">
                  <c:v>21</c:v>
                </c:pt>
                <c:pt idx="35">
                  <c:v>24</c:v>
                </c:pt>
                <c:pt idx="36">
                  <c:v>12</c:v>
                </c:pt>
                <c:pt idx="37">
                  <c:v>11</c:v>
                </c:pt>
                <c:pt idx="38">
                  <c:v>89</c:v>
                </c:pt>
                <c:pt idx="39">
                  <c:v>39</c:v>
                </c:pt>
                <c:pt idx="40">
                  <c:v>23</c:v>
                </c:pt>
                <c:pt idx="41">
                  <c:v>31</c:v>
                </c:pt>
                <c:pt idx="42">
                  <c:v>19</c:v>
                </c:pt>
                <c:pt idx="43">
                  <c:v>10</c:v>
                </c:pt>
                <c:pt idx="44">
                  <c:v>71</c:v>
                </c:pt>
                <c:pt idx="45">
                  <c:v>9</c:v>
                </c:pt>
                <c:pt idx="46">
                  <c:v>115</c:v>
                </c:pt>
                <c:pt idx="47">
                  <c:v>168</c:v>
                </c:pt>
                <c:pt idx="48">
                  <c:v>16</c:v>
                </c:pt>
                <c:pt idx="49">
                  <c:v>30</c:v>
                </c:pt>
                <c:pt idx="50">
                  <c:v>10</c:v>
                </c:pt>
                <c:pt idx="51">
                  <c:v>44</c:v>
                </c:pt>
                <c:pt idx="52">
                  <c:v>46</c:v>
                </c:pt>
                <c:pt idx="53">
                  <c:v>64</c:v>
                </c:pt>
                <c:pt idx="54">
                  <c:v>50</c:v>
                </c:pt>
                <c:pt idx="55">
                  <c:v>24</c:v>
                </c:pt>
                <c:pt idx="56">
                  <c:v>79</c:v>
                </c:pt>
                <c:pt idx="57">
                  <c:v>17</c:v>
                </c:pt>
                <c:pt idx="58">
                  <c:v>22</c:v>
                </c:pt>
                <c:pt idx="59">
                  <c:v>52</c:v>
                </c:pt>
                <c:pt idx="60">
                  <c:v>180</c:v>
                </c:pt>
                <c:pt idx="61">
                  <c:v>107</c:v>
                </c:pt>
                <c:pt idx="62">
                  <c:v>28</c:v>
                </c:pt>
                <c:pt idx="63">
                  <c:v>18</c:v>
                </c:pt>
                <c:pt idx="64">
                  <c:v>18</c:v>
                </c:pt>
                <c:pt idx="65">
                  <c:v>32</c:v>
                </c:pt>
                <c:pt idx="66">
                  <c:v>34</c:v>
                </c:pt>
                <c:pt idx="67">
                  <c:v>14</c:v>
                </c:pt>
                <c:pt idx="68">
                  <c:v>49</c:v>
                </c:pt>
                <c:pt idx="69">
                  <c:v>39</c:v>
                </c:pt>
                <c:pt idx="70">
                  <c:v>37</c:v>
                </c:pt>
                <c:pt idx="71">
                  <c:v>153</c:v>
                </c:pt>
                <c:pt idx="72">
                  <c:v>80</c:v>
                </c:pt>
                <c:pt idx="73">
                  <c:v>29</c:v>
                </c:pt>
                <c:pt idx="74">
                  <c:v>21</c:v>
                </c:pt>
                <c:pt idx="75">
                  <c:v>45</c:v>
                </c:pt>
                <c:pt idx="76">
                  <c:v>15</c:v>
                </c:pt>
                <c:pt idx="77">
                  <c:v>66</c:v>
                </c:pt>
                <c:pt idx="78">
                  <c:v>16</c:v>
                </c:pt>
                <c:pt idx="79">
                  <c:v>29</c:v>
                </c:pt>
                <c:pt idx="80">
                  <c:v>25</c:v>
                </c:pt>
                <c:pt idx="81">
                  <c:v>16</c:v>
                </c:pt>
                <c:pt idx="82">
                  <c:v>116</c:v>
                </c:pt>
                <c:pt idx="83">
                  <c:v>18</c:v>
                </c:pt>
                <c:pt idx="84">
                  <c:v>67</c:v>
                </c:pt>
                <c:pt idx="85">
                  <c:v>52</c:v>
                </c:pt>
                <c:pt idx="86">
                  <c:v>60</c:v>
                </c:pt>
                <c:pt idx="87">
                  <c:v>25</c:v>
                </c:pt>
                <c:pt idx="88">
                  <c:v>20</c:v>
                </c:pt>
                <c:pt idx="89">
                  <c:v>49</c:v>
                </c:pt>
                <c:pt idx="90">
                  <c:v>15</c:v>
                </c:pt>
                <c:pt idx="91">
                  <c:v>17</c:v>
                </c:pt>
                <c:pt idx="92">
                  <c:v>15</c:v>
                </c:pt>
                <c:pt idx="93">
                  <c:v>98</c:v>
                </c:pt>
                <c:pt idx="94">
                  <c:v>23</c:v>
                </c:pt>
                <c:pt idx="95">
                  <c:v>22</c:v>
                </c:pt>
                <c:pt idx="96">
                  <c:v>159</c:v>
                </c:pt>
                <c:pt idx="97">
                  <c:v>106</c:v>
                </c:pt>
                <c:pt idx="98">
                  <c:v>11</c:v>
                </c:pt>
                <c:pt idx="99">
                  <c:v>70</c:v>
                </c:pt>
                <c:pt idx="100">
                  <c:v>23</c:v>
                </c:pt>
                <c:pt idx="101">
                  <c:v>15</c:v>
                </c:pt>
                <c:pt idx="102">
                  <c:v>25</c:v>
                </c:pt>
                <c:pt idx="103">
                  <c:v>53</c:v>
                </c:pt>
                <c:pt idx="104">
                  <c:v>16</c:v>
                </c:pt>
                <c:pt idx="105">
                  <c:v>13</c:v>
                </c:pt>
                <c:pt idx="106">
                  <c:v>17</c:v>
                </c:pt>
                <c:pt idx="107">
                  <c:v>53</c:v>
                </c:pt>
                <c:pt idx="108">
                  <c:v>11</c:v>
                </c:pt>
                <c:pt idx="109">
                  <c:v>15</c:v>
                </c:pt>
                <c:pt idx="110">
                  <c:v>74</c:v>
                </c:pt>
                <c:pt idx="111">
                  <c:v>29</c:v>
                </c:pt>
                <c:pt idx="112">
                  <c:v>73</c:v>
                </c:pt>
                <c:pt idx="113">
                  <c:v>8</c:v>
                </c:pt>
                <c:pt idx="114">
                  <c:v>18</c:v>
                </c:pt>
                <c:pt idx="115">
                  <c:v>69</c:v>
                </c:pt>
                <c:pt idx="116">
                  <c:v>18</c:v>
                </c:pt>
                <c:pt idx="117">
                  <c:v>18</c:v>
                </c:pt>
                <c:pt idx="118">
                  <c:v>29</c:v>
                </c:pt>
                <c:pt idx="119">
                  <c:v>10</c:v>
                </c:pt>
                <c:pt idx="120">
                  <c:v>20</c:v>
                </c:pt>
                <c:pt idx="121">
                  <c:v>21</c:v>
                </c:pt>
                <c:pt idx="122">
                  <c:v>10</c:v>
                </c:pt>
                <c:pt idx="123">
                  <c:v>10</c:v>
                </c:pt>
                <c:pt idx="124">
                  <c:v>21</c:v>
                </c:pt>
                <c:pt idx="125">
                  <c:v>1</c:v>
                </c:pt>
                <c:pt idx="126">
                  <c:v>15</c:v>
                </c:pt>
                <c:pt idx="127">
                  <c:v>46</c:v>
                </c:pt>
                <c:pt idx="128">
                  <c:v>15</c:v>
                </c:pt>
                <c:pt idx="129">
                  <c:v>22</c:v>
                </c:pt>
                <c:pt idx="130">
                  <c:v>8</c:v>
                </c:pt>
                <c:pt idx="131">
                  <c:v>9</c:v>
                </c:pt>
                <c:pt idx="132">
                  <c:v>15</c:v>
                </c:pt>
                <c:pt idx="133">
                  <c:v>67</c:v>
                </c:pt>
                <c:pt idx="134">
                  <c:v>43</c:v>
                </c:pt>
                <c:pt idx="135">
                  <c:v>9</c:v>
                </c:pt>
                <c:pt idx="136">
                  <c:v>15</c:v>
                </c:pt>
                <c:pt idx="137">
                  <c:v>7</c:v>
                </c:pt>
                <c:pt idx="138">
                  <c:v>6</c:v>
                </c:pt>
                <c:pt idx="139">
                  <c:v>4</c:v>
                </c:pt>
                <c:pt idx="140">
                  <c:v>51</c:v>
                </c:pt>
                <c:pt idx="141">
                  <c:v>15</c:v>
                </c:pt>
                <c:pt idx="142">
                  <c:v>5</c:v>
                </c:pt>
                <c:pt idx="143">
                  <c:v>13</c:v>
                </c:pt>
                <c:pt idx="144">
                  <c:v>45</c:v>
                </c:pt>
                <c:pt idx="145">
                  <c:v>1</c:v>
                </c:pt>
                <c:pt idx="146">
                  <c:v>45</c:v>
                </c:pt>
                <c:pt idx="147">
                  <c:v>28</c:v>
                </c:pt>
                <c:pt idx="148">
                  <c:v>12</c:v>
                </c:pt>
                <c:pt idx="149">
                  <c:v>44</c:v>
                </c:pt>
                <c:pt idx="150">
                  <c:v>35</c:v>
                </c:pt>
                <c:pt idx="151">
                  <c:v>7</c:v>
                </c:pt>
                <c:pt idx="152">
                  <c:v>42</c:v>
                </c:pt>
                <c:pt idx="153">
                  <c:v>15</c:v>
                </c:pt>
                <c:pt idx="154">
                  <c:v>9</c:v>
                </c:pt>
                <c:pt idx="155">
                  <c:v>8</c:v>
                </c:pt>
                <c:pt idx="156">
                  <c:v>24</c:v>
                </c:pt>
                <c:pt idx="157">
                  <c:v>13</c:v>
                </c:pt>
                <c:pt idx="158">
                  <c:v>9</c:v>
                </c:pt>
                <c:pt idx="159">
                  <c:v>3</c:v>
                </c:pt>
                <c:pt idx="160">
                  <c:v>15</c:v>
                </c:pt>
                <c:pt idx="161">
                  <c:v>25</c:v>
                </c:pt>
                <c:pt idx="162">
                  <c:v>17</c:v>
                </c:pt>
                <c:pt idx="163">
                  <c:v>93</c:v>
                </c:pt>
                <c:pt idx="164">
                  <c:v>178</c:v>
                </c:pt>
                <c:pt idx="165">
                  <c:v>118</c:v>
                </c:pt>
                <c:pt idx="166">
                  <c:v>43</c:v>
                </c:pt>
                <c:pt idx="167">
                  <c:v>175</c:v>
                </c:pt>
                <c:pt idx="168">
                  <c:v>165</c:v>
                </c:pt>
                <c:pt idx="169">
                  <c:v>27</c:v>
                </c:pt>
                <c:pt idx="170">
                  <c:v>168</c:v>
                </c:pt>
                <c:pt idx="171">
                  <c:v>36</c:v>
                </c:pt>
                <c:pt idx="172">
                  <c:v>43</c:v>
                </c:pt>
                <c:pt idx="173">
                  <c:v>14</c:v>
                </c:pt>
                <c:pt idx="174">
                  <c:v>16</c:v>
                </c:pt>
                <c:pt idx="175">
                  <c:v>3</c:v>
                </c:pt>
                <c:pt idx="176">
                  <c:v>24</c:v>
                </c:pt>
                <c:pt idx="177">
                  <c:v>3</c:v>
                </c:pt>
                <c:pt idx="178">
                  <c:v>18</c:v>
                </c:pt>
                <c:pt idx="179">
                  <c:v>25</c:v>
                </c:pt>
                <c:pt idx="180">
                  <c:v>90</c:v>
                </c:pt>
                <c:pt idx="181">
                  <c:v>148</c:v>
                </c:pt>
                <c:pt idx="182">
                  <c:v>60</c:v>
                </c:pt>
                <c:pt idx="183">
                  <c:v>18</c:v>
                </c:pt>
                <c:pt idx="184">
                  <c:v>24</c:v>
                </c:pt>
                <c:pt idx="185">
                  <c:v>41</c:v>
                </c:pt>
                <c:pt idx="186">
                  <c:v>32</c:v>
                </c:pt>
                <c:pt idx="187">
                  <c:v>39</c:v>
                </c:pt>
                <c:pt idx="188">
                  <c:v>67</c:v>
                </c:pt>
                <c:pt idx="189">
                  <c:v>139</c:v>
                </c:pt>
                <c:pt idx="190">
                  <c:v>152</c:v>
                </c:pt>
                <c:pt idx="191">
                  <c:v>130</c:v>
                </c:pt>
                <c:pt idx="192">
                  <c:v>16</c:v>
                </c:pt>
                <c:pt idx="193">
                  <c:v>15</c:v>
                </c:pt>
                <c:pt idx="194">
                  <c:v>180</c:v>
                </c:pt>
                <c:pt idx="195">
                  <c:v>2</c:v>
                </c:pt>
                <c:pt idx="196">
                  <c:v>10</c:v>
                </c:pt>
                <c:pt idx="197">
                  <c:v>183</c:v>
                </c:pt>
                <c:pt idx="198">
                  <c:v>22</c:v>
                </c:pt>
                <c:pt idx="199">
                  <c:v>22</c:v>
                </c:pt>
                <c:pt idx="200">
                  <c:v>84</c:v>
                </c:pt>
                <c:pt idx="201">
                  <c:v>15</c:v>
                </c:pt>
                <c:pt idx="202">
                  <c:v>30</c:v>
                </c:pt>
                <c:pt idx="203">
                  <c:v>10</c:v>
                </c:pt>
                <c:pt idx="204">
                  <c:v>20</c:v>
                </c:pt>
                <c:pt idx="205">
                  <c:v>29</c:v>
                </c:pt>
                <c:pt idx="206">
                  <c:v>7</c:v>
                </c:pt>
                <c:pt idx="207">
                  <c:v>31</c:v>
                </c:pt>
                <c:pt idx="208">
                  <c:v>45</c:v>
                </c:pt>
                <c:pt idx="209">
                  <c:v>159</c:v>
                </c:pt>
                <c:pt idx="210">
                  <c:v>154</c:v>
                </c:pt>
                <c:pt idx="211">
                  <c:v>58</c:v>
                </c:pt>
                <c:pt idx="212">
                  <c:v>16</c:v>
                </c:pt>
                <c:pt idx="213">
                  <c:v>6</c:v>
                </c:pt>
                <c:pt idx="214">
                  <c:v>12</c:v>
                </c:pt>
                <c:pt idx="215">
                  <c:v>85</c:v>
                </c:pt>
                <c:pt idx="216">
                  <c:v>43</c:v>
                </c:pt>
                <c:pt idx="217">
                  <c:v>110</c:v>
                </c:pt>
                <c:pt idx="218">
                  <c:v>9</c:v>
                </c:pt>
                <c:pt idx="219">
                  <c:v>30</c:v>
                </c:pt>
                <c:pt idx="220">
                  <c:v>122</c:v>
                </c:pt>
                <c:pt idx="221">
                  <c:v>56</c:v>
                </c:pt>
                <c:pt idx="222">
                  <c:v>10</c:v>
                </c:pt>
                <c:pt idx="223">
                  <c:v>84</c:v>
                </c:pt>
                <c:pt idx="224">
                  <c:v>36</c:v>
                </c:pt>
                <c:pt idx="225">
                  <c:v>53</c:v>
                </c:pt>
                <c:pt idx="226">
                  <c:v>66</c:v>
                </c:pt>
                <c:pt idx="227">
                  <c:v>91</c:v>
                </c:pt>
                <c:pt idx="228">
                  <c:v>40</c:v>
                </c:pt>
                <c:pt idx="229">
                  <c:v>86</c:v>
                </c:pt>
                <c:pt idx="230">
                  <c:v>47</c:v>
                </c:pt>
                <c:pt idx="231">
                  <c:v>3</c:v>
                </c:pt>
                <c:pt idx="232">
                  <c:v>17</c:v>
                </c:pt>
                <c:pt idx="233">
                  <c:v>80</c:v>
                </c:pt>
                <c:pt idx="234">
                  <c:v>0</c:v>
                </c:pt>
                <c:pt idx="235">
                  <c:v>6</c:v>
                </c:pt>
                <c:pt idx="236">
                  <c:v>12</c:v>
                </c:pt>
                <c:pt idx="237">
                  <c:v>81</c:v>
                </c:pt>
                <c:pt idx="238">
                  <c:v>87</c:v>
                </c:pt>
                <c:pt idx="239">
                  <c:v>131</c:v>
                </c:pt>
                <c:pt idx="240">
                  <c:v>84</c:v>
                </c:pt>
                <c:pt idx="241">
                  <c:v>19</c:v>
                </c:pt>
                <c:pt idx="242">
                  <c:v>25</c:v>
                </c:pt>
                <c:pt idx="243">
                  <c:v>335</c:v>
                </c:pt>
                <c:pt idx="244">
                  <c:v>12</c:v>
                </c:pt>
                <c:pt idx="245">
                  <c:v>89</c:v>
                </c:pt>
              </c:numCache>
            </c:numRef>
          </c:yVal>
          <c:smooth val="0"/>
          <c:extLst>
            <c:ext xmlns:c16="http://schemas.microsoft.com/office/drawing/2014/chart" uri="{C3380CC4-5D6E-409C-BE32-E72D297353CC}">
              <c16:uniqueId val="{00000000-EDA7-405A-A582-52D2D0FC3BF7}"/>
            </c:ext>
          </c:extLst>
        </c:ser>
        <c:dLbls>
          <c:showLegendKey val="0"/>
          <c:showVal val="0"/>
          <c:showCatName val="0"/>
          <c:showSerName val="0"/>
          <c:showPercent val="0"/>
          <c:showBubbleSize val="0"/>
        </c:dLbls>
        <c:axId val="53314688"/>
        <c:axId val="53316608"/>
      </c:scatterChart>
      <c:valAx>
        <c:axId val="5331468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Age</a:t>
                </a:r>
              </a:p>
            </c:rich>
          </c:tx>
          <c:overlay val="0"/>
          <c:spPr>
            <a:noFill/>
            <a:ln>
              <a:noFill/>
            </a:ln>
            <a:effectLst/>
          </c:sp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316608"/>
        <c:crosses val="autoZero"/>
        <c:crossBetween val="midCat"/>
      </c:valAx>
      <c:valAx>
        <c:axId val="53316608"/>
        <c:scaling>
          <c:orientation val="minMax"/>
          <c:max val="2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LOS  </a:t>
                </a:r>
              </a:p>
            </c:rich>
          </c:tx>
          <c:overlay val="0"/>
          <c:spPr>
            <a:noFill/>
            <a:ln>
              <a:noFill/>
            </a:ln>
            <a:effectLst/>
          </c:sp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314688"/>
        <c:crosses val="autoZero"/>
        <c:crossBetween val="midCat"/>
      </c:valAx>
    </c:plotArea>
    <c:plotVisOnly val="1"/>
    <c:dispBlanksAs val="gap"/>
    <c:showDLblsOverMax val="0"/>
  </c:chart>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Admission FIM</c:v>
                </c:pt>
              </c:strCache>
            </c:strRef>
          </c:tx>
          <c:spPr>
            <a:solidFill>
              <a:schemeClr val="accent1"/>
            </a:solidFill>
            <a:ln>
              <a:noFill/>
            </a:ln>
            <a:effectLst/>
          </c:spPr>
          <c:invertIfNegative val="0"/>
          <c:cat>
            <c:strRef>
              <c:f>Sheet1!$B$1:$D$1</c:f>
              <c:strCache>
                <c:ptCount val="3"/>
                <c:pt idx="0">
                  <c:v>Under 65</c:v>
                </c:pt>
                <c:pt idx="1">
                  <c:v>65 - 75</c:v>
                </c:pt>
                <c:pt idx="2">
                  <c:v>Over 75</c:v>
                </c:pt>
              </c:strCache>
            </c:strRef>
          </c:cat>
          <c:val>
            <c:numRef>
              <c:f>Sheet1!$B$2:$D$2</c:f>
              <c:numCache>
                <c:formatCode>General</c:formatCode>
                <c:ptCount val="3"/>
                <c:pt idx="0">
                  <c:v>82.1</c:v>
                </c:pt>
                <c:pt idx="1">
                  <c:v>61.2</c:v>
                </c:pt>
                <c:pt idx="2">
                  <c:v>73.400000000000006</c:v>
                </c:pt>
              </c:numCache>
            </c:numRef>
          </c:val>
          <c:extLst>
            <c:ext xmlns:c16="http://schemas.microsoft.com/office/drawing/2014/chart" uri="{C3380CC4-5D6E-409C-BE32-E72D297353CC}">
              <c16:uniqueId val="{00000000-E0FE-4885-AF0B-734002BF237B}"/>
            </c:ext>
          </c:extLst>
        </c:ser>
        <c:ser>
          <c:idx val="1"/>
          <c:order val="1"/>
          <c:tx>
            <c:strRef>
              <c:f>Sheet1!$A$3</c:f>
              <c:strCache>
                <c:ptCount val="1"/>
                <c:pt idx="0">
                  <c:v>Discharge FIM</c:v>
                </c:pt>
              </c:strCache>
            </c:strRef>
          </c:tx>
          <c:spPr>
            <a:solidFill>
              <a:schemeClr val="accent2"/>
            </a:solidFill>
            <a:ln>
              <a:noFill/>
            </a:ln>
            <a:effectLst/>
          </c:spPr>
          <c:invertIfNegative val="0"/>
          <c:cat>
            <c:strRef>
              <c:f>Sheet1!$B$1:$D$1</c:f>
              <c:strCache>
                <c:ptCount val="3"/>
                <c:pt idx="0">
                  <c:v>Under 65</c:v>
                </c:pt>
                <c:pt idx="1">
                  <c:v>65 - 75</c:v>
                </c:pt>
                <c:pt idx="2">
                  <c:v>Over 75</c:v>
                </c:pt>
              </c:strCache>
            </c:strRef>
          </c:cat>
          <c:val>
            <c:numRef>
              <c:f>Sheet1!$B$3:$D$3</c:f>
              <c:numCache>
                <c:formatCode>General</c:formatCode>
                <c:ptCount val="3"/>
                <c:pt idx="0">
                  <c:v>114.6</c:v>
                </c:pt>
                <c:pt idx="1">
                  <c:v>96.9</c:v>
                </c:pt>
                <c:pt idx="2">
                  <c:v>96.7</c:v>
                </c:pt>
              </c:numCache>
            </c:numRef>
          </c:val>
          <c:extLst>
            <c:ext xmlns:c16="http://schemas.microsoft.com/office/drawing/2014/chart" uri="{C3380CC4-5D6E-409C-BE32-E72D297353CC}">
              <c16:uniqueId val="{00000001-E0FE-4885-AF0B-734002BF237B}"/>
            </c:ext>
          </c:extLst>
        </c:ser>
        <c:ser>
          <c:idx val="2"/>
          <c:order val="2"/>
          <c:tx>
            <c:strRef>
              <c:f>Sheet1!$A$4</c:f>
              <c:strCache>
                <c:ptCount val="1"/>
                <c:pt idx="0">
                  <c:v>FIM Gain</c:v>
                </c:pt>
              </c:strCache>
            </c:strRef>
          </c:tx>
          <c:spPr>
            <a:solidFill>
              <a:schemeClr val="accent3"/>
            </a:solidFill>
            <a:ln>
              <a:noFill/>
            </a:ln>
            <a:effectLst/>
          </c:spPr>
          <c:invertIfNegative val="0"/>
          <c:cat>
            <c:strRef>
              <c:f>Sheet1!$B$1:$D$1</c:f>
              <c:strCache>
                <c:ptCount val="3"/>
                <c:pt idx="0">
                  <c:v>Under 65</c:v>
                </c:pt>
                <c:pt idx="1">
                  <c:v>65 - 75</c:v>
                </c:pt>
                <c:pt idx="2">
                  <c:v>Over 75</c:v>
                </c:pt>
              </c:strCache>
            </c:strRef>
          </c:cat>
          <c:val>
            <c:numRef>
              <c:f>Sheet1!$B$4:$D$4</c:f>
              <c:numCache>
                <c:formatCode>General</c:formatCode>
                <c:ptCount val="3"/>
                <c:pt idx="0">
                  <c:v>30.8</c:v>
                </c:pt>
                <c:pt idx="1">
                  <c:v>31.9</c:v>
                </c:pt>
                <c:pt idx="2">
                  <c:v>23.3</c:v>
                </c:pt>
              </c:numCache>
            </c:numRef>
          </c:val>
          <c:extLst>
            <c:ext xmlns:c16="http://schemas.microsoft.com/office/drawing/2014/chart" uri="{C3380CC4-5D6E-409C-BE32-E72D297353CC}">
              <c16:uniqueId val="{00000002-E0FE-4885-AF0B-734002BF237B}"/>
            </c:ext>
          </c:extLst>
        </c:ser>
        <c:dLbls>
          <c:showLegendKey val="0"/>
          <c:showVal val="0"/>
          <c:showCatName val="0"/>
          <c:showSerName val="0"/>
          <c:showPercent val="0"/>
          <c:showBubbleSize val="0"/>
        </c:dLbls>
        <c:gapWidth val="219"/>
        <c:overlap val="-27"/>
        <c:axId val="340537304"/>
        <c:axId val="340536648"/>
      </c:barChart>
      <c:catAx>
        <c:axId val="340537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40536648"/>
        <c:crosses val="autoZero"/>
        <c:auto val="1"/>
        <c:lblAlgn val="ctr"/>
        <c:lblOffset val="100"/>
        <c:noMultiLvlLbl val="0"/>
      </c:catAx>
      <c:valAx>
        <c:axId val="3405366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40537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dLbls>
          <c:showLegendKey val="0"/>
          <c:showVal val="0"/>
          <c:showCatName val="0"/>
          <c:showSerName val="0"/>
          <c:showPercent val="0"/>
          <c:showBubbleSize val="0"/>
        </c:dLbls>
        <c:axId val="53168384"/>
        <c:axId val="53178752"/>
      </c:scatterChart>
      <c:valAx>
        <c:axId val="53168384"/>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Age</a:t>
                </a:r>
              </a:p>
            </c:rich>
          </c:tx>
          <c:overlay val="0"/>
          <c:spPr>
            <a:noFill/>
            <a:ln>
              <a:noFill/>
            </a:ln>
            <a:effectLst/>
          </c:sp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178752"/>
        <c:crosses val="autoZero"/>
        <c:crossBetween val="midCat"/>
      </c:valAx>
      <c:valAx>
        <c:axId val="531787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FIM DISCHARGE</a:t>
                </a:r>
              </a:p>
            </c:rich>
          </c:tx>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168384"/>
        <c:crosses val="autoZero"/>
        <c:crossBetween val="midCat"/>
      </c:valAx>
      <c:spPr>
        <a:noFill/>
        <a:ln w="25400">
          <a:noFill/>
        </a:ln>
      </c:spPr>
    </c:plotArea>
    <c:plotVisOnly val="1"/>
    <c:dispBlanksAs val="gap"/>
    <c:showDLblsOverMax val="0"/>
  </c:chart>
  <c:txPr>
    <a:bodyPr/>
    <a:lstStyle/>
    <a:p>
      <a:pPr>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28575"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1"/>
            <c:dispEq val="0"/>
            <c:trendlineLbl>
              <c:layout>
                <c:manualLayout>
                  <c:x val="0.13974890638670256"/>
                  <c:y val="-2.8051181102362203E-2"/>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rendlineLbl>
          </c:trendline>
          <c:xVal>
            <c:numRef>
              <c:f>'[Intensive 2015 outcomes 28Jun2016.xlsx]Cleaned'!$D$2:$D$247</c:f>
              <c:numCache>
                <c:formatCode>0</c:formatCode>
                <c:ptCount val="246"/>
                <c:pt idx="0">
                  <c:v>22</c:v>
                </c:pt>
                <c:pt idx="1">
                  <c:v>28</c:v>
                </c:pt>
                <c:pt idx="2">
                  <c:v>56</c:v>
                </c:pt>
                <c:pt idx="3">
                  <c:v>42</c:v>
                </c:pt>
                <c:pt idx="4">
                  <c:v>51</c:v>
                </c:pt>
                <c:pt idx="5">
                  <c:v>24</c:v>
                </c:pt>
                <c:pt idx="6">
                  <c:v>20</c:v>
                </c:pt>
                <c:pt idx="7">
                  <c:v>50</c:v>
                </c:pt>
                <c:pt idx="8">
                  <c:v>17</c:v>
                </c:pt>
                <c:pt idx="9">
                  <c:v>32</c:v>
                </c:pt>
                <c:pt idx="10">
                  <c:v>18</c:v>
                </c:pt>
                <c:pt idx="11">
                  <c:v>22</c:v>
                </c:pt>
                <c:pt idx="12">
                  <c:v>24</c:v>
                </c:pt>
                <c:pt idx="13">
                  <c:v>66</c:v>
                </c:pt>
                <c:pt idx="14">
                  <c:v>22</c:v>
                </c:pt>
                <c:pt idx="15">
                  <c:v>19</c:v>
                </c:pt>
                <c:pt idx="16">
                  <c:v>67</c:v>
                </c:pt>
                <c:pt idx="17">
                  <c:v>23</c:v>
                </c:pt>
                <c:pt idx="18">
                  <c:v>62</c:v>
                </c:pt>
                <c:pt idx="19">
                  <c:v>29</c:v>
                </c:pt>
                <c:pt idx="20">
                  <c:v>23</c:v>
                </c:pt>
                <c:pt idx="21">
                  <c:v>20</c:v>
                </c:pt>
                <c:pt idx="22">
                  <c:v>18</c:v>
                </c:pt>
                <c:pt idx="23">
                  <c:v>24</c:v>
                </c:pt>
                <c:pt idx="24">
                  <c:v>52</c:v>
                </c:pt>
                <c:pt idx="25">
                  <c:v>62</c:v>
                </c:pt>
                <c:pt idx="26">
                  <c:v>63</c:v>
                </c:pt>
                <c:pt idx="27">
                  <c:v>22</c:v>
                </c:pt>
                <c:pt idx="28">
                  <c:v>25</c:v>
                </c:pt>
                <c:pt idx="29">
                  <c:v>21</c:v>
                </c:pt>
                <c:pt idx="30">
                  <c:v>44</c:v>
                </c:pt>
                <c:pt idx="31">
                  <c:v>49</c:v>
                </c:pt>
                <c:pt idx="32">
                  <c:v>55</c:v>
                </c:pt>
                <c:pt idx="33">
                  <c:v>76</c:v>
                </c:pt>
                <c:pt idx="34">
                  <c:v>42</c:v>
                </c:pt>
                <c:pt idx="35">
                  <c:v>46</c:v>
                </c:pt>
                <c:pt idx="36">
                  <c:v>73</c:v>
                </c:pt>
                <c:pt idx="37">
                  <c:v>28</c:v>
                </c:pt>
                <c:pt idx="38">
                  <c:v>67</c:v>
                </c:pt>
                <c:pt idx="39">
                  <c:v>28</c:v>
                </c:pt>
                <c:pt idx="40">
                  <c:v>23</c:v>
                </c:pt>
                <c:pt idx="41">
                  <c:v>18</c:v>
                </c:pt>
                <c:pt idx="42">
                  <c:v>26</c:v>
                </c:pt>
                <c:pt idx="43">
                  <c:v>17</c:v>
                </c:pt>
                <c:pt idx="44">
                  <c:v>52</c:v>
                </c:pt>
                <c:pt idx="45">
                  <c:v>16</c:v>
                </c:pt>
                <c:pt idx="46">
                  <c:v>29</c:v>
                </c:pt>
                <c:pt idx="47">
                  <c:v>16</c:v>
                </c:pt>
                <c:pt idx="48">
                  <c:v>54</c:v>
                </c:pt>
                <c:pt idx="49">
                  <c:v>45</c:v>
                </c:pt>
                <c:pt idx="50">
                  <c:v>53</c:v>
                </c:pt>
                <c:pt idx="51">
                  <c:v>52</c:v>
                </c:pt>
                <c:pt idx="52">
                  <c:v>27</c:v>
                </c:pt>
                <c:pt idx="53">
                  <c:v>26</c:v>
                </c:pt>
                <c:pt idx="54">
                  <c:v>26</c:v>
                </c:pt>
                <c:pt idx="55">
                  <c:v>18</c:v>
                </c:pt>
                <c:pt idx="56">
                  <c:v>61</c:v>
                </c:pt>
                <c:pt idx="57">
                  <c:v>50</c:v>
                </c:pt>
                <c:pt idx="58">
                  <c:v>50</c:v>
                </c:pt>
                <c:pt idx="59">
                  <c:v>21</c:v>
                </c:pt>
                <c:pt idx="60">
                  <c:v>40</c:v>
                </c:pt>
                <c:pt idx="61">
                  <c:v>18</c:v>
                </c:pt>
                <c:pt idx="62">
                  <c:v>43</c:v>
                </c:pt>
                <c:pt idx="63">
                  <c:v>25</c:v>
                </c:pt>
                <c:pt idx="64">
                  <c:v>47</c:v>
                </c:pt>
                <c:pt idx="65">
                  <c:v>55</c:v>
                </c:pt>
                <c:pt idx="66">
                  <c:v>23</c:v>
                </c:pt>
                <c:pt idx="67">
                  <c:v>74</c:v>
                </c:pt>
                <c:pt idx="68">
                  <c:v>34</c:v>
                </c:pt>
                <c:pt idx="69">
                  <c:v>51</c:v>
                </c:pt>
                <c:pt idx="70">
                  <c:v>68</c:v>
                </c:pt>
                <c:pt idx="71">
                  <c:v>29</c:v>
                </c:pt>
                <c:pt idx="72">
                  <c:v>58</c:v>
                </c:pt>
                <c:pt idx="73">
                  <c:v>47</c:v>
                </c:pt>
                <c:pt idx="74">
                  <c:v>72</c:v>
                </c:pt>
                <c:pt idx="75">
                  <c:v>58</c:v>
                </c:pt>
                <c:pt idx="76">
                  <c:v>17</c:v>
                </c:pt>
                <c:pt idx="77">
                  <c:v>63</c:v>
                </c:pt>
                <c:pt idx="78">
                  <c:v>46</c:v>
                </c:pt>
                <c:pt idx="79">
                  <c:v>18</c:v>
                </c:pt>
                <c:pt idx="80">
                  <c:v>51</c:v>
                </c:pt>
                <c:pt idx="81">
                  <c:v>45</c:v>
                </c:pt>
                <c:pt idx="82">
                  <c:v>27</c:v>
                </c:pt>
                <c:pt idx="83">
                  <c:v>43</c:v>
                </c:pt>
                <c:pt idx="84">
                  <c:v>22</c:v>
                </c:pt>
                <c:pt idx="85">
                  <c:v>70</c:v>
                </c:pt>
                <c:pt idx="86">
                  <c:v>31</c:v>
                </c:pt>
                <c:pt idx="87">
                  <c:v>58</c:v>
                </c:pt>
                <c:pt idx="88">
                  <c:v>54</c:v>
                </c:pt>
                <c:pt idx="89">
                  <c:v>52</c:v>
                </c:pt>
                <c:pt idx="90">
                  <c:v>48</c:v>
                </c:pt>
                <c:pt idx="91">
                  <c:v>19</c:v>
                </c:pt>
                <c:pt idx="92">
                  <c:v>43</c:v>
                </c:pt>
                <c:pt idx="93">
                  <c:v>61</c:v>
                </c:pt>
                <c:pt idx="94">
                  <c:v>67</c:v>
                </c:pt>
                <c:pt idx="95">
                  <c:v>62</c:v>
                </c:pt>
                <c:pt idx="96">
                  <c:v>63</c:v>
                </c:pt>
                <c:pt idx="97">
                  <c:v>64</c:v>
                </c:pt>
                <c:pt idx="98">
                  <c:v>51</c:v>
                </c:pt>
                <c:pt idx="99">
                  <c:v>45</c:v>
                </c:pt>
                <c:pt idx="100">
                  <c:v>21</c:v>
                </c:pt>
                <c:pt idx="101">
                  <c:v>75</c:v>
                </c:pt>
                <c:pt idx="102">
                  <c:v>23</c:v>
                </c:pt>
                <c:pt idx="103">
                  <c:v>76</c:v>
                </c:pt>
                <c:pt idx="104">
                  <c:v>59</c:v>
                </c:pt>
                <c:pt idx="105">
                  <c:v>20</c:v>
                </c:pt>
                <c:pt idx="106">
                  <c:v>32</c:v>
                </c:pt>
                <c:pt idx="107">
                  <c:v>75</c:v>
                </c:pt>
                <c:pt idx="108">
                  <c:v>25</c:v>
                </c:pt>
                <c:pt idx="109">
                  <c:v>22</c:v>
                </c:pt>
                <c:pt idx="110">
                  <c:v>19</c:v>
                </c:pt>
                <c:pt idx="111">
                  <c:v>21</c:v>
                </c:pt>
                <c:pt idx="112">
                  <c:v>27</c:v>
                </c:pt>
                <c:pt idx="113">
                  <c:v>20</c:v>
                </c:pt>
                <c:pt idx="114">
                  <c:v>31</c:v>
                </c:pt>
                <c:pt idx="115">
                  <c:v>33</c:v>
                </c:pt>
                <c:pt idx="116">
                  <c:v>17</c:v>
                </c:pt>
                <c:pt idx="117">
                  <c:v>15</c:v>
                </c:pt>
                <c:pt idx="118">
                  <c:v>43</c:v>
                </c:pt>
                <c:pt idx="119">
                  <c:v>16</c:v>
                </c:pt>
                <c:pt idx="120">
                  <c:v>32</c:v>
                </c:pt>
                <c:pt idx="121">
                  <c:v>37</c:v>
                </c:pt>
                <c:pt idx="122">
                  <c:v>24</c:v>
                </c:pt>
                <c:pt idx="123">
                  <c:v>29</c:v>
                </c:pt>
                <c:pt idx="124">
                  <c:v>20</c:v>
                </c:pt>
                <c:pt idx="125">
                  <c:v>22</c:v>
                </c:pt>
                <c:pt idx="126">
                  <c:v>17</c:v>
                </c:pt>
                <c:pt idx="127">
                  <c:v>48</c:v>
                </c:pt>
                <c:pt idx="128">
                  <c:v>43</c:v>
                </c:pt>
                <c:pt idx="129">
                  <c:v>43</c:v>
                </c:pt>
                <c:pt idx="130">
                  <c:v>28</c:v>
                </c:pt>
                <c:pt idx="131">
                  <c:v>57</c:v>
                </c:pt>
                <c:pt idx="132">
                  <c:v>58</c:v>
                </c:pt>
                <c:pt idx="133">
                  <c:v>21</c:v>
                </c:pt>
                <c:pt idx="134">
                  <c:v>24</c:v>
                </c:pt>
                <c:pt idx="135">
                  <c:v>17</c:v>
                </c:pt>
                <c:pt idx="136">
                  <c:v>29</c:v>
                </c:pt>
                <c:pt idx="137">
                  <c:v>28</c:v>
                </c:pt>
                <c:pt idx="138">
                  <c:v>27</c:v>
                </c:pt>
                <c:pt idx="139">
                  <c:v>17</c:v>
                </c:pt>
                <c:pt idx="140">
                  <c:v>43</c:v>
                </c:pt>
                <c:pt idx="141">
                  <c:v>62</c:v>
                </c:pt>
                <c:pt idx="142">
                  <c:v>52</c:v>
                </c:pt>
                <c:pt idx="143">
                  <c:v>32</c:v>
                </c:pt>
                <c:pt idx="144">
                  <c:v>31</c:v>
                </c:pt>
                <c:pt idx="145">
                  <c:v>23</c:v>
                </c:pt>
                <c:pt idx="146">
                  <c:v>78</c:v>
                </c:pt>
                <c:pt idx="147">
                  <c:v>61</c:v>
                </c:pt>
                <c:pt idx="148">
                  <c:v>51</c:v>
                </c:pt>
                <c:pt idx="149">
                  <c:v>50</c:v>
                </c:pt>
                <c:pt idx="150">
                  <c:v>21</c:v>
                </c:pt>
                <c:pt idx="151">
                  <c:v>24</c:v>
                </c:pt>
                <c:pt idx="152">
                  <c:v>72</c:v>
                </c:pt>
                <c:pt idx="153">
                  <c:v>70</c:v>
                </c:pt>
                <c:pt idx="154">
                  <c:v>26</c:v>
                </c:pt>
                <c:pt idx="155">
                  <c:v>21</c:v>
                </c:pt>
                <c:pt idx="156">
                  <c:v>66</c:v>
                </c:pt>
                <c:pt idx="157">
                  <c:v>15</c:v>
                </c:pt>
                <c:pt idx="158">
                  <c:v>50</c:v>
                </c:pt>
                <c:pt idx="159">
                  <c:v>72</c:v>
                </c:pt>
                <c:pt idx="160">
                  <c:v>65</c:v>
                </c:pt>
                <c:pt idx="161">
                  <c:v>65</c:v>
                </c:pt>
                <c:pt idx="162">
                  <c:v>66</c:v>
                </c:pt>
                <c:pt idx="163">
                  <c:v>74</c:v>
                </c:pt>
                <c:pt idx="164">
                  <c:v>74</c:v>
                </c:pt>
                <c:pt idx="165">
                  <c:v>68</c:v>
                </c:pt>
                <c:pt idx="166">
                  <c:v>70</c:v>
                </c:pt>
                <c:pt idx="167">
                  <c:v>67</c:v>
                </c:pt>
                <c:pt idx="168">
                  <c:v>65</c:v>
                </c:pt>
                <c:pt idx="169">
                  <c:v>68</c:v>
                </c:pt>
                <c:pt idx="170">
                  <c:v>66</c:v>
                </c:pt>
                <c:pt idx="171">
                  <c:v>70</c:v>
                </c:pt>
                <c:pt idx="172">
                  <c:v>74</c:v>
                </c:pt>
                <c:pt idx="173">
                  <c:v>67</c:v>
                </c:pt>
                <c:pt idx="174">
                  <c:v>65</c:v>
                </c:pt>
                <c:pt idx="175">
                  <c:v>68</c:v>
                </c:pt>
                <c:pt idx="176">
                  <c:v>71</c:v>
                </c:pt>
                <c:pt idx="177">
                  <c:v>74</c:v>
                </c:pt>
                <c:pt idx="178">
                  <c:v>74</c:v>
                </c:pt>
                <c:pt idx="179">
                  <c:v>78</c:v>
                </c:pt>
                <c:pt idx="180">
                  <c:v>86</c:v>
                </c:pt>
                <c:pt idx="181">
                  <c:v>76</c:v>
                </c:pt>
                <c:pt idx="182">
                  <c:v>78</c:v>
                </c:pt>
                <c:pt idx="183">
                  <c:v>76</c:v>
                </c:pt>
                <c:pt idx="184">
                  <c:v>82</c:v>
                </c:pt>
                <c:pt idx="185">
                  <c:v>77</c:v>
                </c:pt>
                <c:pt idx="186">
                  <c:v>81</c:v>
                </c:pt>
                <c:pt idx="187">
                  <c:v>78</c:v>
                </c:pt>
                <c:pt idx="188">
                  <c:v>17</c:v>
                </c:pt>
                <c:pt idx="189">
                  <c:v>20</c:v>
                </c:pt>
                <c:pt idx="190">
                  <c:v>20</c:v>
                </c:pt>
                <c:pt idx="191">
                  <c:v>56</c:v>
                </c:pt>
                <c:pt idx="192">
                  <c:v>35</c:v>
                </c:pt>
                <c:pt idx="193">
                  <c:v>61</c:v>
                </c:pt>
                <c:pt idx="194">
                  <c:v>29</c:v>
                </c:pt>
                <c:pt idx="195">
                  <c:v>19</c:v>
                </c:pt>
                <c:pt idx="196">
                  <c:v>53</c:v>
                </c:pt>
                <c:pt idx="197">
                  <c:v>40</c:v>
                </c:pt>
                <c:pt idx="198">
                  <c:v>61</c:v>
                </c:pt>
                <c:pt idx="199">
                  <c:v>54</c:v>
                </c:pt>
                <c:pt idx="200">
                  <c:v>26</c:v>
                </c:pt>
                <c:pt idx="201">
                  <c:v>28</c:v>
                </c:pt>
                <c:pt idx="202">
                  <c:v>59</c:v>
                </c:pt>
                <c:pt idx="203">
                  <c:v>31</c:v>
                </c:pt>
                <c:pt idx="204">
                  <c:v>61</c:v>
                </c:pt>
                <c:pt idx="205">
                  <c:v>21</c:v>
                </c:pt>
                <c:pt idx="206">
                  <c:v>18</c:v>
                </c:pt>
                <c:pt idx="207">
                  <c:v>49</c:v>
                </c:pt>
                <c:pt idx="208">
                  <c:v>41</c:v>
                </c:pt>
                <c:pt idx="209">
                  <c:v>64</c:v>
                </c:pt>
                <c:pt idx="210">
                  <c:v>64</c:v>
                </c:pt>
                <c:pt idx="211">
                  <c:v>43</c:v>
                </c:pt>
                <c:pt idx="212">
                  <c:v>31</c:v>
                </c:pt>
                <c:pt idx="213">
                  <c:v>26</c:v>
                </c:pt>
                <c:pt idx="214">
                  <c:v>50</c:v>
                </c:pt>
                <c:pt idx="215">
                  <c:v>47</c:v>
                </c:pt>
                <c:pt idx="216">
                  <c:v>53</c:v>
                </c:pt>
                <c:pt idx="217">
                  <c:v>56</c:v>
                </c:pt>
                <c:pt idx="218">
                  <c:v>27</c:v>
                </c:pt>
                <c:pt idx="219">
                  <c:v>48</c:v>
                </c:pt>
                <c:pt idx="220">
                  <c:v>56</c:v>
                </c:pt>
                <c:pt idx="221">
                  <c:v>20</c:v>
                </c:pt>
                <c:pt idx="222">
                  <c:v>47</c:v>
                </c:pt>
                <c:pt idx="223">
                  <c:v>27</c:v>
                </c:pt>
                <c:pt idx="224">
                  <c:v>59</c:v>
                </c:pt>
                <c:pt idx="225">
                  <c:v>25</c:v>
                </c:pt>
                <c:pt idx="226">
                  <c:v>22</c:v>
                </c:pt>
                <c:pt idx="227">
                  <c:v>26</c:v>
                </c:pt>
                <c:pt idx="228">
                  <c:v>40</c:v>
                </c:pt>
                <c:pt idx="229">
                  <c:v>64</c:v>
                </c:pt>
                <c:pt idx="230">
                  <c:v>54</c:v>
                </c:pt>
                <c:pt idx="231">
                  <c:v>18</c:v>
                </c:pt>
                <c:pt idx="232">
                  <c:v>26</c:v>
                </c:pt>
                <c:pt idx="233">
                  <c:v>28</c:v>
                </c:pt>
                <c:pt idx="234">
                  <c:v>32</c:v>
                </c:pt>
                <c:pt idx="235">
                  <c:v>37</c:v>
                </c:pt>
                <c:pt idx="236">
                  <c:v>38</c:v>
                </c:pt>
                <c:pt idx="237">
                  <c:v>49</c:v>
                </c:pt>
                <c:pt idx="238">
                  <c:v>50</c:v>
                </c:pt>
                <c:pt idx="239">
                  <c:v>51</c:v>
                </c:pt>
                <c:pt idx="240">
                  <c:v>53</c:v>
                </c:pt>
                <c:pt idx="241">
                  <c:v>58</c:v>
                </c:pt>
                <c:pt idx="242">
                  <c:v>59</c:v>
                </c:pt>
                <c:pt idx="243">
                  <c:v>60</c:v>
                </c:pt>
                <c:pt idx="244">
                  <c:v>61</c:v>
                </c:pt>
                <c:pt idx="245">
                  <c:v>64</c:v>
                </c:pt>
              </c:numCache>
            </c:numRef>
          </c:xVal>
          <c:yVal>
            <c:numRef>
              <c:f>'[Intensive 2015 outcomes 28Jun2016.xlsx]Cleaned'!$AB$2:$AB$247</c:f>
              <c:numCache>
                <c:formatCode>General</c:formatCode>
                <c:ptCount val="246"/>
                <c:pt idx="0">
                  <c:v>85</c:v>
                </c:pt>
                <c:pt idx="1">
                  <c:v>66</c:v>
                </c:pt>
                <c:pt idx="2">
                  <c:v>68</c:v>
                </c:pt>
                <c:pt idx="3">
                  <c:v>31</c:v>
                </c:pt>
                <c:pt idx="4">
                  <c:v>15</c:v>
                </c:pt>
                <c:pt idx="5">
                  <c:v>99</c:v>
                </c:pt>
                <c:pt idx="6">
                  <c:v>55</c:v>
                </c:pt>
                <c:pt idx="7">
                  <c:v>9</c:v>
                </c:pt>
                <c:pt idx="8">
                  <c:v>81</c:v>
                </c:pt>
                <c:pt idx="9">
                  <c:v>22</c:v>
                </c:pt>
                <c:pt idx="10">
                  <c:v>6</c:v>
                </c:pt>
                <c:pt idx="11">
                  <c:v>10</c:v>
                </c:pt>
                <c:pt idx="12">
                  <c:v>38</c:v>
                </c:pt>
                <c:pt idx="13">
                  <c:v>59</c:v>
                </c:pt>
                <c:pt idx="14">
                  <c:v>6</c:v>
                </c:pt>
                <c:pt idx="15">
                  <c:v>27</c:v>
                </c:pt>
                <c:pt idx="16">
                  <c:v>52</c:v>
                </c:pt>
                <c:pt idx="17">
                  <c:v>79</c:v>
                </c:pt>
                <c:pt idx="18">
                  <c:v>26</c:v>
                </c:pt>
                <c:pt idx="19">
                  <c:v>45</c:v>
                </c:pt>
                <c:pt idx="20">
                  <c:v>0</c:v>
                </c:pt>
                <c:pt idx="21">
                  <c:v>63</c:v>
                </c:pt>
                <c:pt idx="22">
                  <c:v>13</c:v>
                </c:pt>
                <c:pt idx="23">
                  <c:v>44</c:v>
                </c:pt>
                <c:pt idx="24">
                  <c:v>22</c:v>
                </c:pt>
                <c:pt idx="25">
                  <c:v>11</c:v>
                </c:pt>
                <c:pt idx="26">
                  <c:v>6</c:v>
                </c:pt>
                <c:pt idx="27">
                  <c:v>34</c:v>
                </c:pt>
                <c:pt idx="28">
                  <c:v>4</c:v>
                </c:pt>
                <c:pt idx="29">
                  <c:v>37</c:v>
                </c:pt>
                <c:pt idx="30">
                  <c:v>20</c:v>
                </c:pt>
                <c:pt idx="31">
                  <c:v>68</c:v>
                </c:pt>
                <c:pt idx="32">
                  <c:v>62</c:v>
                </c:pt>
                <c:pt idx="33">
                  <c:v>46</c:v>
                </c:pt>
                <c:pt idx="34">
                  <c:v>12</c:v>
                </c:pt>
                <c:pt idx="35">
                  <c:v>24</c:v>
                </c:pt>
                <c:pt idx="36">
                  <c:v>28</c:v>
                </c:pt>
                <c:pt idx="37">
                  <c:v>18</c:v>
                </c:pt>
                <c:pt idx="38">
                  <c:v>53</c:v>
                </c:pt>
                <c:pt idx="39">
                  <c:v>45</c:v>
                </c:pt>
                <c:pt idx="40">
                  <c:v>49</c:v>
                </c:pt>
                <c:pt idx="41">
                  <c:v>9</c:v>
                </c:pt>
                <c:pt idx="42">
                  <c:v>13</c:v>
                </c:pt>
                <c:pt idx="43">
                  <c:v>60</c:v>
                </c:pt>
                <c:pt idx="44">
                  <c:v>49</c:v>
                </c:pt>
                <c:pt idx="45">
                  <c:v>14</c:v>
                </c:pt>
                <c:pt idx="46">
                  <c:v>28</c:v>
                </c:pt>
                <c:pt idx="48">
                  <c:v>11</c:v>
                </c:pt>
                <c:pt idx="49">
                  <c:v>27</c:v>
                </c:pt>
                <c:pt idx="50">
                  <c:v>15</c:v>
                </c:pt>
                <c:pt idx="51">
                  <c:v>46</c:v>
                </c:pt>
                <c:pt idx="52">
                  <c:v>20</c:v>
                </c:pt>
                <c:pt idx="53">
                  <c:v>35</c:v>
                </c:pt>
                <c:pt idx="54">
                  <c:v>63</c:v>
                </c:pt>
                <c:pt idx="55">
                  <c:v>61</c:v>
                </c:pt>
                <c:pt idx="56">
                  <c:v>18</c:v>
                </c:pt>
                <c:pt idx="58">
                  <c:v>34</c:v>
                </c:pt>
                <c:pt idx="59">
                  <c:v>37</c:v>
                </c:pt>
                <c:pt idx="60">
                  <c:v>52</c:v>
                </c:pt>
                <c:pt idx="61">
                  <c:v>74</c:v>
                </c:pt>
                <c:pt idx="62">
                  <c:v>17</c:v>
                </c:pt>
                <c:pt idx="63">
                  <c:v>42</c:v>
                </c:pt>
                <c:pt idx="64">
                  <c:v>2</c:v>
                </c:pt>
                <c:pt idx="65">
                  <c:v>62</c:v>
                </c:pt>
                <c:pt idx="66">
                  <c:v>33</c:v>
                </c:pt>
                <c:pt idx="67">
                  <c:v>8</c:v>
                </c:pt>
                <c:pt idx="68">
                  <c:v>60</c:v>
                </c:pt>
                <c:pt idx="69">
                  <c:v>20</c:v>
                </c:pt>
                <c:pt idx="70">
                  <c:v>16</c:v>
                </c:pt>
                <c:pt idx="71">
                  <c:v>60</c:v>
                </c:pt>
                <c:pt idx="72">
                  <c:v>23</c:v>
                </c:pt>
                <c:pt idx="73">
                  <c:v>26</c:v>
                </c:pt>
                <c:pt idx="74">
                  <c:v>46</c:v>
                </c:pt>
                <c:pt idx="75">
                  <c:v>54</c:v>
                </c:pt>
                <c:pt idx="76">
                  <c:v>18</c:v>
                </c:pt>
                <c:pt idx="77">
                  <c:v>74</c:v>
                </c:pt>
                <c:pt idx="78">
                  <c:v>4</c:v>
                </c:pt>
                <c:pt idx="79">
                  <c:v>29</c:v>
                </c:pt>
                <c:pt idx="80">
                  <c:v>26</c:v>
                </c:pt>
                <c:pt idx="81">
                  <c:v>5</c:v>
                </c:pt>
                <c:pt idx="82">
                  <c:v>81</c:v>
                </c:pt>
                <c:pt idx="83">
                  <c:v>9</c:v>
                </c:pt>
                <c:pt idx="85">
                  <c:v>18</c:v>
                </c:pt>
                <c:pt idx="86">
                  <c:v>82</c:v>
                </c:pt>
                <c:pt idx="87">
                  <c:v>11</c:v>
                </c:pt>
                <c:pt idx="88">
                  <c:v>21</c:v>
                </c:pt>
                <c:pt idx="89">
                  <c:v>19</c:v>
                </c:pt>
                <c:pt idx="90">
                  <c:v>41</c:v>
                </c:pt>
                <c:pt idx="91">
                  <c:v>28</c:v>
                </c:pt>
                <c:pt idx="92">
                  <c:v>3</c:v>
                </c:pt>
                <c:pt idx="93">
                  <c:v>91</c:v>
                </c:pt>
                <c:pt idx="94">
                  <c:v>19</c:v>
                </c:pt>
                <c:pt idx="95">
                  <c:v>17</c:v>
                </c:pt>
                <c:pt idx="96">
                  <c:v>70</c:v>
                </c:pt>
                <c:pt idx="97">
                  <c:v>3</c:v>
                </c:pt>
                <c:pt idx="98">
                  <c:v>14</c:v>
                </c:pt>
                <c:pt idx="99">
                  <c:v>73</c:v>
                </c:pt>
                <c:pt idx="100">
                  <c:v>10</c:v>
                </c:pt>
                <c:pt idx="101">
                  <c:v>14</c:v>
                </c:pt>
                <c:pt idx="102">
                  <c:v>29</c:v>
                </c:pt>
                <c:pt idx="103">
                  <c:v>11</c:v>
                </c:pt>
                <c:pt idx="104">
                  <c:v>21</c:v>
                </c:pt>
                <c:pt idx="105">
                  <c:v>7</c:v>
                </c:pt>
                <c:pt idx="106">
                  <c:v>19</c:v>
                </c:pt>
                <c:pt idx="107">
                  <c:v>22</c:v>
                </c:pt>
                <c:pt idx="108">
                  <c:v>5</c:v>
                </c:pt>
                <c:pt idx="109">
                  <c:v>10</c:v>
                </c:pt>
                <c:pt idx="110">
                  <c:v>89</c:v>
                </c:pt>
                <c:pt idx="111">
                  <c:v>30</c:v>
                </c:pt>
                <c:pt idx="112">
                  <c:v>80</c:v>
                </c:pt>
                <c:pt idx="113">
                  <c:v>6</c:v>
                </c:pt>
                <c:pt idx="114">
                  <c:v>16</c:v>
                </c:pt>
                <c:pt idx="115">
                  <c:v>94</c:v>
                </c:pt>
                <c:pt idx="116">
                  <c:v>3</c:v>
                </c:pt>
                <c:pt idx="117">
                  <c:v>12</c:v>
                </c:pt>
                <c:pt idx="118">
                  <c:v>49</c:v>
                </c:pt>
                <c:pt idx="119">
                  <c:v>18</c:v>
                </c:pt>
                <c:pt idx="120">
                  <c:v>20</c:v>
                </c:pt>
                <c:pt idx="121">
                  <c:v>5</c:v>
                </c:pt>
                <c:pt idx="122">
                  <c:v>26</c:v>
                </c:pt>
                <c:pt idx="123">
                  <c:v>68</c:v>
                </c:pt>
                <c:pt idx="124">
                  <c:v>28</c:v>
                </c:pt>
                <c:pt idx="126">
                  <c:v>26</c:v>
                </c:pt>
                <c:pt idx="127">
                  <c:v>40</c:v>
                </c:pt>
                <c:pt idx="128">
                  <c:v>12</c:v>
                </c:pt>
                <c:pt idx="129">
                  <c:v>44</c:v>
                </c:pt>
                <c:pt idx="130">
                  <c:v>27</c:v>
                </c:pt>
                <c:pt idx="131">
                  <c:v>17</c:v>
                </c:pt>
                <c:pt idx="132">
                  <c:v>17</c:v>
                </c:pt>
                <c:pt idx="133">
                  <c:v>29</c:v>
                </c:pt>
                <c:pt idx="134">
                  <c:v>106</c:v>
                </c:pt>
                <c:pt idx="135">
                  <c:v>11</c:v>
                </c:pt>
                <c:pt idx="136">
                  <c:v>2</c:v>
                </c:pt>
                <c:pt idx="137">
                  <c:v>17</c:v>
                </c:pt>
                <c:pt idx="138">
                  <c:v>6</c:v>
                </c:pt>
                <c:pt idx="140">
                  <c:v>16</c:v>
                </c:pt>
                <c:pt idx="141">
                  <c:v>4</c:v>
                </c:pt>
                <c:pt idx="142">
                  <c:v>11</c:v>
                </c:pt>
                <c:pt idx="143">
                  <c:v>12</c:v>
                </c:pt>
                <c:pt idx="144">
                  <c:v>31</c:v>
                </c:pt>
                <c:pt idx="146">
                  <c:v>43</c:v>
                </c:pt>
                <c:pt idx="147">
                  <c:v>9</c:v>
                </c:pt>
                <c:pt idx="148">
                  <c:v>11</c:v>
                </c:pt>
                <c:pt idx="149">
                  <c:v>82</c:v>
                </c:pt>
                <c:pt idx="150">
                  <c:v>29</c:v>
                </c:pt>
                <c:pt idx="151">
                  <c:v>6</c:v>
                </c:pt>
                <c:pt idx="152">
                  <c:v>78</c:v>
                </c:pt>
                <c:pt idx="153">
                  <c:v>14</c:v>
                </c:pt>
                <c:pt idx="154">
                  <c:v>3</c:v>
                </c:pt>
                <c:pt idx="155">
                  <c:v>9</c:v>
                </c:pt>
                <c:pt idx="156">
                  <c:v>49</c:v>
                </c:pt>
                <c:pt idx="157">
                  <c:v>9</c:v>
                </c:pt>
                <c:pt idx="158">
                  <c:v>3</c:v>
                </c:pt>
                <c:pt idx="159">
                  <c:v>0</c:v>
                </c:pt>
                <c:pt idx="160">
                  <c:v>8</c:v>
                </c:pt>
                <c:pt idx="161">
                  <c:v>8</c:v>
                </c:pt>
                <c:pt idx="162">
                  <c:v>9</c:v>
                </c:pt>
                <c:pt idx="163">
                  <c:v>11</c:v>
                </c:pt>
                <c:pt idx="164">
                  <c:v>12</c:v>
                </c:pt>
                <c:pt idx="165">
                  <c:v>14</c:v>
                </c:pt>
                <c:pt idx="166">
                  <c:v>29</c:v>
                </c:pt>
                <c:pt idx="167">
                  <c:v>34</c:v>
                </c:pt>
                <c:pt idx="168">
                  <c:v>35</c:v>
                </c:pt>
                <c:pt idx="169">
                  <c:v>41</c:v>
                </c:pt>
                <c:pt idx="170">
                  <c:v>47</c:v>
                </c:pt>
                <c:pt idx="171">
                  <c:v>54</c:v>
                </c:pt>
                <c:pt idx="172">
                  <c:v>57</c:v>
                </c:pt>
                <c:pt idx="173">
                  <c:v>61</c:v>
                </c:pt>
                <c:pt idx="179">
                  <c:v>10</c:v>
                </c:pt>
                <c:pt idx="180">
                  <c:v>11</c:v>
                </c:pt>
                <c:pt idx="181">
                  <c:v>13</c:v>
                </c:pt>
                <c:pt idx="182">
                  <c:v>15</c:v>
                </c:pt>
                <c:pt idx="183">
                  <c:v>20</c:v>
                </c:pt>
                <c:pt idx="184">
                  <c:v>21</c:v>
                </c:pt>
                <c:pt idx="185">
                  <c:v>24</c:v>
                </c:pt>
                <c:pt idx="186">
                  <c:v>37</c:v>
                </c:pt>
                <c:pt idx="187">
                  <c:v>39</c:v>
                </c:pt>
                <c:pt idx="188">
                  <c:v>-4</c:v>
                </c:pt>
                <c:pt idx="189">
                  <c:v>-2</c:v>
                </c:pt>
                <c:pt idx="190">
                  <c:v>1</c:v>
                </c:pt>
                <c:pt idx="191">
                  <c:v>2</c:v>
                </c:pt>
                <c:pt idx="192">
                  <c:v>3</c:v>
                </c:pt>
                <c:pt idx="193">
                  <c:v>3</c:v>
                </c:pt>
                <c:pt idx="194">
                  <c:v>4</c:v>
                </c:pt>
                <c:pt idx="195">
                  <c:v>6</c:v>
                </c:pt>
                <c:pt idx="196">
                  <c:v>6</c:v>
                </c:pt>
                <c:pt idx="197">
                  <c:v>7</c:v>
                </c:pt>
                <c:pt idx="198">
                  <c:v>7</c:v>
                </c:pt>
                <c:pt idx="199">
                  <c:v>8</c:v>
                </c:pt>
                <c:pt idx="200">
                  <c:v>9</c:v>
                </c:pt>
                <c:pt idx="201">
                  <c:v>12</c:v>
                </c:pt>
                <c:pt idx="202">
                  <c:v>12</c:v>
                </c:pt>
                <c:pt idx="203">
                  <c:v>13</c:v>
                </c:pt>
                <c:pt idx="204">
                  <c:v>13</c:v>
                </c:pt>
                <c:pt idx="205">
                  <c:v>15</c:v>
                </c:pt>
                <c:pt idx="206">
                  <c:v>16</c:v>
                </c:pt>
                <c:pt idx="207">
                  <c:v>16</c:v>
                </c:pt>
                <c:pt idx="208">
                  <c:v>17</c:v>
                </c:pt>
                <c:pt idx="209">
                  <c:v>18</c:v>
                </c:pt>
                <c:pt idx="210">
                  <c:v>20</c:v>
                </c:pt>
                <c:pt idx="211">
                  <c:v>23</c:v>
                </c:pt>
                <c:pt idx="212">
                  <c:v>24</c:v>
                </c:pt>
                <c:pt idx="213">
                  <c:v>29</c:v>
                </c:pt>
                <c:pt idx="214">
                  <c:v>29</c:v>
                </c:pt>
                <c:pt idx="215">
                  <c:v>30</c:v>
                </c:pt>
                <c:pt idx="216">
                  <c:v>30</c:v>
                </c:pt>
                <c:pt idx="217">
                  <c:v>35</c:v>
                </c:pt>
                <c:pt idx="218">
                  <c:v>36</c:v>
                </c:pt>
                <c:pt idx="219">
                  <c:v>40</c:v>
                </c:pt>
                <c:pt idx="220">
                  <c:v>41</c:v>
                </c:pt>
                <c:pt idx="221">
                  <c:v>47</c:v>
                </c:pt>
                <c:pt idx="222">
                  <c:v>47</c:v>
                </c:pt>
                <c:pt idx="223">
                  <c:v>56</c:v>
                </c:pt>
                <c:pt idx="224">
                  <c:v>61</c:v>
                </c:pt>
                <c:pt idx="225">
                  <c:v>63</c:v>
                </c:pt>
                <c:pt idx="226">
                  <c:v>71</c:v>
                </c:pt>
                <c:pt idx="227">
                  <c:v>71</c:v>
                </c:pt>
                <c:pt idx="228">
                  <c:v>74</c:v>
                </c:pt>
                <c:pt idx="229">
                  <c:v>91</c:v>
                </c:pt>
                <c:pt idx="230">
                  <c:v>94</c:v>
                </c:pt>
              </c:numCache>
            </c:numRef>
          </c:yVal>
          <c:smooth val="0"/>
          <c:extLst>
            <c:ext xmlns:c16="http://schemas.microsoft.com/office/drawing/2014/chart" uri="{C3380CC4-5D6E-409C-BE32-E72D297353CC}">
              <c16:uniqueId val="{00000000-F878-42ED-B774-1B7C10D7BA53}"/>
            </c:ext>
          </c:extLst>
        </c:ser>
        <c:dLbls>
          <c:showLegendKey val="0"/>
          <c:showVal val="0"/>
          <c:showCatName val="0"/>
          <c:showSerName val="0"/>
          <c:showPercent val="0"/>
          <c:showBubbleSize val="0"/>
        </c:dLbls>
        <c:axId val="53211904"/>
        <c:axId val="53213824"/>
      </c:scatterChart>
      <c:valAx>
        <c:axId val="53211904"/>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Age</a:t>
                </a:r>
              </a:p>
            </c:rich>
          </c:tx>
          <c:overlay val="0"/>
          <c:spPr>
            <a:noFill/>
            <a:ln>
              <a:noFill/>
            </a:ln>
            <a:effectLst/>
          </c:sp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213824"/>
        <c:crosses val="autoZero"/>
        <c:crossBetween val="midCat"/>
      </c:valAx>
      <c:valAx>
        <c:axId val="5321382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FIM GAIN </a:t>
                </a:r>
              </a:p>
            </c:rich>
          </c:tx>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211904"/>
        <c:crosses val="autoZero"/>
        <c:crossBetween val="midCat"/>
      </c:valAx>
    </c:plotArea>
    <c:plotVisOnly val="1"/>
    <c:dispBlanksAs val="gap"/>
    <c:showDLblsOverMax val="0"/>
  </c:chart>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sz="quarter" idx="1"/>
          </p:nvPr>
        </p:nvSpPr>
        <p:spPr>
          <a:xfrm>
            <a:off x="3851342" y="0"/>
            <a:ext cx="2946347" cy="496491"/>
          </a:xfrm>
          <a:prstGeom prst="rect">
            <a:avLst/>
          </a:prstGeom>
        </p:spPr>
        <p:txBody>
          <a:bodyPr vert="horz" lIns="91440" tIns="45720" rIns="91440" bIns="45720" rtlCol="0"/>
          <a:lstStyle>
            <a:lvl1pPr algn="r">
              <a:defRPr sz="1200"/>
            </a:lvl1pPr>
          </a:lstStyle>
          <a:p>
            <a:fld id="{02A2013F-7542-4F8B-B0FC-48FAA3F859AD}" type="datetimeFigureOut">
              <a:rPr lang="en-NZ" smtClean="0"/>
              <a:pPr/>
              <a:t>11/09/2017</a:t>
            </a:fld>
            <a:endParaRPr lang="en-NZ"/>
          </a:p>
        </p:txBody>
      </p:sp>
      <p:sp>
        <p:nvSpPr>
          <p:cNvPr id="4" name="Footer Placeholder 3"/>
          <p:cNvSpPr>
            <a:spLocks noGrp="1"/>
          </p:cNvSpPr>
          <p:nvPr>
            <p:ph type="ftr" sz="quarter" idx="2"/>
          </p:nvPr>
        </p:nvSpPr>
        <p:spPr>
          <a:xfrm>
            <a:off x="0" y="9431599"/>
            <a:ext cx="2946347" cy="496491"/>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p:cNvSpPr>
            <a:spLocks noGrp="1"/>
          </p:cNvSpPr>
          <p:nvPr>
            <p:ph type="sldNum" sz="quarter" idx="3"/>
          </p:nvPr>
        </p:nvSpPr>
        <p:spPr>
          <a:xfrm>
            <a:off x="3851342" y="9431599"/>
            <a:ext cx="2946347" cy="496491"/>
          </a:xfrm>
          <a:prstGeom prst="rect">
            <a:avLst/>
          </a:prstGeom>
        </p:spPr>
        <p:txBody>
          <a:bodyPr vert="horz" lIns="91440" tIns="45720" rIns="91440" bIns="45720" rtlCol="0" anchor="b"/>
          <a:lstStyle>
            <a:lvl1pPr algn="r">
              <a:defRPr sz="1200"/>
            </a:lvl1pPr>
          </a:lstStyle>
          <a:p>
            <a:fld id="{8E3FC01F-362D-4ACD-B100-61A53A2C7585}" type="slidenum">
              <a:rPr lang="en-NZ" smtClean="0"/>
              <a:pPr/>
              <a:t>‹#›</a:t>
            </a:fld>
            <a:endParaRPr lang="en-N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18413FC3-67AE-4CAD-8C76-D6F93A5872A7}" type="datetimeFigureOut">
              <a:rPr lang="en-NZ" smtClean="0"/>
              <a:pPr/>
              <a:t>11/09/2017</a:t>
            </a:fld>
            <a:endParaRPr lang="en-NZ"/>
          </a:p>
        </p:txBody>
      </p:sp>
      <p:sp>
        <p:nvSpPr>
          <p:cNvPr id="4" name="Slide Image Placeholder 3"/>
          <p:cNvSpPr>
            <a:spLocks noGrp="1" noRot="1" noChangeAspect="1"/>
          </p:cNvSpPr>
          <p:nvPr>
            <p:ph type="sldImg" idx="2"/>
          </p:nvPr>
        </p:nvSpPr>
        <p:spPr>
          <a:xfrm>
            <a:off x="90488" y="744538"/>
            <a:ext cx="6618287" cy="3724275"/>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79927" y="4716661"/>
            <a:ext cx="5439410" cy="44684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C3A40188-4F3D-4C8C-A5D2-40CA266A9A8C}" type="slidenum">
              <a:rPr lang="en-NZ" smtClean="0"/>
              <a:pPr/>
              <a:t>‹#›</a:t>
            </a:fld>
            <a:endParaRPr lang="en-N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C3A40188-4F3D-4C8C-A5D2-40CA266A9A8C}" type="slidenum">
              <a:rPr lang="en-NZ" smtClean="0"/>
              <a:pPr/>
              <a:t>1</a:t>
            </a:fld>
            <a:endParaRPr lang="en-N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This</a:t>
            </a:r>
            <a:r>
              <a:rPr lang="en-NZ" baseline="0" dirty="0" smtClean="0"/>
              <a:t> graph shows the split of our </a:t>
            </a:r>
            <a:r>
              <a:rPr lang="en-NZ" baseline="0" dirty="0" err="1" smtClean="0"/>
              <a:t>clients.</a:t>
            </a:r>
            <a:r>
              <a:rPr lang="en-NZ" dirty="0" err="1" smtClean="0"/>
              <a:t>Our</a:t>
            </a:r>
            <a:r>
              <a:rPr lang="en-NZ" dirty="0" smtClean="0"/>
              <a:t> data suggests there are differences between 65-74 </a:t>
            </a:r>
            <a:r>
              <a:rPr lang="en-NZ" dirty="0" err="1" smtClean="0"/>
              <a:t>yr</a:t>
            </a:r>
            <a:r>
              <a:rPr lang="en-NZ" dirty="0" smtClean="0"/>
              <a:t> olds and 75+; this is why we split</a:t>
            </a:r>
            <a:r>
              <a:rPr lang="en-NZ" baseline="0" dirty="0" smtClean="0"/>
              <a:t> the categories like this.</a:t>
            </a:r>
            <a:endParaRPr lang="en-NZ" dirty="0"/>
          </a:p>
        </p:txBody>
      </p:sp>
      <p:sp>
        <p:nvSpPr>
          <p:cNvPr id="4" name="Slide Number Placeholder 3"/>
          <p:cNvSpPr>
            <a:spLocks noGrp="1"/>
          </p:cNvSpPr>
          <p:nvPr>
            <p:ph type="sldNum" sz="quarter" idx="10"/>
          </p:nvPr>
        </p:nvSpPr>
        <p:spPr/>
        <p:txBody>
          <a:bodyPr/>
          <a:lstStyle/>
          <a:p>
            <a:fld id="{C3A40188-4F3D-4C8C-A5D2-40CA266A9A8C}" type="slidenum">
              <a:rPr lang="en-NZ" smtClean="0"/>
              <a:pPr/>
              <a:t>3</a:t>
            </a:fld>
            <a:endParaRPr lang="en-NZ"/>
          </a:p>
        </p:txBody>
      </p:sp>
    </p:spTree>
    <p:extLst>
      <p:ext uri="{BB962C8B-B14F-4D97-AF65-F5344CB8AC3E}">
        <p14:creationId xmlns:p14="http://schemas.microsoft.com/office/powerpoint/2010/main" val="189680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dirty="0"/>
          </a:p>
        </p:txBody>
      </p:sp>
      <p:sp>
        <p:nvSpPr>
          <p:cNvPr id="4" name="Slide Number Placeholder 3"/>
          <p:cNvSpPr>
            <a:spLocks noGrp="1"/>
          </p:cNvSpPr>
          <p:nvPr>
            <p:ph type="sldNum" sz="quarter" idx="10"/>
          </p:nvPr>
        </p:nvSpPr>
        <p:spPr/>
        <p:txBody>
          <a:bodyPr/>
          <a:lstStyle/>
          <a:p>
            <a:fld id="{C3A40188-4F3D-4C8C-A5D2-40CA266A9A8C}" type="slidenum">
              <a:rPr lang="en-NZ" smtClean="0"/>
              <a:pPr/>
              <a:t>4</a:t>
            </a:fld>
            <a:endParaRPr lang="en-N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employment data is interesting, however we are a bit fussy with the older people we take at ABI, so not really surprising.</a:t>
            </a:r>
            <a:endParaRPr lang="en-NZ" dirty="0"/>
          </a:p>
        </p:txBody>
      </p:sp>
      <p:sp>
        <p:nvSpPr>
          <p:cNvPr id="4" name="Slide Number Placeholder 3"/>
          <p:cNvSpPr>
            <a:spLocks noGrp="1"/>
          </p:cNvSpPr>
          <p:nvPr>
            <p:ph type="sldNum" sz="quarter" idx="10"/>
          </p:nvPr>
        </p:nvSpPr>
        <p:spPr/>
        <p:txBody>
          <a:bodyPr/>
          <a:lstStyle/>
          <a:p>
            <a:fld id="{C3A40188-4F3D-4C8C-A5D2-40CA266A9A8C}" type="slidenum">
              <a:rPr lang="en-NZ" smtClean="0"/>
              <a:pPr/>
              <a:t>5</a:t>
            </a:fld>
            <a:endParaRPr lang="en-N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200" kern="1200" dirty="0" smtClean="0">
                <a:solidFill>
                  <a:schemeClr val="tx1"/>
                </a:solidFill>
                <a:latin typeface="+mn-lt"/>
                <a:ea typeface="+mn-ea"/>
                <a:cs typeface="+mn-cs"/>
              </a:rPr>
              <a:t>There’s a very weak correlation that says LOS gets longer with age, but I really can’t see any obvious difference in the </a:t>
            </a:r>
            <a:r>
              <a:rPr lang="en-NZ" sz="1200" kern="1200" dirty="0" err="1" smtClean="0">
                <a:solidFill>
                  <a:schemeClr val="tx1"/>
                </a:solidFill>
                <a:latin typeface="+mn-lt"/>
                <a:ea typeface="+mn-ea"/>
                <a:cs typeface="+mn-cs"/>
              </a:rPr>
              <a:t>datapoints</a:t>
            </a:r>
            <a:r>
              <a:rPr lang="en-NZ" sz="1200" kern="1200" dirty="0" smtClean="0">
                <a:solidFill>
                  <a:schemeClr val="tx1"/>
                </a:solidFill>
                <a:latin typeface="+mn-lt"/>
                <a:ea typeface="+mn-ea"/>
                <a:cs typeface="+mn-cs"/>
              </a:rPr>
              <a:t> to the right of the arrow as compared to those to the left of it, can you?  (If anything, it looks to me like about age 40 is where LOS starts increasing!!)</a:t>
            </a:r>
          </a:p>
          <a:p>
            <a:endParaRPr lang="en-NZ" dirty="0"/>
          </a:p>
        </p:txBody>
      </p:sp>
      <p:sp>
        <p:nvSpPr>
          <p:cNvPr id="4" name="Slide Number Placeholder 3"/>
          <p:cNvSpPr>
            <a:spLocks noGrp="1"/>
          </p:cNvSpPr>
          <p:nvPr>
            <p:ph type="sldNum" sz="quarter" idx="10"/>
          </p:nvPr>
        </p:nvSpPr>
        <p:spPr/>
        <p:txBody>
          <a:bodyPr/>
          <a:lstStyle/>
          <a:p>
            <a:fld id="{C3A40188-4F3D-4C8C-A5D2-40CA266A9A8C}" type="slidenum">
              <a:rPr lang="en-NZ" smtClean="0"/>
              <a:pPr/>
              <a:t>8</a:t>
            </a:fld>
            <a:endParaRPr lang="en-N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kern="1200" dirty="0" smtClean="0">
                <a:solidFill>
                  <a:schemeClr val="tx1"/>
                </a:solidFill>
                <a:latin typeface="+mn-lt"/>
                <a:ea typeface="+mn-ea"/>
                <a:cs typeface="+mn-cs"/>
              </a:rPr>
              <a:t>Comparing average </a:t>
            </a:r>
            <a:r>
              <a:rPr lang="en-NZ" sz="1200" u="sng" kern="1200" dirty="0" smtClean="0">
                <a:solidFill>
                  <a:schemeClr val="tx1"/>
                </a:solidFill>
                <a:latin typeface="+mn-lt"/>
                <a:ea typeface="+mn-ea"/>
                <a:cs typeface="+mn-cs"/>
              </a:rPr>
              <a:t>FIM gain</a:t>
            </a:r>
            <a:r>
              <a:rPr lang="en-NZ" sz="1200" kern="1200" dirty="0" smtClean="0">
                <a:solidFill>
                  <a:schemeClr val="tx1"/>
                </a:solidFill>
                <a:latin typeface="+mn-lt"/>
                <a:ea typeface="+mn-ea"/>
                <a:cs typeface="+mn-cs"/>
              </a:rPr>
              <a:t> for under-65s and over-65s, they’re the </a:t>
            </a:r>
            <a:r>
              <a:rPr lang="en-NZ" sz="1200" u="sng" kern="1200" dirty="0" smtClean="0">
                <a:solidFill>
                  <a:schemeClr val="tx1"/>
                </a:solidFill>
                <a:latin typeface="+mn-lt"/>
                <a:ea typeface="+mn-ea"/>
                <a:cs typeface="+mn-cs"/>
              </a:rPr>
              <a:t>same (about 30 points)</a:t>
            </a:r>
            <a:r>
              <a:rPr lang="en-NZ" sz="1200" kern="1200" dirty="0" smtClean="0">
                <a:solidFill>
                  <a:schemeClr val="tx1"/>
                </a:solidFill>
                <a:latin typeface="+mn-lt"/>
                <a:ea typeface="+mn-ea"/>
                <a:cs typeface="+mn-cs"/>
              </a:rPr>
              <a:t>. The under-65 group tends to have clients who make really huge FIM gains (these are the type of people who come in minimally conscious, and leave with their FIM over 100), but the over-65s don’t have this. </a:t>
            </a:r>
          </a:p>
          <a:p>
            <a:r>
              <a:rPr lang="en-NZ" sz="1200" kern="1200" dirty="0" smtClean="0">
                <a:solidFill>
                  <a:schemeClr val="tx1"/>
                </a:solidFill>
                <a:latin typeface="+mn-lt"/>
                <a:ea typeface="+mn-ea"/>
                <a:cs typeface="+mn-cs"/>
              </a:rPr>
              <a:t>This is FIM gain (the combination of the two), by age.  Again it illustrates how the older clients get low-to-moderate FIM gains but aren’t exhibiting the massive improvements that you see in the younger group.</a:t>
            </a:r>
            <a:endParaRPr lang="en-NZ" dirty="0"/>
          </a:p>
        </p:txBody>
      </p:sp>
      <p:sp>
        <p:nvSpPr>
          <p:cNvPr id="4" name="Slide Number Placeholder 3"/>
          <p:cNvSpPr>
            <a:spLocks noGrp="1"/>
          </p:cNvSpPr>
          <p:nvPr>
            <p:ph type="sldNum" sz="quarter" idx="10"/>
          </p:nvPr>
        </p:nvSpPr>
        <p:spPr/>
        <p:txBody>
          <a:bodyPr/>
          <a:lstStyle/>
          <a:p>
            <a:fld id="{C3A40188-4F3D-4C8C-A5D2-40CA266A9A8C}" type="slidenum">
              <a:rPr lang="en-NZ" smtClean="0"/>
              <a:pPr/>
              <a:t>10</a:t>
            </a:fld>
            <a:endParaRPr lang="en-N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Retired clients who went home had a longer LOS than those working, regardless of age. </a:t>
            </a:r>
            <a:endParaRPr lang="en-NZ" dirty="0" smtClean="0"/>
          </a:p>
          <a:p>
            <a:pPr lvl="0"/>
            <a:r>
              <a:rPr lang="en-US" dirty="0" smtClean="0"/>
              <a:t>Employment appears to be a good prognostic factor</a:t>
            </a:r>
            <a:endParaRPr lang="en-NZ" dirty="0" smtClean="0"/>
          </a:p>
          <a:p>
            <a:endParaRPr lang="en-NZ" dirty="0"/>
          </a:p>
        </p:txBody>
      </p:sp>
      <p:sp>
        <p:nvSpPr>
          <p:cNvPr id="4" name="Slide Number Placeholder 3"/>
          <p:cNvSpPr>
            <a:spLocks noGrp="1"/>
          </p:cNvSpPr>
          <p:nvPr>
            <p:ph type="sldNum" sz="quarter" idx="10"/>
          </p:nvPr>
        </p:nvSpPr>
        <p:spPr/>
        <p:txBody>
          <a:bodyPr/>
          <a:lstStyle/>
          <a:p>
            <a:fld id="{C3A40188-4F3D-4C8C-A5D2-40CA266A9A8C}" type="slidenum">
              <a:rPr lang="en-NZ" smtClean="0"/>
              <a:pPr/>
              <a:t>11</a:t>
            </a:fld>
            <a:endParaRPr lang="en-N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C3A40188-4F3D-4C8C-A5D2-40CA266A9A8C}" type="slidenum">
              <a:rPr lang="en-NZ" smtClean="0"/>
              <a:pPr/>
              <a:t>13</a:t>
            </a:fld>
            <a:endParaRPr lang="en-NZ"/>
          </a:p>
        </p:txBody>
      </p:sp>
    </p:spTree>
    <p:extLst>
      <p:ext uri="{BB962C8B-B14F-4D97-AF65-F5344CB8AC3E}">
        <p14:creationId xmlns:p14="http://schemas.microsoft.com/office/powerpoint/2010/main" val="883409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Reviewed the WHO QOL – OLD and the QOL ABI; both quite long, rated by the client, and one has many death-related questions near the start</a:t>
            </a:r>
            <a:endParaRPr lang="en-NZ"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Discussed what we would want from a QOL questionnaire – what do we specifically feel is related to QOL in clients we see at ABI? At what stages in a client’s admission would we want to complete this with them? </a:t>
            </a:r>
            <a:endParaRPr lang="en-NZ"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Patient Global Impression of Change – one 7-point scale asking client, clinician, family member how much the client has improved since the start of treatment. Could be a useful outcome measure. May be more appropriate to obtain views of family and clinicians for clients who are unable to complete a QOL questionnaire themselves. </a:t>
            </a:r>
            <a:endParaRPr lang="en-NZ"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Would be useful for the team to continue exploring QOL questionnaire options in order to find the most appropriate to use at ABI</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Brief review of 11 measures</a:t>
            </a:r>
            <a:endParaRPr lang="en-NZ" sz="1200" kern="1200" dirty="0" smtClean="0">
              <a:solidFill>
                <a:schemeClr val="tx1"/>
              </a:solidFill>
              <a:effectLst/>
              <a:latin typeface="+mn-lt"/>
              <a:ea typeface="+mn-ea"/>
              <a:cs typeface="+mn-cs"/>
            </a:endParaRPr>
          </a:p>
          <a:p>
            <a:pPr lvl="0"/>
            <a:endParaRPr lang="en-NZ"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3A40188-4F3D-4C8C-A5D2-40CA266A9A8C}" type="slidenum">
              <a:rPr lang="en-NZ" smtClean="0"/>
              <a:pPr/>
              <a:t>14</a:t>
            </a:fld>
            <a:endParaRPr lang="en-NZ"/>
          </a:p>
        </p:txBody>
      </p:sp>
    </p:spTree>
    <p:extLst>
      <p:ext uri="{BB962C8B-B14F-4D97-AF65-F5344CB8AC3E}">
        <p14:creationId xmlns:p14="http://schemas.microsoft.com/office/powerpoint/2010/main" val="11766150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26" name="Picture 2" descr="Z:\CavitABI\Resources\Templates\Powerpoint\bg.png"/>
          <p:cNvPicPr>
            <a:picLocks noChangeAspect="1" noChangeArrowheads="1"/>
          </p:cNvPicPr>
          <p:nvPr userDrawn="1"/>
        </p:nvPicPr>
        <p:blipFill>
          <a:blip r:embed="rId2" cstate="print"/>
          <a:stretch>
            <a:fillRect/>
          </a:stretch>
        </p:blipFill>
        <p:spPr bwMode="auto">
          <a:xfrm>
            <a:off x="0" y="-20538"/>
            <a:ext cx="9144000" cy="5214993"/>
          </a:xfrm>
          <a:prstGeom prst="rect">
            <a:avLst/>
          </a:prstGeom>
          <a:noFill/>
        </p:spPr>
      </p:pic>
      <p:sp>
        <p:nvSpPr>
          <p:cNvPr id="2" name="Title 1"/>
          <p:cNvSpPr>
            <a:spLocks noGrp="1"/>
          </p:cNvSpPr>
          <p:nvPr>
            <p:ph type="ctrTitle"/>
          </p:nvPr>
        </p:nvSpPr>
        <p:spPr>
          <a:xfrm>
            <a:off x="611560" y="483518"/>
            <a:ext cx="7772400" cy="594066"/>
          </a:xfrm>
        </p:spPr>
        <p:txBody>
          <a:bodyPr>
            <a:noAutofit/>
          </a:bodyPr>
          <a:lstStyle>
            <a:lvl1pPr algn="l">
              <a:defRPr sz="3200" b="1">
                <a:solidFill>
                  <a:srgbClr val="D9531E"/>
                </a:solidFill>
              </a:defRPr>
            </a:lvl1pPr>
          </a:lstStyle>
          <a:p>
            <a:r>
              <a:rPr lang="en-US" dirty="0" smtClean="0"/>
              <a:t>Click to edit Master title style</a:t>
            </a:r>
            <a:endParaRPr lang="en-NZ" dirty="0"/>
          </a:p>
        </p:txBody>
      </p:sp>
      <p:sp>
        <p:nvSpPr>
          <p:cNvPr id="3" name="Subtitle 2"/>
          <p:cNvSpPr>
            <a:spLocks noGrp="1"/>
          </p:cNvSpPr>
          <p:nvPr>
            <p:ph type="subTitle" idx="1"/>
          </p:nvPr>
        </p:nvSpPr>
        <p:spPr>
          <a:xfrm>
            <a:off x="611560" y="1131590"/>
            <a:ext cx="7768952" cy="432048"/>
          </a:xfrm>
        </p:spPr>
        <p:txBody>
          <a:bodyPr>
            <a:noAutofit/>
          </a:bodyPr>
          <a:lstStyle>
            <a:lvl1pPr marL="0" indent="0" algn="l">
              <a:buNone/>
              <a:defRPr sz="2000">
                <a:solidFill>
                  <a:srgbClr val="D9531E"/>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NZ" dirty="0"/>
          </a:p>
        </p:txBody>
      </p:sp>
      <p:sp>
        <p:nvSpPr>
          <p:cNvPr id="4" name="Date Placeholder 3"/>
          <p:cNvSpPr>
            <a:spLocks noGrp="1"/>
          </p:cNvSpPr>
          <p:nvPr>
            <p:ph type="dt" sz="half" idx="10"/>
          </p:nvPr>
        </p:nvSpPr>
        <p:spPr/>
        <p:txBody>
          <a:bodyPr/>
          <a:lstStyle/>
          <a:p>
            <a:fld id="{4CE51057-B1D2-49C7-B880-C280265C37CA}" type="datetimeFigureOut">
              <a:rPr lang="en-NZ" smtClean="0"/>
              <a:pPr/>
              <a:t>11/09/2017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C62E962-E40C-4709-82F5-46D77ED57239}" type="slidenum">
              <a:rPr lang="en-NZ" smtClean="0"/>
              <a:pPr/>
              <a:t>‹#›</a:t>
            </a:fld>
            <a:endParaRPr lang="en-NZ"/>
          </a:p>
        </p:txBody>
      </p:sp>
      <p:pic>
        <p:nvPicPr>
          <p:cNvPr id="1029" name="Picture 5" descr="Z:\CavitABI\Resources\Templates\Powerpoint\logo.png"/>
          <p:cNvPicPr>
            <a:picLocks noChangeAspect="1" noChangeArrowheads="1"/>
          </p:cNvPicPr>
          <p:nvPr userDrawn="1"/>
        </p:nvPicPr>
        <p:blipFill>
          <a:blip r:embed="rId3" cstate="print"/>
          <a:srcRect/>
          <a:stretch>
            <a:fillRect/>
          </a:stretch>
        </p:blipFill>
        <p:spPr bwMode="auto">
          <a:xfrm>
            <a:off x="6228184" y="3167221"/>
            <a:ext cx="2269627" cy="988705"/>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11560" y="699542"/>
            <a:ext cx="7772400" cy="594066"/>
          </a:xfrm>
        </p:spPr>
        <p:txBody>
          <a:bodyPr>
            <a:noAutofit/>
          </a:bodyPr>
          <a:lstStyle>
            <a:lvl1pPr algn="l">
              <a:defRPr sz="3200" b="1">
                <a:solidFill>
                  <a:srgbClr val="D9531E"/>
                </a:solidFill>
              </a:defRPr>
            </a:lvl1pPr>
          </a:lstStyle>
          <a:p>
            <a:r>
              <a:rPr lang="en-US" dirty="0" smtClean="0"/>
              <a:t>Click to edit Master title style</a:t>
            </a:r>
            <a:endParaRPr lang="en-NZ" dirty="0"/>
          </a:p>
        </p:txBody>
      </p:sp>
      <p:sp>
        <p:nvSpPr>
          <p:cNvPr id="3" name="Subtitle 2"/>
          <p:cNvSpPr>
            <a:spLocks noGrp="1"/>
          </p:cNvSpPr>
          <p:nvPr>
            <p:ph type="subTitle" idx="1"/>
          </p:nvPr>
        </p:nvSpPr>
        <p:spPr>
          <a:xfrm>
            <a:off x="611560" y="1347614"/>
            <a:ext cx="7768952" cy="432048"/>
          </a:xfrm>
        </p:spPr>
        <p:txBody>
          <a:bodyPr>
            <a:noAutofit/>
          </a:bodyPr>
          <a:lstStyle>
            <a:lvl1pPr marL="0" indent="0" algn="l">
              <a:buNone/>
              <a:defRPr sz="2000">
                <a:solidFill>
                  <a:srgbClr val="D9531E"/>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NZ" dirty="0"/>
          </a:p>
        </p:txBody>
      </p:sp>
      <p:sp>
        <p:nvSpPr>
          <p:cNvPr id="4" name="Date Placeholder 3"/>
          <p:cNvSpPr>
            <a:spLocks noGrp="1"/>
          </p:cNvSpPr>
          <p:nvPr>
            <p:ph type="dt" sz="half" idx="10"/>
          </p:nvPr>
        </p:nvSpPr>
        <p:spPr/>
        <p:txBody>
          <a:bodyPr/>
          <a:lstStyle/>
          <a:p>
            <a:fld id="{4CE51057-B1D2-49C7-B880-C280265C37CA}" type="datetimeFigureOut">
              <a:rPr lang="en-NZ" smtClean="0"/>
              <a:pPr/>
              <a:t>11/09/2017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C62E962-E40C-4709-82F5-46D77ED57239}" type="slidenum">
              <a:rPr lang="en-NZ" smtClean="0"/>
              <a:pPr/>
              <a:t>‹#›</a:t>
            </a:fld>
            <a:endParaRPr lang="en-NZ"/>
          </a:p>
        </p:txBody>
      </p:sp>
      <p:pic>
        <p:nvPicPr>
          <p:cNvPr id="9" name="Picture 5" descr="Z:\CavitABI\Resources\Templates\Powerpoint\logo.png"/>
          <p:cNvPicPr>
            <a:picLocks noChangeAspect="1" noChangeArrowheads="1"/>
          </p:cNvPicPr>
          <p:nvPr userDrawn="1"/>
        </p:nvPicPr>
        <p:blipFill>
          <a:blip r:embed="rId2" cstate="print"/>
          <a:srcRect/>
          <a:stretch>
            <a:fillRect/>
          </a:stretch>
        </p:blipFill>
        <p:spPr bwMode="auto">
          <a:xfrm>
            <a:off x="6228184" y="3167221"/>
            <a:ext cx="2269627" cy="988705"/>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11560" y="699542"/>
            <a:ext cx="7772400" cy="594066"/>
          </a:xfrm>
        </p:spPr>
        <p:txBody>
          <a:bodyPr>
            <a:noAutofit/>
          </a:bodyPr>
          <a:lstStyle>
            <a:lvl1pPr algn="l">
              <a:defRPr sz="3200" b="1">
                <a:solidFill>
                  <a:srgbClr val="D9531E"/>
                </a:solidFill>
              </a:defRPr>
            </a:lvl1pPr>
          </a:lstStyle>
          <a:p>
            <a:r>
              <a:rPr lang="en-US" dirty="0" smtClean="0"/>
              <a:t>Click to edit Master title style</a:t>
            </a:r>
            <a:endParaRPr lang="en-NZ" dirty="0"/>
          </a:p>
        </p:txBody>
      </p:sp>
      <p:sp>
        <p:nvSpPr>
          <p:cNvPr id="3" name="Subtitle 2"/>
          <p:cNvSpPr>
            <a:spLocks noGrp="1"/>
          </p:cNvSpPr>
          <p:nvPr>
            <p:ph type="subTitle" idx="1"/>
          </p:nvPr>
        </p:nvSpPr>
        <p:spPr>
          <a:xfrm>
            <a:off x="611560" y="1347614"/>
            <a:ext cx="7768952" cy="432048"/>
          </a:xfrm>
        </p:spPr>
        <p:txBody>
          <a:bodyPr>
            <a:noAutofit/>
          </a:bodyPr>
          <a:lstStyle>
            <a:lvl1pPr marL="0" indent="0" algn="l">
              <a:buNone/>
              <a:defRPr sz="2000">
                <a:solidFill>
                  <a:srgbClr val="D9531E"/>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NZ" dirty="0"/>
          </a:p>
        </p:txBody>
      </p:sp>
      <p:sp>
        <p:nvSpPr>
          <p:cNvPr id="4" name="Date Placeholder 3"/>
          <p:cNvSpPr>
            <a:spLocks noGrp="1"/>
          </p:cNvSpPr>
          <p:nvPr>
            <p:ph type="dt" sz="half" idx="10"/>
          </p:nvPr>
        </p:nvSpPr>
        <p:spPr/>
        <p:txBody>
          <a:bodyPr/>
          <a:lstStyle/>
          <a:p>
            <a:fld id="{4CE51057-B1D2-49C7-B880-C280265C37CA}" type="datetimeFigureOut">
              <a:rPr lang="en-NZ" smtClean="0"/>
              <a:pPr/>
              <a:t>11/09/2017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C62E962-E40C-4709-82F5-46D77ED57239}" type="slidenum">
              <a:rPr lang="en-NZ" smtClean="0"/>
              <a:pPr/>
              <a:t>‹#›</a:t>
            </a:fld>
            <a:endParaRPr lang="en-NZ"/>
          </a:p>
        </p:txBody>
      </p:sp>
      <p:pic>
        <p:nvPicPr>
          <p:cNvPr id="9" name="Picture 5" descr="Z:\CavitABI\Resources\Templates\Powerpoint\logo.png"/>
          <p:cNvPicPr>
            <a:picLocks noChangeAspect="1" noChangeArrowheads="1"/>
          </p:cNvPicPr>
          <p:nvPr userDrawn="1"/>
        </p:nvPicPr>
        <p:blipFill>
          <a:blip r:embed="rId2" cstate="print"/>
          <a:srcRect/>
          <a:stretch>
            <a:fillRect/>
          </a:stretch>
        </p:blipFill>
        <p:spPr bwMode="auto">
          <a:xfrm>
            <a:off x="6228184" y="3167221"/>
            <a:ext cx="2269627" cy="988705"/>
          </a:xfrm>
          <a:prstGeom prst="rect">
            <a:avLst/>
          </a:prstGeom>
          <a:no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1560" y="429512"/>
            <a:ext cx="6768752" cy="702078"/>
          </a:xfrm>
        </p:spPr>
        <p:txBody>
          <a:bodyPr>
            <a:normAutofit/>
          </a:bodyPr>
          <a:lstStyle>
            <a:lvl1pPr algn="l" defTabSz="914400" rtl="0" eaLnBrk="1" latinLnBrk="0" hangingPunct="1">
              <a:spcBef>
                <a:spcPct val="0"/>
              </a:spcBef>
              <a:buNone/>
              <a:defRPr lang="en-NZ" sz="3200" b="1" kern="1200" dirty="0">
                <a:solidFill>
                  <a:srgbClr val="D9531E"/>
                </a:solidFill>
                <a:latin typeface="+mj-lt"/>
                <a:ea typeface="+mj-ea"/>
                <a:cs typeface="+mj-cs"/>
              </a:defRPr>
            </a:lvl1pPr>
          </a:lstStyle>
          <a:p>
            <a:r>
              <a:rPr lang="en-US" dirty="0" smtClean="0"/>
              <a:t>Click to edit Master title style</a:t>
            </a:r>
            <a:endParaRPr lang="en-NZ" dirty="0"/>
          </a:p>
        </p:txBody>
      </p:sp>
      <p:sp>
        <p:nvSpPr>
          <p:cNvPr id="3" name="Content Placeholder 2"/>
          <p:cNvSpPr>
            <a:spLocks noGrp="1"/>
          </p:cNvSpPr>
          <p:nvPr>
            <p:ph idx="1"/>
          </p:nvPr>
        </p:nvSpPr>
        <p:spPr>
          <a:xfrm>
            <a:off x="601216" y="1200151"/>
            <a:ext cx="7715200" cy="3394472"/>
          </a:xfrm>
        </p:spPr>
        <p:txBody>
          <a:bodyPr>
            <a:normAutofit/>
          </a:bodyPr>
          <a:lstStyle>
            <a:lvl1pPr>
              <a:defRPr sz="2400"/>
            </a:lvl1pPr>
            <a:lvl2pPr>
              <a:buFont typeface="Arial" pitchFamily="34" charset="0"/>
              <a:buChar char="•"/>
              <a:defRPr sz="2400">
                <a:solidFill>
                  <a:srgbClr val="D9531E"/>
                </a:solidFill>
              </a:defRPr>
            </a:lvl2pPr>
            <a:lvl3pPr>
              <a:defRPr sz="2000"/>
            </a:lvl3pPr>
            <a:lvl4pPr>
              <a:buFont typeface="Arial" pitchFamily="34" charset="0"/>
              <a:buChar char="•"/>
              <a:defRPr sz="2000">
                <a:solidFill>
                  <a:srgbClr val="D9531E"/>
                </a:solidFill>
              </a:defRPr>
            </a:lvl4pPr>
            <a:lvl5pPr>
              <a:buFont typeface="Arial" pitchFamily="34" charset="0"/>
              <a:buChar cha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sp>
        <p:nvSpPr>
          <p:cNvPr id="4" name="Date Placeholder 3"/>
          <p:cNvSpPr>
            <a:spLocks noGrp="1"/>
          </p:cNvSpPr>
          <p:nvPr>
            <p:ph type="dt" sz="half" idx="10"/>
          </p:nvPr>
        </p:nvSpPr>
        <p:spPr/>
        <p:txBody>
          <a:bodyPr/>
          <a:lstStyle/>
          <a:p>
            <a:fld id="{4CE51057-B1D2-49C7-B880-C280265C37CA}" type="datetimeFigureOut">
              <a:rPr lang="en-NZ" smtClean="0"/>
              <a:pPr/>
              <a:t>11/09/2017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C62E962-E40C-4709-82F5-46D77ED57239}" type="slidenum">
              <a:rPr lang="en-NZ" smtClean="0"/>
              <a:pPr/>
              <a:t>‹#›</a:t>
            </a:fld>
            <a:endParaRPr lang="en-NZ"/>
          </a:p>
        </p:txBody>
      </p:sp>
      <p:pic>
        <p:nvPicPr>
          <p:cNvPr id="7" name="Picture 2" descr="Z:\CavitABI\Resources\Logo\ABI_logo.jpg"/>
          <p:cNvPicPr>
            <a:picLocks noChangeAspect="1" noChangeArrowheads="1"/>
          </p:cNvPicPr>
          <p:nvPr userDrawn="1"/>
        </p:nvPicPr>
        <p:blipFill>
          <a:blip r:embed="rId2" cstate="print"/>
          <a:srcRect/>
          <a:stretch>
            <a:fillRect/>
          </a:stretch>
        </p:blipFill>
        <p:spPr bwMode="auto">
          <a:xfrm>
            <a:off x="6804248" y="336953"/>
            <a:ext cx="1944215" cy="938653"/>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8" name="Rectangle 7"/>
          <p:cNvSpPr/>
          <p:nvPr userDrawn="1"/>
        </p:nvSpPr>
        <p:spPr>
          <a:xfrm>
            <a:off x="0" y="0"/>
            <a:ext cx="9144000" cy="5143500"/>
          </a:xfrm>
          <a:prstGeom prst="rect">
            <a:avLst/>
          </a:prstGeom>
          <a:solidFill>
            <a:srgbClr val="197D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 name="Title 1"/>
          <p:cNvSpPr>
            <a:spLocks noGrp="1"/>
          </p:cNvSpPr>
          <p:nvPr>
            <p:ph type="title"/>
          </p:nvPr>
        </p:nvSpPr>
        <p:spPr>
          <a:xfrm>
            <a:off x="611560" y="429512"/>
            <a:ext cx="6768752" cy="702078"/>
          </a:xfrm>
        </p:spPr>
        <p:txBody>
          <a:bodyPr>
            <a:normAutofit/>
          </a:bodyPr>
          <a:lstStyle>
            <a:lvl1pPr>
              <a:defRPr lang="en-NZ" sz="3200" b="1" kern="1200" dirty="0">
                <a:solidFill>
                  <a:schemeClr val="bg1"/>
                </a:solidFill>
                <a:latin typeface="+mj-lt"/>
                <a:ea typeface="+mj-ea"/>
                <a:cs typeface="+mj-cs"/>
              </a:defRPr>
            </a:lvl1pPr>
          </a:lstStyle>
          <a:p>
            <a:r>
              <a:rPr lang="en-US" dirty="0" smtClean="0"/>
              <a:t>Click to edit Master title style</a:t>
            </a:r>
            <a:endParaRPr lang="en-NZ" dirty="0"/>
          </a:p>
        </p:txBody>
      </p:sp>
      <p:sp>
        <p:nvSpPr>
          <p:cNvPr id="3" name="Content Placeholder 2"/>
          <p:cNvSpPr>
            <a:spLocks noGrp="1"/>
          </p:cNvSpPr>
          <p:nvPr>
            <p:ph idx="1"/>
          </p:nvPr>
        </p:nvSpPr>
        <p:spPr>
          <a:xfrm>
            <a:off x="601216" y="1200151"/>
            <a:ext cx="7787208" cy="3394472"/>
          </a:xfrm>
        </p:spPr>
        <p:txBody>
          <a:bodyPr>
            <a:normAutofit/>
          </a:bodyPr>
          <a:lstStyle>
            <a:lvl1pPr>
              <a:defRPr sz="2400">
                <a:solidFill>
                  <a:schemeClr val="bg1"/>
                </a:solidFill>
              </a:defRPr>
            </a:lvl1pPr>
            <a:lvl2pPr>
              <a:buFont typeface="Arial" pitchFamily="34" charset="0"/>
              <a:buChar char="•"/>
              <a:defRPr sz="2400">
                <a:solidFill>
                  <a:schemeClr val="tx1"/>
                </a:solidFill>
              </a:defRPr>
            </a:lvl2pPr>
            <a:lvl3pPr>
              <a:defRPr sz="2000">
                <a:solidFill>
                  <a:schemeClr val="bg1"/>
                </a:solidFill>
              </a:defRPr>
            </a:lvl3pPr>
            <a:lvl4pPr>
              <a:buFont typeface="Arial" pitchFamily="34" charset="0"/>
              <a:buChar char="•"/>
              <a:defRPr sz="2000">
                <a:solidFill>
                  <a:schemeClr val="tx1"/>
                </a:solidFill>
              </a:defRPr>
            </a:lvl4pPr>
            <a:lvl5pPr>
              <a:buFont typeface="Arial" pitchFamily="34" charset="0"/>
              <a:buChar char="•"/>
              <a:defRPr sz="14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sp>
        <p:nvSpPr>
          <p:cNvPr id="4" name="Date Placeholder 3"/>
          <p:cNvSpPr>
            <a:spLocks noGrp="1"/>
          </p:cNvSpPr>
          <p:nvPr>
            <p:ph type="dt" sz="half" idx="10"/>
          </p:nvPr>
        </p:nvSpPr>
        <p:spPr/>
        <p:txBody>
          <a:bodyPr/>
          <a:lstStyle/>
          <a:p>
            <a:fld id="{4CE51057-B1D2-49C7-B880-C280265C37CA}" type="datetimeFigureOut">
              <a:rPr lang="en-NZ" smtClean="0"/>
              <a:pPr/>
              <a:t>11/09/2017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C62E962-E40C-4709-82F5-46D77ED57239}" type="slidenum">
              <a:rPr lang="en-NZ" smtClean="0"/>
              <a:pPr/>
              <a:t>‹#›</a:t>
            </a:fld>
            <a:endParaRPr lang="en-NZ"/>
          </a:p>
        </p:txBody>
      </p:sp>
      <p:pic>
        <p:nvPicPr>
          <p:cNvPr id="9" name="Picture 2" descr="Z:\CavitABI\Resources\Logo\ABI_logo_monochrome_white.png"/>
          <p:cNvPicPr>
            <a:picLocks noChangeAspect="1" noChangeArrowheads="1"/>
          </p:cNvPicPr>
          <p:nvPr userDrawn="1"/>
        </p:nvPicPr>
        <p:blipFill>
          <a:blip r:embed="rId2" cstate="print"/>
          <a:srcRect/>
          <a:stretch>
            <a:fillRect/>
          </a:stretch>
        </p:blipFill>
        <p:spPr bwMode="auto">
          <a:xfrm>
            <a:off x="6804249" y="337613"/>
            <a:ext cx="1944215" cy="937993"/>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p:cNvSpPr/>
          <p:nvPr userDrawn="1"/>
        </p:nvSpPr>
        <p:spPr>
          <a:xfrm>
            <a:off x="0" y="0"/>
            <a:ext cx="9144000" cy="5143500"/>
          </a:xfrm>
          <a:prstGeom prst="rect">
            <a:avLst/>
          </a:prstGeom>
          <a:solidFill>
            <a:srgbClr val="197D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1026" name="Picture 2" descr="Z:\CavitABI\Resources\Logo\ABI_logo_monochrome_white.png"/>
          <p:cNvPicPr>
            <a:picLocks noChangeAspect="1" noChangeArrowheads="1"/>
          </p:cNvPicPr>
          <p:nvPr userDrawn="1"/>
        </p:nvPicPr>
        <p:blipFill>
          <a:blip r:embed="rId2" cstate="print"/>
          <a:srcRect/>
          <a:stretch>
            <a:fillRect/>
          </a:stretch>
        </p:blipFill>
        <p:spPr bwMode="auto">
          <a:xfrm>
            <a:off x="2051720" y="1419622"/>
            <a:ext cx="4541779" cy="2191197"/>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NZ"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4CE51057-B1D2-49C7-B880-C280265C37CA}" type="datetimeFigureOut">
              <a:rPr lang="en-NZ" smtClean="0"/>
              <a:pPr/>
              <a:t>11/09/2017</a:t>
            </a:fld>
            <a:endParaRPr lang="en-NZ"/>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4C62E962-E40C-4709-82F5-46D77ED57239}" type="slidenum">
              <a:rPr lang="en-NZ" smtClean="0"/>
              <a:p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61" r:id="rId2"/>
    <p:sldLayoutId id="2147483662" r:id="rId3"/>
    <p:sldLayoutId id="2147483650" r:id="rId4"/>
    <p:sldLayoutId id="2147483660" r:id="rId5"/>
    <p:sldLayoutId id="2147483651" r:id="rId6"/>
  </p:sldLayoutIdLst>
  <p:txStyles>
    <p:titleStyle>
      <a:lvl1pPr algn="l" defTabSz="914400" rtl="0" eaLnBrk="1" latinLnBrk="0" hangingPunct="1">
        <a:spcBef>
          <a:spcPct val="0"/>
        </a:spcBef>
        <a:buNone/>
        <a:defRPr sz="4400" kern="1200">
          <a:solidFill>
            <a:srgbClr val="197D97"/>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197D97"/>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rgbClr val="197D97"/>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419622"/>
            <a:ext cx="7772400" cy="594066"/>
          </a:xfrm>
        </p:spPr>
        <p:txBody>
          <a:bodyPr>
            <a:noAutofit/>
          </a:bodyPr>
          <a:lstStyle/>
          <a:p>
            <a:r>
              <a:rPr lang="en-NZ" sz="5400" b="1" dirty="0" smtClean="0">
                <a:solidFill>
                  <a:schemeClr val="tx1"/>
                </a:solidFill>
              </a:rPr>
              <a:t>What is Older </a:t>
            </a:r>
            <a:r>
              <a:rPr lang="en-NZ" sz="5400" dirty="0">
                <a:solidFill>
                  <a:schemeClr val="tx1"/>
                </a:solidFill>
              </a:rPr>
              <a:t>P</a:t>
            </a:r>
            <a:r>
              <a:rPr lang="en-NZ" sz="5400" b="1" dirty="0" smtClean="0">
                <a:solidFill>
                  <a:schemeClr val="tx1"/>
                </a:solidFill>
              </a:rPr>
              <a:t>ersons Rehab?</a:t>
            </a:r>
            <a:endParaRPr lang="en-NZ" sz="54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411510"/>
            <a:ext cx="4464496" cy="702078"/>
          </a:xfrm>
        </p:spPr>
        <p:txBody>
          <a:bodyPr/>
          <a:lstStyle/>
          <a:p>
            <a:r>
              <a:rPr lang="en-NZ" dirty="0" smtClean="0"/>
              <a:t>FIM gain related to age</a:t>
            </a:r>
            <a:endParaRPr lang="en-NZ" dirty="0"/>
          </a:p>
        </p:txBody>
      </p:sp>
      <p:graphicFrame>
        <p:nvGraphicFramePr>
          <p:cNvPr id="5" name="Chart 4"/>
          <p:cNvGraphicFramePr/>
          <p:nvPr/>
        </p:nvGraphicFramePr>
        <p:xfrm>
          <a:off x="611560" y="2931790"/>
          <a:ext cx="3852000" cy="1692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611560" y="1131590"/>
          <a:ext cx="6480720" cy="3456384"/>
        </p:xfrm>
        <a:graphic>
          <a:graphicData uri="http://schemas.openxmlformats.org/drawingml/2006/chart">
            <c:chart xmlns:c="http://schemas.openxmlformats.org/drawingml/2006/chart" xmlns:r="http://schemas.openxmlformats.org/officeDocument/2006/relationships" r:id="rId4"/>
          </a:graphicData>
        </a:graphic>
      </p:graphicFrame>
      <p:sp>
        <p:nvSpPr>
          <p:cNvPr id="1026" name="AutoShape 2"/>
          <p:cNvSpPr>
            <a:spLocks noChangeArrowheads="1"/>
          </p:cNvSpPr>
          <p:nvPr/>
        </p:nvSpPr>
        <p:spPr bwMode="auto">
          <a:xfrm>
            <a:off x="4788024" y="3795886"/>
            <a:ext cx="198437" cy="638175"/>
          </a:xfrm>
          <a:prstGeom prst="upArrow">
            <a:avLst>
              <a:gd name="adj1" fmla="val 50000"/>
              <a:gd name="adj2" fmla="val 80400"/>
            </a:avLst>
          </a:prstGeom>
          <a:solidFill>
            <a:srgbClr val="FFFF00"/>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n-NZ"/>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Employment</a:t>
            </a:r>
            <a:endParaRPr lang="en-NZ" dirty="0"/>
          </a:p>
        </p:txBody>
      </p:sp>
      <p:graphicFrame>
        <p:nvGraphicFramePr>
          <p:cNvPr id="4" name="Content Placeholder 3"/>
          <p:cNvGraphicFramePr>
            <a:graphicFrameLocks noGrp="1"/>
          </p:cNvGraphicFramePr>
          <p:nvPr>
            <p:ph idx="1"/>
          </p:nvPr>
        </p:nvGraphicFramePr>
        <p:xfrm>
          <a:off x="601663" y="1200150"/>
          <a:ext cx="7715250" cy="33940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784" y="483518"/>
            <a:ext cx="3024336" cy="702078"/>
          </a:xfrm>
        </p:spPr>
        <p:txBody>
          <a:bodyPr/>
          <a:lstStyle/>
          <a:p>
            <a:r>
              <a:rPr lang="en-NZ" dirty="0" smtClean="0"/>
              <a:t>Case studies</a:t>
            </a:r>
            <a:endParaRPr lang="en-NZ" dirty="0"/>
          </a:p>
        </p:txBody>
      </p:sp>
      <p:sp>
        <p:nvSpPr>
          <p:cNvPr id="3" name="Content Placeholder 2"/>
          <p:cNvSpPr>
            <a:spLocks noGrp="1"/>
          </p:cNvSpPr>
          <p:nvPr>
            <p:ph idx="1"/>
          </p:nvPr>
        </p:nvSpPr>
        <p:spPr/>
        <p:txBody>
          <a:bodyPr/>
          <a:lstStyle/>
          <a:p>
            <a:r>
              <a:rPr lang="en-NZ" dirty="0" smtClean="0"/>
              <a:t>65+ short, average, long length of stay</a:t>
            </a:r>
          </a:p>
          <a:p>
            <a:r>
              <a:rPr lang="en-NZ" dirty="0" smtClean="0"/>
              <a:t>75+ short, average, long length of stay</a:t>
            </a:r>
          </a:p>
          <a:p>
            <a:r>
              <a:rPr lang="en-NZ" dirty="0" smtClean="0"/>
              <a:t>75+ low/high FIM gain</a:t>
            </a:r>
          </a:p>
          <a:p>
            <a:pPr>
              <a:buNone/>
            </a:pPr>
            <a:endParaRPr lang="en-NZ" dirty="0"/>
          </a:p>
        </p:txBody>
      </p:sp>
    </p:spTree>
    <p:extLst>
      <p:ext uri="{BB962C8B-B14F-4D97-AF65-F5344CB8AC3E}">
        <p14:creationId xmlns:p14="http://schemas.microsoft.com/office/powerpoint/2010/main" val="13114475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Themes</a:t>
            </a:r>
            <a:endParaRPr lang="en-NZ" dirty="0"/>
          </a:p>
        </p:txBody>
      </p:sp>
      <p:sp>
        <p:nvSpPr>
          <p:cNvPr id="3" name="Content Placeholder 2"/>
          <p:cNvSpPr>
            <a:spLocks noGrp="1"/>
          </p:cNvSpPr>
          <p:nvPr>
            <p:ph idx="1"/>
          </p:nvPr>
        </p:nvSpPr>
        <p:spPr/>
        <p:txBody>
          <a:bodyPr>
            <a:normAutofit fontScale="92500" lnSpcReduction="20000"/>
          </a:bodyPr>
          <a:lstStyle/>
          <a:p>
            <a:r>
              <a:rPr lang="en-NZ" dirty="0"/>
              <a:t>In general clients with a long length of stay had limited engagement in therapy.</a:t>
            </a:r>
          </a:p>
          <a:p>
            <a:r>
              <a:rPr lang="en-NZ" dirty="0"/>
              <a:t>The clients with a longer length of stay were also discharged to a Private hospital/rest home</a:t>
            </a:r>
            <a:r>
              <a:rPr lang="en-NZ" dirty="0" smtClean="0"/>
              <a:t>.</a:t>
            </a:r>
            <a:endParaRPr lang="en-NZ" dirty="0"/>
          </a:p>
          <a:p>
            <a:r>
              <a:rPr lang="en-NZ" dirty="0"/>
              <a:t>The clients who did go </a:t>
            </a:r>
            <a:r>
              <a:rPr lang="en-NZ" dirty="0" smtClean="0"/>
              <a:t>home:</a:t>
            </a:r>
          </a:p>
          <a:p>
            <a:pPr lvl="1"/>
            <a:r>
              <a:rPr lang="en-NZ" dirty="0" smtClean="0"/>
              <a:t>had </a:t>
            </a:r>
            <a:r>
              <a:rPr lang="en-NZ" dirty="0"/>
              <a:t>a shorter length of stay. </a:t>
            </a:r>
            <a:endParaRPr lang="en-NZ" dirty="0" smtClean="0"/>
          </a:p>
          <a:p>
            <a:pPr lvl="1"/>
            <a:r>
              <a:rPr lang="en-NZ" dirty="0" smtClean="0"/>
              <a:t>Were </a:t>
            </a:r>
            <a:r>
              <a:rPr lang="en-NZ" dirty="0"/>
              <a:t>working previous to the accident, or recently retired and still working.</a:t>
            </a:r>
          </a:p>
          <a:p>
            <a:r>
              <a:rPr lang="en-NZ" dirty="0"/>
              <a:t>So, people who are normally fit and healthy or have some health condition which </a:t>
            </a:r>
            <a:r>
              <a:rPr lang="en-NZ" dirty="0" smtClean="0"/>
              <a:t>didn’t </a:t>
            </a:r>
            <a:r>
              <a:rPr lang="en-NZ" dirty="0"/>
              <a:t>impact on rehab, and are engaged in rehab have a shorter length of stay and go home.</a:t>
            </a:r>
          </a:p>
          <a:p>
            <a:endParaRPr lang="en-NZ" dirty="0"/>
          </a:p>
        </p:txBody>
      </p:sp>
    </p:spTree>
    <p:extLst>
      <p:ext uri="{BB962C8B-B14F-4D97-AF65-F5344CB8AC3E}">
        <p14:creationId xmlns:p14="http://schemas.microsoft.com/office/powerpoint/2010/main" val="11792545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What next?</a:t>
            </a:r>
            <a:endParaRPr lang="en-NZ" dirty="0"/>
          </a:p>
        </p:txBody>
      </p:sp>
      <p:sp>
        <p:nvSpPr>
          <p:cNvPr id="3" name="Content Placeholder 2"/>
          <p:cNvSpPr>
            <a:spLocks noGrp="1"/>
          </p:cNvSpPr>
          <p:nvPr>
            <p:ph idx="1"/>
          </p:nvPr>
        </p:nvSpPr>
        <p:spPr/>
        <p:txBody>
          <a:bodyPr>
            <a:normAutofit fontScale="92500"/>
          </a:bodyPr>
          <a:lstStyle/>
          <a:p>
            <a:r>
              <a:rPr lang="en-NZ" dirty="0" smtClean="0"/>
              <a:t>Exploration of clients’ engagement with rehab?  </a:t>
            </a:r>
          </a:p>
          <a:p>
            <a:pPr lvl="1"/>
            <a:r>
              <a:rPr lang="en-NZ" dirty="0" smtClean="0"/>
              <a:t>Literature</a:t>
            </a:r>
          </a:p>
          <a:p>
            <a:pPr lvl="1"/>
            <a:r>
              <a:rPr lang="en-NZ" dirty="0" smtClean="0"/>
              <a:t>Analysis of our own data</a:t>
            </a:r>
          </a:p>
          <a:p>
            <a:r>
              <a:rPr lang="en-NZ" dirty="0" smtClean="0"/>
              <a:t>Exploration of intensity of rehab</a:t>
            </a:r>
          </a:p>
          <a:p>
            <a:endParaRPr lang="en-NZ" dirty="0" smtClean="0"/>
          </a:p>
          <a:p>
            <a:r>
              <a:rPr lang="en-NZ" dirty="0" smtClean="0"/>
              <a:t>If quality of life has improved, is this a good outcome (even if FIM scores haven’t changed)? How do we measure this?</a:t>
            </a:r>
          </a:p>
          <a:p>
            <a:pPr lvl="1"/>
            <a:r>
              <a:rPr lang="en-NZ" dirty="0" smtClean="0"/>
              <a:t>Explore Quality of Life outcome measures</a:t>
            </a:r>
          </a:p>
          <a:p>
            <a:endParaRPr lang="en-N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G_8990 copy.jpg"/>
          <p:cNvPicPr>
            <a:picLocks noChangeAspect="1"/>
          </p:cNvPicPr>
          <p:nvPr/>
        </p:nvPicPr>
        <p:blipFill>
          <a:blip r:embed="rId2" cstate="print"/>
          <a:stretch>
            <a:fillRect/>
          </a:stretch>
        </p:blipFill>
        <p:spPr>
          <a:xfrm>
            <a:off x="-180528" y="-120047"/>
            <a:ext cx="9324528" cy="6200575"/>
          </a:xfrm>
          <a:prstGeom prst="rect">
            <a:avLst/>
          </a:prstGeom>
        </p:spPr>
      </p:pic>
      <p:sp>
        <p:nvSpPr>
          <p:cNvPr id="4" name="Title 3"/>
          <p:cNvSpPr>
            <a:spLocks noGrp="1"/>
          </p:cNvSpPr>
          <p:nvPr>
            <p:ph type="ctrTitle"/>
          </p:nvPr>
        </p:nvSpPr>
        <p:spPr/>
        <p:txBody>
          <a:bodyPr/>
          <a:lstStyle/>
          <a:p>
            <a:r>
              <a:rPr lang="en-NZ" dirty="0" smtClean="0">
                <a:solidFill>
                  <a:schemeClr val="bg1"/>
                </a:solidFill>
              </a:rPr>
              <a:t>Initial questions</a:t>
            </a:r>
            <a:endParaRPr lang="en-NZ" dirty="0">
              <a:solidFill>
                <a:schemeClr val="bg1"/>
              </a:solidFill>
            </a:endParaRPr>
          </a:p>
        </p:txBody>
      </p:sp>
      <p:sp>
        <p:nvSpPr>
          <p:cNvPr id="5" name="Subtitle 4"/>
          <p:cNvSpPr>
            <a:spLocks noGrp="1"/>
          </p:cNvSpPr>
          <p:nvPr>
            <p:ph type="subTitle" idx="1"/>
          </p:nvPr>
        </p:nvSpPr>
        <p:spPr/>
        <p:txBody>
          <a:bodyPr/>
          <a:lstStyle/>
          <a:p>
            <a:pPr lvl="1" algn="l">
              <a:buFont typeface="Arial" pitchFamily="34" charset="0"/>
              <a:buChar char="•"/>
            </a:pPr>
            <a:r>
              <a:rPr lang="en-US" sz="2000" dirty="0" smtClean="0">
                <a:solidFill>
                  <a:schemeClr val="bg1"/>
                </a:solidFill>
                <a:latin typeface="Arial"/>
                <a:ea typeface="Calibri"/>
                <a:cs typeface="Times New Roman"/>
              </a:rPr>
              <a:t>What is an “older adult”?</a:t>
            </a:r>
          </a:p>
          <a:p>
            <a:pPr lvl="1" algn="l">
              <a:buFont typeface="Arial" pitchFamily="34" charset="0"/>
              <a:buChar char="•"/>
            </a:pPr>
            <a:r>
              <a:rPr lang="en-US" sz="2000" dirty="0" smtClean="0">
                <a:solidFill>
                  <a:schemeClr val="bg1"/>
                </a:solidFill>
                <a:latin typeface="Arial"/>
                <a:ea typeface="Calibri"/>
                <a:cs typeface="Times New Roman"/>
              </a:rPr>
              <a:t>What are the best practice guidelines? </a:t>
            </a:r>
          </a:p>
          <a:p>
            <a:pPr lvl="1" algn="l">
              <a:buFont typeface="Arial" pitchFamily="34" charset="0"/>
              <a:buChar char="•"/>
            </a:pPr>
            <a:r>
              <a:rPr lang="en-US" sz="2000" dirty="0" smtClean="0">
                <a:solidFill>
                  <a:schemeClr val="bg1"/>
                </a:solidFill>
                <a:latin typeface="Arial"/>
                <a:ea typeface="Calibri"/>
                <a:cs typeface="Times New Roman"/>
              </a:rPr>
              <a:t>Are there any trends in our own data?</a:t>
            </a:r>
            <a:endParaRPr lang="en-NZ" sz="2000" dirty="0" smtClean="0">
              <a:solidFill>
                <a:schemeClr val="bg1"/>
              </a:solidFill>
              <a:ea typeface="Calibri"/>
              <a:cs typeface="Times New Roman"/>
            </a:endParaRPr>
          </a:p>
          <a:p>
            <a:pPr lvl="1" algn="l">
              <a:buFont typeface="Arial" pitchFamily="34" charset="0"/>
              <a:buChar char="•"/>
            </a:pPr>
            <a:r>
              <a:rPr lang="en-US" sz="2000" dirty="0" smtClean="0">
                <a:solidFill>
                  <a:schemeClr val="bg1"/>
                </a:solidFill>
                <a:latin typeface="Arial"/>
                <a:ea typeface="Calibri"/>
                <a:cs typeface="Times New Roman"/>
              </a:rPr>
              <a:t>How intensive should therapy be?</a:t>
            </a:r>
          </a:p>
          <a:p>
            <a:pPr lvl="1" algn="l">
              <a:buFont typeface="Arial" pitchFamily="34" charset="0"/>
              <a:buChar char="•"/>
            </a:pPr>
            <a:r>
              <a:rPr lang="en-US" sz="2000" dirty="0" smtClean="0">
                <a:solidFill>
                  <a:schemeClr val="bg1"/>
                </a:solidFill>
                <a:latin typeface="Arial"/>
                <a:ea typeface="Calibri"/>
                <a:cs typeface="Times New Roman"/>
              </a:rPr>
              <a:t>Do older adults require more rest periods?</a:t>
            </a:r>
          </a:p>
          <a:p>
            <a:pPr lvl="1" algn="l">
              <a:buFont typeface="Arial" pitchFamily="34" charset="0"/>
              <a:buChar char="•"/>
            </a:pPr>
            <a:r>
              <a:rPr lang="en-US" sz="2000" dirty="0" smtClean="0">
                <a:solidFill>
                  <a:schemeClr val="bg1"/>
                </a:solidFill>
                <a:latin typeface="Arial"/>
                <a:ea typeface="Calibri"/>
                <a:cs typeface="Times New Roman"/>
              </a:rPr>
              <a:t>What should the content of rehab be?</a:t>
            </a:r>
            <a:endParaRPr lang="en-NZ" sz="2000" dirty="0" smtClean="0">
              <a:solidFill>
                <a:schemeClr val="bg1"/>
              </a:solidFill>
              <a:ea typeface="Calibri"/>
              <a:cs typeface="Times New Roman"/>
            </a:endParaRPr>
          </a:p>
          <a:p>
            <a:pPr lvl="1" algn="l">
              <a:buFont typeface="Arial" pitchFamily="34" charset="0"/>
              <a:buChar char="•"/>
            </a:pPr>
            <a:r>
              <a:rPr lang="en-NZ" sz="2000" dirty="0" smtClean="0">
                <a:solidFill>
                  <a:schemeClr val="bg1"/>
                </a:solidFill>
                <a:latin typeface="Arial"/>
                <a:ea typeface="Calibri"/>
                <a:cs typeface="Times New Roman"/>
              </a:rPr>
              <a:t>Do older adults typically spend longer at ABI?</a:t>
            </a:r>
            <a:endParaRPr lang="en-NZ" sz="2000" dirty="0" smtClean="0">
              <a:solidFill>
                <a:schemeClr val="bg1"/>
              </a:solidFill>
              <a:ea typeface="Calibri"/>
              <a:cs typeface="Times New Roman"/>
            </a:endParaRPr>
          </a:p>
        </p:txBody>
      </p:sp>
      <p:pic>
        <p:nvPicPr>
          <p:cNvPr id="3075" name="Picture 3" descr="Z:\CavitABI\Resources\Templates\Powerpoint\logo_white.png"/>
          <p:cNvPicPr>
            <a:picLocks noChangeAspect="1" noChangeArrowheads="1"/>
          </p:cNvPicPr>
          <p:nvPr/>
        </p:nvPicPr>
        <p:blipFill>
          <a:blip r:embed="rId3" cstate="print"/>
          <a:srcRect/>
          <a:stretch>
            <a:fillRect/>
          </a:stretch>
        </p:blipFill>
        <p:spPr bwMode="auto">
          <a:xfrm>
            <a:off x="7307286" y="4227934"/>
            <a:ext cx="1369169" cy="596443"/>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Our population: Age</a:t>
            </a:r>
            <a:endParaRPr lang="en-NZ"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649365372"/>
              </p:ext>
            </p:extLst>
          </p:nvPr>
        </p:nvGraphicFramePr>
        <p:xfrm>
          <a:off x="611560" y="1275606"/>
          <a:ext cx="7715250" cy="339407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755576" y="1923678"/>
            <a:ext cx="1872208" cy="646331"/>
          </a:xfrm>
          <a:prstGeom prst="rect">
            <a:avLst/>
          </a:prstGeom>
          <a:noFill/>
        </p:spPr>
        <p:txBody>
          <a:bodyPr wrap="square" rtlCol="0">
            <a:spAutoFit/>
          </a:bodyPr>
          <a:lstStyle/>
          <a:p>
            <a:r>
              <a:rPr lang="en-NZ" dirty="0" smtClean="0"/>
              <a:t>Total number = 246</a:t>
            </a:r>
            <a:endParaRPr lang="en-NZ" dirty="0"/>
          </a:p>
        </p:txBody>
      </p:sp>
    </p:spTree>
    <p:extLst>
      <p:ext uri="{BB962C8B-B14F-4D97-AF65-F5344CB8AC3E}">
        <p14:creationId xmlns:p14="http://schemas.microsoft.com/office/powerpoint/2010/main" val="2038545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Our population: Gender</a:t>
            </a:r>
            <a:endParaRPr lang="en-NZ"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562306315"/>
              </p:ext>
            </p:extLst>
          </p:nvPr>
        </p:nvGraphicFramePr>
        <p:xfrm>
          <a:off x="601663" y="1200150"/>
          <a:ext cx="7715250" cy="33940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62168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smtClean="0"/>
              <a:t>Our population: Employment </a:t>
            </a:r>
            <a:endParaRPr lang="en-NZ" dirty="0"/>
          </a:p>
        </p:txBody>
      </p:sp>
      <p:graphicFrame>
        <p:nvGraphicFramePr>
          <p:cNvPr id="5" name="Chart 4"/>
          <p:cNvGraphicFramePr/>
          <p:nvPr/>
        </p:nvGraphicFramePr>
        <p:xfrm>
          <a:off x="683568" y="1200150"/>
          <a:ext cx="7848872" cy="35318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45416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Our population: Mechanism of injury</a:t>
            </a:r>
            <a:endParaRPr lang="en-NZ"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5163195"/>
              </p:ext>
            </p:extLst>
          </p:nvPr>
        </p:nvGraphicFramePr>
        <p:xfrm>
          <a:off x="601663" y="1200150"/>
          <a:ext cx="7715250" cy="33940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007320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Length of stay</a:t>
            </a:r>
            <a:endParaRPr lang="en-NZ"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841656022"/>
              </p:ext>
            </p:extLst>
          </p:nvPr>
        </p:nvGraphicFramePr>
        <p:xfrm>
          <a:off x="601663" y="1200150"/>
          <a:ext cx="7715250" cy="33940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377219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483518"/>
            <a:ext cx="4752528" cy="702078"/>
          </a:xfrm>
        </p:spPr>
        <p:txBody>
          <a:bodyPr>
            <a:normAutofit fontScale="90000"/>
          </a:bodyPr>
          <a:lstStyle/>
          <a:p>
            <a:r>
              <a:rPr lang="en-NZ" dirty="0" smtClean="0"/>
              <a:t>Length of stay related to age</a:t>
            </a:r>
            <a:endParaRPr lang="en-NZ" dirty="0"/>
          </a:p>
        </p:txBody>
      </p:sp>
      <p:graphicFrame>
        <p:nvGraphicFramePr>
          <p:cNvPr id="4" name="Content Placeholder 3"/>
          <p:cNvGraphicFramePr>
            <a:graphicFrameLocks noGrp="1"/>
          </p:cNvGraphicFramePr>
          <p:nvPr>
            <p:ph idx="1"/>
          </p:nvPr>
        </p:nvGraphicFramePr>
        <p:xfrm>
          <a:off x="611560" y="1419622"/>
          <a:ext cx="6064189" cy="2667744"/>
        </p:xfrm>
        <a:graphic>
          <a:graphicData uri="http://schemas.openxmlformats.org/drawingml/2006/chart">
            <c:chart xmlns:c="http://schemas.openxmlformats.org/drawingml/2006/chart" xmlns:r="http://schemas.openxmlformats.org/officeDocument/2006/relationships" r:id="rId3"/>
          </a:graphicData>
        </a:graphic>
      </p:graphicFrame>
      <p:sp>
        <p:nvSpPr>
          <p:cNvPr id="5" name="Up Arrow 4"/>
          <p:cNvSpPr/>
          <p:nvPr/>
        </p:nvSpPr>
        <p:spPr>
          <a:xfrm>
            <a:off x="4572000" y="3507854"/>
            <a:ext cx="216024" cy="576064"/>
          </a:xfrm>
          <a:prstGeom prst="up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NZ"/>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FIM admission, discharge and gain</a:t>
            </a:r>
            <a:endParaRPr lang="en-NZ"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827197596"/>
              </p:ext>
            </p:extLst>
          </p:nvPr>
        </p:nvGraphicFramePr>
        <p:xfrm>
          <a:off x="601663" y="1200150"/>
          <a:ext cx="7715250" cy="33940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16241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0E76E4B930DC84AA1D51D66553608BC" ma:contentTypeVersion="0" ma:contentTypeDescription="Create a new document." ma:contentTypeScope="" ma:versionID="f814f4123031467ae32b7a31f1a957e2">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0707225-A8D8-4C1B-99AA-AB17FB4EC1A7}">
  <ds:schemaRefs>
    <ds:schemaRef ds:uri="http://schemas.microsoft.com/office/infopath/2007/PartnerControls"/>
    <ds:schemaRef ds:uri="http://purl.org/dc/dcmitype/"/>
    <ds:schemaRef ds:uri="http://purl.org/dc/terms/"/>
    <ds:schemaRef ds:uri="http://www.w3.org/XML/1998/namespace"/>
    <ds:schemaRef ds:uri="http://schemas.microsoft.com/office/2006/metadata/properties"/>
    <ds:schemaRef ds:uri="http://schemas.microsoft.com/office/2006/documentManagement/types"/>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06F1DF0A-1115-4DAA-AE9E-AE03E5BB6D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A0D7147-410D-4126-B80D-8289C6BFD0B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1244</TotalTime>
  <Words>700</Words>
  <Application>Microsoft Office PowerPoint</Application>
  <PresentationFormat>On-screen Show (16:9)</PresentationFormat>
  <Paragraphs>66</Paragraphs>
  <Slides>15</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What is Older Persons Rehab?</vt:lpstr>
      <vt:lpstr>Initial questions</vt:lpstr>
      <vt:lpstr>Our population: Age</vt:lpstr>
      <vt:lpstr>Our population: Gender</vt:lpstr>
      <vt:lpstr>Our population: Employment </vt:lpstr>
      <vt:lpstr>Our population: Mechanism of injury</vt:lpstr>
      <vt:lpstr>Length of stay</vt:lpstr>
      <vt:lpstr>Length of stay related to age</vt:lpstr>
      <vt:lpstr>FIM admission, discharge and gain</vt:lpstr>
      <vt:lpstr>FIM gain related to age</vt:lpstr>
      <vt:lpstr>Employment</vt:lpstr>
      <vt:lpstr>Case studies</vt:lpstr>
      <vt:lpstr>Themes</vt:lpstr>
      <vt:lpstr>What next?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Elijah Ng Chok</dc:creator>
  <cp:lastModifiedBy>Jessica Gardiner</cp:lastModifiedBy>
  <cp:revision>182</cp:revision>
  <cp:lastPrinted>2017-03-29T21:01:28Z</cp:lastPrinted>
  <dcterms:created xsi:type="dcterms:W3CDTF">2010-12-17T01:43:09Z</dcterms:created>
  <dcterms:modified xsi:type="dcterms:W3CDTF">2017-09-10T23:43:28Z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0x010100A0E76E4B930DC84AA1D51D66553608BC</vt:lpwstr>
  </property>
</Properties>
</file>