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67" r:id="rId6"/>
    <p:sldId id="268" r:id="rId7"/>
    <p:sldId id="265" r:id="rId8"/>
    <p:sldId id="264" r:id="rId9"/>
    <p:sldId id="266" r:id="rId10"/>
    <p:sldId id="257" r:id="rId11"/>
    <p:sldId id="269" r:id="rId12"/>
    <p:sldId id="270" r:id="rId13"/>
    <p:sldId id="271" r:id="rId14"/>
    <p:sldId id="272" r:id="rId15"/>
    <p:sldId id="273" r:id="rId16"/>
    <p:sldId id="274" r:id="rId17"/>
    <p:sldId id="275" r:id="rId18"/>
    <p:sldId id="276" r:id="rId19"/>
    <p:sldId id="278" r:id="rId20"/>
    <p:sldId id="277" r:id="rId21"/>
    <p:sldId id="280" r:id="rId22"/>
    <p:sldId id="281" r:id="rId23"/>
    <p:sldId id="258"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1E"/>
    <a:srgbClr val="197D97"/>
    <a:srgbClr val="8C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36" autoAdjust="0"/>
  </p:normalViewPr>
  <p:slideViewPr>
    <p:cSldViewPr>
      <p:cViewPr varScale="1">
        <p:scale>
          <a:sx n="69" d="100"/>
          <a:sy n="69" d="100"/>
        </p:scale>
        <p:origin x="1416" y="6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1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EB426-59BF-904F-A130-9F81AD196A93}" type="doc">
      <dgm:prSet loTypeId="urn:microsoft.com/office/officeart/2005/8/layout/cycle7" loCatId="" qsTypeId="urn:microsoft.com/office/officeart/2005/8/quickstyle/simple4" qsCatId="simple" csTypeId="urn:microsoft.com/office/officeart/2005/8/colors/accent5_3" csCatId="accent5" phldr="1"/>
      <dgm:spPr/>
      <dgm:t>
        <a:bodyPr/>
        <a:lstStyle/>
        <a:p>
          <a:endParaRPr lang="en-US"/>
        </a:p>
      </dgm:t>
    </dgm:pt>
    <dgm:pt modelId="{150D02B8-A05A-E447-9E18-857B6AD270BC}">
      <dgm:prSet phldrT="[Text]"/>
      <dgm:spPr/>
      <dgm:t>
        <a:bodyPr/>
        <a:lstStyle/>
        <a:p>
          <a:r>
            <a:rPr lang="en-US" dirty="0" smtClean="0"/>
            <a:t>Client</a:t>
          </a:r>
          <a:endParaRPr lang="en-US" dirty="0"/>
        </a:p>
      </dgm:t>
    </dgm:pt>
    <dgm:pt modelId="{442DA08B-11D2-4746-A75F-785442D51607}" type="parTrans" cxnId="{A8D38C83-C714-0B49-9E2A-9984BB11D2D9}">
      <dgm:prSet/>
      <dgm:spPr/>
      <dgm:t>
        <a:bodyPr/>
        <a:lstStyle/>
        <a:p>
          <a:endParaRPr lang="en-US"/>
        </a:p>
      </dgm:t>
    </dgm:pt>
    <dgm:pt modelId="{52BAF304-EBA5-E74E-A44F-617A934980A6}" type="sibTrans" cxnId="{A8D38C83-C714-0B49-9E2A-9984BB11D2D9}">
      <dgm:prSet/>
      <dgm:spPr/>
      <dgm:t>
        <a:bodyPr/>
        <a:lstStyle/>
        <a:p>
          <a:endParaRPr lang="en-US"/>
        </a:p>
      </dgm:t>
    </dgm:pt>
    <dgm:pt modelId="{DBFD5F67-73E7-0A44-8C00-D1FCED733297}">
      <dgm:prSet phldrT="[Text]"/>
      <dgm:spPr/>
      <dgm:t>
        <a:bodyPr/>
        <a:lstStyle/>
        <a:p>
          <a:r>
            <a:rPr lang="en-US" dirty="0" smtClean="0"/>
            <a:t>Family</a:t>
          </a:r>
          <a:endParaRPr lang="en-US" dirty="0"/>
        </a:p>
      </dgm:t>
    </dgm:pt>
    <dgm:pt modelId="{92BD8B75-B7D5-BA4B-89B8-6F84E2467D8D}" type="parTrans" cxnId="{7F718A17-7F83-664B-8C3E-3F2161FB341C}">
      <dgm:prSet/>
      <dgm:spPr/>
      <dgm:t>
        <a:bodyPr/>
        <a:lstStyle/>
        <a:p>
          <a:endParaRPr lang="en-US"/>
        </a:p>
      </dgm:t>
    </dgm:pt>
    <dgm:pt modelId="{9D0144FF-C7FC-4B44-9E89-343AD5C4DF0A}" type="sibTrans" cxnId="{7F718A17-7F83-664B-8C3E-3F2161FB341C}">
      <dgm:prSet/>
      <dgm:spPr/>
      <dgm:t>
        <a:bodyPr/>
        <a:lstStyle/>
        <a:p>
          <a:endParaRPr lang="en-US"/>
        </a:p>
      </dgm:t>
    </dgm:pt>
    <dgm:pt modelId="{C5EEA262-F056-824D-BDF9-D9D25BADE82A}">
      <dgm:prSet phldrT="[Text]"/>
      <dgm:spPr/>
      <dgm:t>
        <a:bodyPr/>
        <a:lstStyle/>
        <a:p>
          <a:r>
            <a:rPr lang="en-US" dirty="0" smtClean="0"/>
            <a:t>Rehab Team</a:t>
          </a:r>
          <a:endParaRPr lang="en-US" dirty="0"/>
        </a:p>
      </dgm:t>
    </dgm:pt>
    <dgm:pt modelId="{F9DB01F0-0A9A-2449-A5A6-F164BC5CC52D}" type="parTrans" cxnId="{CF7556CC-4945-0240-86CF-D3742DCDB134}">
      <dgm:prSet/>
      <dgm:spPr/>
      <dgm:t>
        <a:bodyPr/>
        <a:lstStyle/>
        <a:p>
          <a:endParaRPr lang="en-US"/>
        </a:p>
      </dgm:t>
    </dgm:pt>
    <dgm:pt modelId="{D79C1EDB-89E1-6048-8827-473362D45916}" type="sibTrans" cxnId="{CF7556CC-4945-0240-86CF-D3742DCDB134}">
      <dgm:prSet/>
      <dgm:spPr/>
      <dgm:t>
        <a:bodyPr/>
        <a:lstStyle/>
        <a:p>
          <a:endParaRPr lang="en-US"/>
        </a:p>
      </dgm:t>
    </dgm:pt>
    <dgm:pt modelId="{E24F9A00-62E5-8444-96AA-9C8A67D0702D}" type="pres">
      <dgm:prSet presAssocID="{C2DEB426-59BF-904F-A130-9F81AD196A93}" presName="Name0" presStyleCnt="0">
        <dgm:presLayoutVars>
          <dgm:dir/>
          <dgm:resizeHandles val="exact"/>
        </dgm:presLayoutVars>
      </dgm:prSet>
      <dgm:spPr/>
      <dgm:t>
        <a:bodyPr/>
        <a:lstStyle/>
        <a:p>
          <a:endParaRPr lang="en-US"/>
        </a:p>
      </dgm:t>
    </dgm:pt>
    <dgm:pt modelId="{6D1D4B9F-3FFC-334C-8137-093F7685110B}" type="pres">
      <dgm:prSet presAssocID="{150D02B8-A05A-E447-9E18-857B6AD270BC}" presName="node" presStyleLbl="node1" presStyleIdx="0" presStyleCnt="3">
        <dgm:presLayoutVars>
          <dgm:bulletEnabled val="1"/>
        </dgm:presLayoutVars>
      </dgm:prSet>
      <dgm:spPr/>
      <dgm:t>
        <a:bodyPr/>
        <a:lstStyle/>
        <a:p>
          <a:endParaRPr lang="en-US"/>
        </a:p>
      </dgm:t>
    </dgm:pt>
    <dgm:pt modelId="{BB477F53-1D37-6541-A6CF-0E8F865FCD86}" type="pres">
      <dgm:prSet presAssocID="{52BAF304-EBA5-E74E-A44F-617A934980A6}" presName="sibTrans" presStyleLbl="sibTrans2D1" presStyleIdx="0" presStyleCnt="3"/>
      <dgm:spPr/>
      <dgm:t>
        <a:bodyPr/>
        <a:lstStyle/>
        <a:p>
          <a:endParaRPr lang="en-US"/>
        </a:p>
      </dgm:t>
    </dgm:pt>
    <dgm:pt modelId="{1726239B-8762-0243-932A-DAA5AB84C345}" type="pres">
      <dgm:prSet presAssocID="{52BAF304-EBA5-E74E-A44F-617A934980A6}" presName="connectorText" presStyleLbl="sibTrans2D1" presStyleIdx="0" presStyleCnt="3"/>
      <dgm:spPr/>
      <dgm:t>
        <a:bodyPr/>
        <a:lstStyle/>
        <a:p>
          <a:endParaRPr lang="en-US"/>
        </a:p>
      </dgm:t>
    </dgm:pt>
    <dgm:pt modelId="{81F56C6A-BC3F-454A-BE81-9BDC44F9CF03}" type="pres">
      <dgm:prSet presAssocID="{DBFD5F67-73E7-0A44-8C00-D1FCED733297}" presName="node" presStyleLbl="node1" presStyleIdx="1" presStyleCnt="3">
        <dgm:presLayoutVars>
          <dgm:bulletEnabled val="1"/>
        </dgm:presLayoutVars>
      </dgm:prSet>
      <dgm:spPr/>
      <dgm:t>
        <a:bodyPr/>
        <a:lstStyle/>
        <a:p>
          <a:endParaRPr lang="en-US"/>
        </a:p>
      </dgm:t>
    </dgm:pt>
    <dgm:pt modelId="{6191D4C6-7A07-2B4F-B0FC-5F3DF31705DD}" type="pres">
      <dgm:prSet presAssocID="{9D0144FF-C7FC-4B44-9E89-343AD5C4DF0A}" presName="sibTrans" presStyleLbl="sibTrans2D1" presStyleIdx="1" presStyleCnt="3"/>
      <dgm:spPr/>
      <dgm:t>
        <a:bodyPr/>
        <a:lstStyle/>
        <a:p>
          <a:endParaRPr lang="en-US"/>
        </a:p>
      </dgm:t>
    </dgm:pt>
    <dgm:pt modelId="{8C97A395-00D1-8A41-A10F-8C5DA9F762D5}" type="pres">
      <dgm:prSet presAssocID="{9D0144FF-C7FC-4B44-9E89-343AD5C4DF0A}" presName="connectorText" presStyleLbl="sibTrans2D1" presStyleIdx="1" presStyleCnt="3"/>
      <dgm:spPr/>
      <dgm:t>
        <a:bodyPr/>
        <a:lstStyle/>
        <a:p>
          <a:endParaRPr lang="en-US"/>
        </a:p>
      </dgm:t>
    </dgm:pt>
    <dgm:pt modelId="{2D9A32D4-EED1-5140-888F-8FC24B9F8FE4}" type="pres">
      <dgm:prSet presAssocID="{C5EEA262-F056-824D-BDF9-D9D25BADE82A}" presName="node" presStyleLbl="node1" presStyleIdx="2" presStyleCnt="3">
        <dgm:presLayoutVars>
          <dgm:bulletEnabled val="1"/>
        </dgm:presLayoutVars>
      </dgm:prSet>
      <dgm:spPr/>
      <dgm:t>
        <a:bodyPr/>
        <a:lstStyle/>
        <a:p>
          <a:endParaRPr lang="en-US"/>
        </a:p>
      </dgm:t>
    </dgm:pt>
    <dgm:pt modelId="{8A9A2C5B-87B0-DA4D-B6A8-E839F97CF9D9}" type="pres">
      <dgm:prSet presAssocID="{D79C1EDB-89E1-6048-8827-473362D45916}" presName="sibTrans" presStyleLbl="sibTrans2D1" presStyleIdx="2" presStyleCnt="3"/>
      <dgm:spPr/>
      <dgm:t>
        <a:bodyPr/>
        <a:lstStyle/>
        <a:p>
          <a:endParaRPr lang="en-US"/>
        </a:p>
      </dgm:t>
    </dgm:pt>
    <dgm:pt modelId="{3E13681B-1272-D94A-A46D-33BB192CB487}" type="pres">
      <dgm:prSet presAssocID="{D79C1EDB-89E1-6048-8827-473362D45916}" presName="connectorText" presStyleLbl="sibTrans2D1" presStyleIdx="2" presStyleCnt="3"/>
      <dgm:spPr/>
      <dgm:t>
        <a:bodyPr/>
        <a:lstStyle/>
        <a:p>
          <a:endParaRPr lang="en-US"/>
        </a:p>
      </dgm:t>
    </dgm:pt>
  </dgm:ptLst>
  <dgm:cxnLst>
    <dgm:cxn modelId="{6B8A50EF-65D9-1241-9AFC-EF92FD3EA550}" type="presOf" srcId="{DBFD5F67-73E7-0A44-8C00-D1FCED733297}" destId="{81F56C6A-BC3F-454A-BE81-9BDC44F9CF03}" srcOrd="0" destOrd="0" presId="urn:microsoft.com/office/officeart/2005/8/layout/cycle7"/>
    <dgm:cxn modelId="{A3DD1D47-4D66-CF46-81E9-00C98951DF0D}" type="presOf" srcId="{9D0144FF-C7FC-4B44-9E89-343AD5C4DF0A}" destId="{6191D4C6-7A07-2B4F-B0FC-5F3DF31705DD}" srcOrd="0" destOrd="0" presId="urn:microsoft.com/office/officeart/2005/8/layout/cycle7"/>
    <dgm:cxn modelId="{C7017BFA-4420-0746-9B51-5886527C9972}" type="presOf" srcId="{C2DEB426-59BF-904F-A130-9F81AD196A93}" destId="{E24F9A00-62E5-8444-96AA-9C8A67D0702D}" srcOrd="0" destOrd="0" presId="urn:microsoft.com/office/officeart/2005/8/layout/cycle7"/>
    <dgm:cxn modelId="{D246645C-E464-8E4A-9D35-76900A72C473}" type="presOf" srcId="{52BAF304-EBA5-E74E-A44F-617A934980A6}" destId="{1726239B-8762-0243-932A-DAA5AB84C345}" srcOrd="1" destOrd="0" presId="urn:microsoft.com/office/officeart/2005/8/layout/cycle7"/>
    <dgm:cxn modelId="{4B1BD4C4-B966-BA40-9975-08843530ED07}" type="presOf" srcId="{D79C1EDB-89E1-6048-8827-473362D45916}" destId="{3E13681B-1272-D94A-A46D-33BB192CB487}" srcOrd="1" destOrd="0" presId="urn:microsoft.com/office/officeart/2005/8/layout/cycle7"/>
    <dgm:cxn modelId="{A8D38C83-C714-0B49-9E2A-9984BB11D2D9}" srcId="{C2DEB426-59BF-904F-A130-9F81AD196A93}" destId="{150D02B8-A05A-E447-9E18-857B6AD270BC}" srcOrd="0" destOrd="0" parTransId="{442DA08B-11D2-4746-A75F-785442D51607}" sibTransId="{52BAF304-EBA5-E74E-A44F-617A934980A6}"/>
    <dgm:cxn modelId="{2620D8CD-D0C5-A544-86D8-6706185FAEC0}" type="presOf" srcId="{9D0144FF-C7FC-4B44-9E89-343AD5C4DF0A}" destId="{8C97A395-00D1-8A41-A10F-8C5DA9F762D5}" srcOrd="1" destOrd="0" presId="urn:microsoft.com/office/officeart/2005/8/layout/cycle7"/>
    <dgm:cxn modelId="{D9674D9A-9666-3A4F-B668-1FB3DD97E55B}" type="presOf" srcId="{52BAF304-EBA5-E74E-A44F-617A934980A6}" destId="{BB477F53-1D37-6541-A6CF-0E8F865FCD86}" srcOrd="0" destOrd="0" presId="urn:microsoft.com/office/officeart/2005/8/layout/cycle7"/>
    <dgm:cxn modelId="{58FDAF3A-B546-5148-93BD-33ACC04F4F71}" type="presOf" srcId="{D79C1EDB-89E1-6048-8827-473362D45916}" destId="{8A9A2C5B-87B0-DA4D-B6A8-E839F97CF9D9}" srcOrd="0" destOrd="0" presId="urn:microsoft.com/office/officeart/2005/8/layout/cycle7"/>
    <dgm:cxn modelId="{7AB81B08-59E6-2E48-B288-A1766BA7F4B4}" type="presOf" srcId="{C5EEA262-F056-824D-BDF9-D9D25BADE82A}" destId="{2D9A32D4-EED1-5140-888F-8FC24B9F8FE4}" srcOrd="0" destOrd="0" presId="urn:microsoft.com/office/officeart/2005/8/layout/cycle7"/>
    <dgm:cxn modelId="{CF7556CC-4945-0240-86CF-D3742DCDB134}" srcId="{C2DEB426-59BF-904F-A130-9F81AD196A93}" destId="{C5EEA262-F056-824D-BDF9-D9D25BADE82A}" srcOrd="2" destOrd="0" parTransId="{F9DB01F0-0A9A-2449-A5A6-F164BC5CC52D}" sibTransId="{D79C1EDB-89E1-6048-8827-473362D45916}"/>
    <dgm:cxn modelId="{7F718A17-7F83-664B-8C3E-3F2161FB341C}" srcId="{C2DEB426-59BF-904F-A130-9F81AD196A93}" destId="{DBFD5F67-73E7-0A44-8C00-D1FCED733297}" srcOrd="1" destOrd="0" parTransId="{92BD8B75-B7D5-BA4B-89B8-6F84E2467D8D}" sibTransId="{9D0144FF-C7FC-4B44-9E89-343AD5C4DF0A}"/>
    <dgm:cxn modelId="{D580724C-AF8F-DC4C-B08E-C61180F60581}" type="presOf" srcId="{150D02B8-A05A-E447-9E18-857B6AD270BC}" destId="{6D1D4B9F-3FFC-334C-8137-093F7685110B}" srcOrd="0" destOrd="0" presId="urn:microsoft.com/office/officeart/2005/8/layout/cycle7"/>
    <dgm:cxn modelId="{9825E664-20BB-644A-B1E0-7C7C58B25EF5}" type="presParOf" srcId="{E24F9A00-62E5-8444-96AA-9C8A67D0702D}" destId="{6D1D4B9F-3FFC-334C-8137-093F7685110B}" srcOrd="0" destOrd="0" presId="urn:microsoft.com/office/officeart/2005/8/layout/cycle7"/>
    <dgm:cxn modelId="{67BCAF96-D62C-F946-8E77-3E98ED534D34}" type="presParOf" srcId="{E24F9A00-62E5-8444-96AA-9C8A67D0702D}" destId="{BB477F53-1D37-6541-A6CF-0E8F865FCD86}" srcOrd="1" destOrd="0" presId="urn:microsoft.com/office/officeart/2005/8/layout/cycle7"/>
    <dgm:cxn modelId="{1E886C5A-32FC-9C45-8181-3DE917C26CAE}" type="presParOf" srcId="{BB477F53-1D37-6541-A6CF-0E8F865FCD86}" destId="{1726239B-8762-0243-932A-DAA5AB84C345}" srcOrd="0" destOrd="0" presId="urn:microsoft.com/office/officeart/2005/8/layout/cycle7"/>
    <dgm:cxn modelId="{96B8BDBA-6814-CE44-8B99-B2DE8C563A78}" type="presParOf" srcId="{E24F9A00-62E5-8444-96AA-9C8A67D0702D}" destId="{81F56C6A-BC3F-454A-BE81-9BDC44F9CF03}" srcOrd="2" destOrd="0" presId="urn:microsoft.com/office/officeart/2005/8/layout/cycle7"/>
    <dgm:cxn modelId="{66659AB1-ECEB-4A4B-8771-54D4BAA7447E}" type="presParOf" srcId="{E24F9A00-62E5-8444-96AA-9C8A67D0702D}" destId="{6191D4C6-7A07-2B4F-B0FC-5F3DF31705DD}" srcOrd="3" destOrd="0" presId="urn:microsoft.com/office/officeart/2005/8/layout/cycle7"/>
    <dgm:cxn modelId="{A55D4D99-A601-F24D-8DB0-FCD290B32DB2}" type="presParOf" srcId="{6191D4C6-7A07-2B4F-B0FC-5F3DF31705DD}" destId="{8C97A395-00D1-8A41-A10F-8C5DA9F762D5}" srcOrd="0" destOrd="0" presId="urn:microsoft.com/office/officeart/2005/8/layout/cycle7"/>
    <dgm:cxn modelId="{7D99A723-DD72-2345-9E77-A3601DEE4A57}" type="presParOf" srcId="{E24F9A00-62E5-8444-96AA-9C8A67D0702D}" destId="{2D9A32D4-EED1-5140-888F-8FC24B9F8FE4}" srcOrd="4" destOrd="0" presId="urn:microsoft.com/office/officeart/2005/8/layout/cycle7"/>
    <dgm:cxn modelId="{89881E81-DE67-744E-BD7E-BC21E4F09AA4}" type="presParOf" srcId="{E24F9A00-62E5-8444-96AA-9C8A67D0702D}" destId="{8A9A2C5B-87B0-DA4D-B6A8-E839F97CF9D9}" srcOrd="5" destOrd="0" presId="urn:microsoft.com/office/officeart/2005/8/layout/cycle7"/>
    <dgm:cxn modelId="{A629058C-61DC-504C-9F95-1DE5A84C6317}" type="presParOf" srcId="{8A9A2C5B-87B0-DA4D-B6A8-E839F97CF9D9}" destId="{3E13681B-1272-D94A-A46D-33BB192CB48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424F7-89E6-493D-9F03-0F7E8FE5012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667B8D1-E1FB-4541-BCBF-78F2AF1A042A}">
      <dgm:prSet phldrT="[Text]" custT="1"/>
      <dgm:spPr>
        <a:solidFill>
          <a:srgbClr val="8CD7EC"/>
        </a:solidFill>
      </dgm:spPr>
      <dgm:t>
        <a:bodyPr/>
        <a:lstStyle/>
        <a:p>
          <a:r>
            <a:rPr lang="en-US" sz="1400" dirty="0" smtClean="0">
              <a:solidFill>
                <a:srgbClr val="197D97"/>
              </a:solidFill>
            </a:rPr>
            <a:t>Family/</a:t>
          </a:r>
          <a:r>
            <a:rPr lang="en-US" sz="1400" dirty="0" err="1" smtClean="0">
              <a:solidFill>
                <a:srgbClr val="197D97"/>
              </a:solidFill>
            </a:rPr>
            <a:t>Whanau</a:t>
          </a:r>
          <a:r>
            <a:rPr lang="en-US" sz="1400" dirty="0" smtClean="0">
              <a:solidFill>
                <a:srgbClr val="197D97"/>
              </a:solidFill>
            </a:rPr>
            <a:t> engaged in rehabilitation</a:t>
          </a:r>
          <a:endParaRPr lang="en-US" sz="1400" dirty="0">
            <a:solidFill>
              <a:srgbClr val="197D97"/>
            </a:solidFill>
          </a:endParaRPr>
        </a:p>
      </dgm:t>
    </dgm:pt>
    <dgm:pt modelId="{B51F2370-3248-4A27-B708-863B69A2641C}" type="parTrans" cxnId="{90114FF2-1AC2-468B-AB5B-0A458401E51A}">
      <dgm:prSet/>
      <dgm:spPr/>
      <dgm:t>
        <a:bodyPr/>
        <a:lstStyle/>
        <a:p>
          <a:endParaRPr lang="en-US" sz="1000"/>
        </a:p>
      </dgm:t>
    </dgm:pt>
    <dgm:pt modelId="{4E4463A9-C34A-4F59-981F-67D2B40BE3FB}" type="sibTrans" cxnId="{90114FF2-1AC2-468B-AB5B-0A458401E51A}">
      <dgm:prSet/>
      <dgm:spPr/>
      <dgm:t>
        <a:bodyPr/>
        <a:lstStyle/>
        <a:p>
          <a:endParaRPr lang="en-US" sz="1000"/>
        </a:p>
      </dgm:t>
    </dgm:pt>
    <dgm:pt modelId="{9CA86ECA-A2FC-46ED-86D6-D125517C3B31}">
      <dgm:prSet phldrT="[Text]" custT="1"/>
      <dgm:spPr>
        <a:solidFill>
          <a:srgbClr val="8CD7EC"/>
        </a:solidFill>
      </dgm:spPr>
      <dgm:t>
        <a:bodyPr/>
        <a:lstStyle/>
        <a:p>
          <a:pPr defTabSz="2400300">
            <a:lnSpc>
              <a:spcPct val="90000"/>
            </a:lnSpc>
            <a:spcBef>
              <a:spcPct val="0"/>
            </a:spcBef>
            <a:spcAft>
              <a:spcPct val="35000"/>
            </a:spcAft>
          </a:pPr>
          <a:r>
            <a:rPr lang="en-US" sz="1050" b="1" u="sng" dirty="0" smtClean="0">
              <a:solidFill>
                <a:schemeClr val="bg1"/>
              </a:solidFill>
              <a:latin typeface="Arial" pitchFamily="34" charset="0"/>
              <a:cs typeface="Arial" pitchFamily="34" charset="0"/>
            </a:rPr>
            <a:t>Early engagement</a:t>
          </a:r>
        </a:p>
        <a:p>
          <a:pPr marL="0" marR="0" indent="0" defTabSz="914400" eaLnBrk="1" fontAlgn="auto" latinLnBrk="0" hangingPunct="1">
            <a:lnSpc>
              <a:spcPct val="100000"/>
            </a:lnSpc>
            <a:spcBef>
              <a:spcPts val="0"/>
            </a:spcBef>
            <a:spcAft>
              <a:spcPts val="0"/>
            </a:spcAft>
            <a:buClrTx/>
            <a:buSzTx/>
            <a:buFontTx/>
            <a:buNone/>
            <a:tabLst/>
            <a:defRPr/>
          </a:pPr>
          <a:r>
            <a:rPr lang="en-US" sz="1050" b="0" dirty="0" smtClean="0">
              <a:solidFill>
                <a:srgbClr val="197D97"/>
              </a:solidFill>
              <a:latin typeface="Arial" pitchFamily="34" charset="0"/>
              <a:cs typeface="Arial" pitchFamily="34" charset="0"/>
            </a:rPr>
            <a:t>Early communication with family in the acute hospital</a:t>
          </a:r>
        </a:p>
        <a:p>
          <a:pPr marL="0" marR="0" indent="0" defTabSz="91440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latin typeface="Arial" pitchFamily="34" charset="0"/>
              <a:cs typeface="Arial" pitchFamily="34" charset="0"/>
            </a:rPr>
            <a:t>Identifying concerns prior to admission</a:t>
          </a:r>
        </a:p>
        <a:p>
          <a:pPr marL="0" marR="0" indent="0" defTabSz="914400" eaLnBrk="1" fontAlgn="auto" latinLnBrk="0" hangingPunct="1">
            <a:lnSpc>
              <a:spcPct val="100000"/>
            </a:lnSpc>
            <a:spcBef>
              <a:spcPts val="0"/>
            </a:spcBef>
            <a:spcAft>
              <a:spcPts val="0"/>
            </a:spcAft>
            <a:buClrTx/>
            <a:buSzTx/>
            <a:buFontTx/>
            <a:buNone/>
            <a:tabLst/>
            <a:defRPr/>
          </a:pPr>
          <a:r>
            <a:rPr lang="en-US" sz="1050" b="0" dirty="0" smtClean="0">
              <a:solidFill>
                <a:srgbClr val="197D97"/>
              </a:solidFill>
              <a:latin typeface="Arial" pitchFamily="34" charset="0"/>
              <a:cs typeface="Arial" pitchFamily="34" charset="0"/>
            </a:rPr>
            <a:t>Orientation to rehab facility</a:t>
          </a:r>
        </a:p>
        <a:p>
          <a:pPr marL="0" marR="0" indent="0" defTabSz="91440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latin typeface="Arial" pitchFamily="34" charset="0"/>
              <a:cs typeface="Arial" pitchFamily="34" charset="0"/>
            </a:rPr>
            <a:t>Family involvement in early goal setting</a:t>
          </a:r>
        </a:p>
      </dgm:t>
    </dgm:pt>
    <dgm:pt modelId="{A5BEAEDE-8034-4BBF-9E0C-EEACCE7140D1}" type="parTrans" cxnId="{0B02F4CC-E49C-48A2-A3F8-E3B972F9C039}">
      <dgm:prSet/>
      <dgm:spPr>
        <a:solidFill>
          <a:srgbClr val="197D97"/>
        </a:solidFill>
      </dgm:spPr>
      <dgm:t>
        <a:bodyPr/>
        <a:lstStyle/>
        <a:p>
          <a:endParaRPr lang="en-US" sz="1000"/>
        </a:p>
      </dgm:t>
    </dgm:pt>
    <dgm:pt modelId="{E83F27FA-AB12-4328-8925-DFAC76126D06}" type="sibTrans" cxnId="{0B02F4CC-E49C-48A2-A3F8-E3B972F9C039}">
      <dgm:prSet/>
      <dgm:spPr/>
      <dgm:t>
        <a:bodyPr/>
        <a:lstStyle/>
        <a:p>
          <a:endParaRPr lang="en-US" sz="1000"/>
        </a:p>
      </dgm:t>
    </dgm:pt>
    <dgm:pt modelId="{E8B24C92-2DDE-40E3-801A-AF659E214BE3}">
      <dgm:prSet phldrT="[Text]" custT="1"/>
      <dgm:spPr>
        <a:solidFill>
          <a:srgbClr val="8CD7EC"/>
        </a:solidFill>
      </dgm:spPr>
      <dgm:t>
        <a:bodyPr/>
        <a:lstStyle/>
        <a:p>
          <a:r>
            <a:rPr lang="en-US" sz="1050" b="1" u="sng" dirty="0" smtClean="0">
              <a:latin typeface="Arial" pitchFamily="34" charset="0"/>
              <a:cs typeface="Arial" pitchFamily="34" charset="0"/>
            </a:rPr>
            <a:t>Listening </a:t>
          </a:r>
        </a:p>
        <a:p>
          <a:r>
            <a:rPr lang="en-US" sz="1050" dirty="0" smtClean="0">
              <a:solidFill>
                <a:srgbClr val="197D97"/>
              </a:solidFill>
              <a:latin typeface="Arial" pitchFamily="34" charset="0"/>
              <a:cs typeface="Arial" pitchFamily="34" charset="0"/>
            </a:rPr>
            <a:t>To the family’s concerns</a:t>
          </a:r>
        </a:p>
        <a:p>
          <a:r>
            <a:rPr lang="en-US" sz="1050" dirty="0" smtClean="0">
              <a:latin typeface="Arial" pitchFamily="34" charset="0"/>
              <a:cs typeface="Arial" pitchFamily="34" charset="0"/>
            </a:rPr>
            <a:t>Their experience so far</a:t>
          </a:r>
        </a:p>
        <a:p>
          <a:r>
            <a:rPr lang="en-US" sz="1050" dirty="0" smtClean="0">
              <a:solidFill>
                <a:srgbClr val="197D97"/>
              </a:solidFill>
              <a:latin typeface="Arial" pitchFamily="34" charset="0"/>
              <a:cs typeface="Arial" pitchFamily="34" charset="0"/>
            </a:rPr>
            <a:t>Their plans for the future</a:t>
          </a:r>
        </a:p>
        <a:p>
          <a:r>
            <a:rPr lang="en-US" sz="1050" dirty="0" smtClean="0">
              <a:latin typeface="Arial" pitchFamily="34" charset="0"/>
              <a:cs typeface="Arial" pitchFamily="34" charset="0"/>
            </a:rPr>
            <a:t>Their hopes for the client</a:t>
          </a:r>
        </a:p>
        <a:p>
          <a:r>
            <a:rPr lang="en-US" sz="1050" dirty="0" smtClean="0">
              <a:solidFill>
                <a:srgbClr val="197D97"/>
              </a:solidFill>
              <a:latin typeface="Arial" pitchFamily="34" charset="0"/>
              <a:cs typeface="Arial" pitchFamily="34" charset="0"/>
            </a:rPr>
            <a:t>Informal and formal family meetings</a:t>
          </a:r>
        </a:p>
      </dgm:t>
    </dgm:pt>
    <dgm:pt modelId="{B64653EF-67E6-4E2A-B7FE-448588E9C235}" type="parTrans" cxnId="{C974EE46-58BC-4728-8DF5-C4DA6BB59C53}">
      <dgm:prSet/>
      <dgm:spPr>
        <a:solidFill>
          <a:srgbClr val="197D97"/>
        </a:solidFill>
      </dgm:spPr>
      <dgm:t>
        <a:bodyPr/>
        <a:lstStyle/>
        <a:p>
          <a:endParaRPr lang="en-US" sz="1000"/>
        </a:p>
      </dgm:t>
    </dgm:pt>
    <dgm:pt modelId="{812A4959-37CF-45C9-8919-8E0275A07FCE}" type="sibTrans" cxnId="{C974EE46-58BC-4728-8DF5-C4DA6BB59C53}">
      <dgm:prSet/>
      <dgm:spPr/>
      <dgm:t>
        <a:bodyPr/>
        <a:lstStyle/>
        <a:p>
          <a:endParaRPr lang="en-US" sz="1000"/>
        </a:p>
      </dgm:t>
    </dgm:pt>
    <dgm:pt modelId="{188400AD-32BB-4E0D-A504-6B3E32612008}">
      <dgm:prSet phldrT="[Text]" custT="1"/>
      <dgm:spPr>
        <a:solidFill>
          <a:srgbClr val="8CD7EC"/>
        </a:solidFill>
      </dgm:spPr>
      <dgm:t>
        <a:bodyPr/>
        <a:lstStyle/>
        <a:p>
          <a:r>
            <a:rPr lang="en-US" sz="1050" b="1" i="0" u="sng" dirty="0" smtClean="0">
              <a:latin typeface="Arial" pitchFamily="34" charset="0"/>
              <a:cs typeface="Arial" pitchFamily="34" charset="0"/>
            </a:rPr>
            <a:t>Joining</a:t>
          </a:r>
        </a:p>
        <a:p>
          <a:r>
            <a:rPr lang="en-NZ" sz="1050" i="0" dirty="0" smtClean="0">
              <a:solidFill>
                <a:srgbClr val="197D97"/>
              </a:solidFill>
              <a:latin typeface="Arial" pitchFamily="34" charset="0"/>
              <a:cs typeface="Arial" pitchFamily="34" charset="0"/>
            </a:rPr>
            <a:t>Welcomed in to therapy sessions</a:t>
          </a:r>
        </a:p>
        <a:p>
          <a:r>
            <a:rPr lang="en-NZ" sz="1050" i="0" dirty="0" smtClean="0">
              <a:latin typeface="Arial" pitchFamily="34" charset="0"/>
              <a:cs typeface="Arial" pitchFamily="34" charset="0"/>
            </a:rPr>
            <a:t>Involved in rehab activities </a:t>
          </a:r>
        </a:p>
        <a:p>
          <a:r>
            <a:rPr lang="en-NZ" sz="1050" i="0" dirty="0" smtClean="0">
              <a:solidFill>
                <a:srgbClr val="197D97"/>
              </a:solidFill>
              <a:latin typeface="Arial" pitchFamily="34" charset="0"/>
              <a:cs typeface="Arial" pitchFamily="34" charset="0"/>
            </a:rPr>
            <a:t>Participating in the rehab </a:t>
          </a:r>
        </a:p>
        <a:p>
          <a:r>
            <a:rPr lang="en-NZ" sz="1050" i="0" dirty="0" smtClean="0">
              <a:latin typeface="Arial" pitchFamily="34" charset="0"/>
              <a:cs typeface="Arial" pitchFamily="34" charset="0"/>
            </a:rPr>
            <a:t>Seeing the progress being made </a:t>
          </a:r>
        </a:p>
        <a:p>
          <a:r>
            <a:rPr lang="en-NZ" sz="1050" i="0" dirty="0" smtClean="0">
              <a:solidFill>
                <a:srgbClr val="197D97"/>
              </a:solidFill>
              <a:latin typeface="Arial" pitchFamily="34" charset="0"/>
              <a:cs typeface="Arial" pitchFamily="34" charset="0"/>
            </a:rPr>
            <a:t>Positively reinforcing the client’s efforts</a:t>
          </a:r>
          <a:endParaRPr lang="en-US" sz="1050" i="0" dirty="0">
            <a:solidFill>
              <a:srgbClr val="197D97"/>
            </a:solidFill>
            <a:latin typeface="Arial" pitchFamily="34" charset="0"/>
            <a:cs typeface="Arial" pitchFamily="34" charset="0"/>
          </a:endParaRPr>
        </a:p>
      </dgm:t>
    </dgm:pt>
    <dgm:pt modelId="{B9E9A453-9289-4D52-AB29-C1FE0D59B6AA}" type="parTrans" cxnId="{ED7A79CB-87E0-47CA-BC58-92FD893A37AF}">
      <dgm:prSet/>
      <dgm:spPr>
        <a:solidFill>
          <a:srgbClr val="197D97"/>
        </a:solidFill>
      </dgm:spPr>
      <dgm:t>
        <a:bodyPr/>
        <a:lstStyle/>
        <a:p>
          <a:endParaRPr lang="en-US" sz="1000"/>
        </a:p>
      </dgm:t>
    </dgm:pt>
    <dgm:pt modelId="{AF5808E2-F694-4D94-9481-D471BE9893AD}" type="sibTrans" cxnId="{ED7A79CB-87E0-47CA-BC58-92FD893A37AF}">
      <dgm:prSet/>
      <dgm:spPr/>
      <dgm:t>
        <a:bodyPr/>
        <a:lstStyle/>
        <a:p>
          <a:endParaRPr lang="en-US" sz="1000"/>
        </a:p>
      </dgm:t>
    </dgm:pt>
    <dgm:pt modelId="{94208424-7A62-4A2B-A430-31D509DF2B50}">
      <dgm:prSet phldrT="[Text]" custT="1"/>
      <dgm:spPr>
        <a:solidFill>
          <a:srgbClr val="8CD7EC"/>
        </a:solidFill>
      </dgm:spPr>
      <dgm:t>
        <a:bodyPr/>
        <a:lstStyle/>
        <a:p>
          <a:r>
            <a:rPr lang="en-US" sz="1050" b="1" u="sng" dirty="0" smtClean="0">
              <a:latin typeface="Arial"/>
              <a:cs typeface="Arial"/>
            </a:rPr>
            <a:t>Education/Skills training </a:t>
          </a:r>
        </a:p>
        <a:p>
          <a:r>
            <a:rPr lang="en-US" sz="1050" dirty="0" smtClean="0">
              <a:solidFill>
                <a:srgbClr val="197D97"/>
              </a:solidFill>
              <a:latin typeface="Arial"/>
              <a:cs typeface="Arial"/>
            </a:rPr>
            <a:t>On brain injury and recovery</a:t>
          </a:r>
        </a:p>
        <a:p>
          <a:r>
            <a:rPr lang="en-US" sz="1050" dirty="0" smtClean="0">
              <a:latin typeface="Arial"/>
              <a:cs typeface="Arial"/>
            </a:rPr>
            <a:t>Psychosocial interventions</a:t>
          </a:r>
        </a:p>
        <a:p>
          <a:r>
            <a:rPr lang="en-US" sz="1050" dirty="0" err="1" smtClean="0">
              <a:solidFill>
                <a:srgbClr val="197D97"/>
              </a:solidFill>
              <a:latin typeface="Arial"/>
              <a:cs typeface="Arial"/>
            </a:rPr>
            <a:t>Normalising</a:t>
          </a:r>
          <a:endParaRPr lang="en-US" sz="1050" dirty="0" smtClean="0">
            <a:solidFill>
              <a:srgbClr val="197D97"/>
            </a:solidFill>
            <a:latin typeface="Arial"/>
            <a:cs typeface="Arial"/>
          </a:endParaRPr>
        </a:p>
        <a:p>
          <a:r>
            <a:rPr lang="en-US" sz="1050" dirty="0" smtClean="0">
              <a:latin typeface="Arial"/>
              <a:cs typeface="Arial"/>
            </a:rPr>
            <a:t>Managing concerns/fears</a:t>
          </a:r>
        </a:p>
        <a:p>
          <a:r>
            <a:rPr lang="en-US" sz="1050" dirty="0" smtClean="0">
              <a:solidFill>
                <a:srgbClr val="197D97"/>
              </a:solidFill>
              <a:latin typeface="Arial"/>
              <a:cs typeface="Arial"/>
            </a:rPr>
            <a:t>Teaching specific skills</a:t>
          </a:r>
        </a:p>
        <a:p>
          <a:r>
            <a:rPr lang="en-US" sz="1050" dirty="0" smtClean="0">
              <a:latin typeface="Arial"/>
              <a:cs typeface="Arial"/>
            </a:rPr>
            <a:t>Shifting responsibility</a:t>
          </a:r>
          <a:endParaRPr lang="en-US" sz="1050" dirty="0">
            <a:latin typeface="Arial"/>
            <a:cs typeface="Arial"/>
          </a:endParaRPr>
        </a:p>
      </dgm:t>
    </dgm:pt>
    <dgm:pt modelId="{1261ED05-9B45-4492-8A67-1EF4B405D91E}" type="parTrans" cxnId="{966D803E-44A6-4CEB-B544-40036A6C3D15}">
      <dgm:prSet/>
      <dgm:spPr>
        <a:solidFill>
          <a:srgbClr val="197D97"/>
        </a:solidFill>
      </dgm:spPr>
      <dgm:t>
        <a:bodyPr/>
        <a:lstStyle/>
        <a:p>
          <a:endParaRPr lang="en-US" sz="1000"/>
        </a:p>
      </dgm:t>
    </dgm:pt>
    <dgm:pt modelId="{13E40987-3D6E-4589-87D2-145D87C1C32A}" type="sibTrans" cxnId="{966D803E-44A6-4CEB-B544-40036A6C3D15}">
      <dgm:prSet/>
      <dgm:spPr/>
      <dgm:t>
        <a:bodyPr/>
        <a:lstStyle/>
        <a:p>
          <a:endParaRPr lang="en-US" sz="1000"/>
        </a:p>
      </dgm:t>
    </dgm:pt>
    <dgm:pt modelId="{5DBC4D21-E25F-46B0-BE27-8C2B6B5273DB}">
      <dgm:prSet phldrT="[Text]" custT="1"/>
      <dgm:spPr>
        <a:solidFill>
          <a:srgbClr val="8CD7EC"/>
        </a:solidFill>
      </dgm:spPr>
      <dgm:t>
        <a:bodyPr/>
        <a:lstStyle/>
        <a:p>
          <a:r>
            <a:rPr lang="en-US" sz="1050" b="1" u="sng" dirty="0" smtClean="0">
              <a:latin typeface="Arial" pitchFamily="34" charset="0"/>
              <a:cs typeface="Arial" pitchFamily="34" charset="0"/>
            </a:rPr>
            <a:t>Community reintegration</a:t>
          </a:r>
        </a:p>
        <a:p>
          <a:r>
            <a:rPr lang="en-US" sz="1050" b="0" u="none" dirty="0" smtClean="0">
              <a:solidFill>
                <a:srgbClr val="197D97"/>
              </a:solidFill>
              <a:latin typeface="Arial" pitchFamily="34" charset="0"/>
              <a:cs typeface="Arial" pitchFamily="34" charset="0"/>
            </a:rPr>
            <a:t>Graduated discharge</a:t>
          </a:r>
        </a:p>
        <a:p>
          <a:r>
            <a:rPr lang="en-US" sz="1050" b="0" u="none" dirty="0" smtClean="0">
              <a:latin typeface="Arial" pitchFamily="34" charset="0"/>
              <a:cs typeface="Arial" pitchFamily="34" charset="0"/>
            </a:rPr>
            <a:t>Feedback and revision</a:t>
          </a:r>
        </a:p>
        <a:p>
          <a:r>
            <a:rPr lang="en-US" sz="1050" b="0" u="none" dirty="0" smtClean="0">
              <a:solidFill>
                <a:srgbClr val="197D97"/>
              </a:solidFill>
              <a:latin typeface="Arial" pitchFamily="34" charset="0"/>
              <a:cs typeface="Arial" pitchFamily="34" charset="0"/>
            </a:rPr>
            <a:t>“Real world” context</a:t>
          </a:r>
        </a:p>
      </dgm:t>
    </dgm:pt>
    <dgm:pt modelId="{F1CDCF94-153D-4732-88D0-EFBF5E55AD40}" type="parTrans" cxnId="{445BDCB1-4FB7-40EC-90BA-F1FE15D31945}">
      <dgm:prSet/>
      <dgm:spPr>
        <a:solidFill>
          <a:srgbClr val="197D97"/>
        </a:solidFill>
      </dgm:spPr>
      <dgm:t>
        <a:bodyPr/>
        <a:lstStyle/>
        <a:p>
          <a:endParaRPr lang="en-US" sz="1000"/>
        </a:p>
      </dgm:t>
    </dgm:pt>
    <dgm:pt modelId="{427EE22D-49A1-409A-92BC-1706EF6A2C44}" type="sibTrans" cxnId="{445BDCB1-4FB7-40EC-90BA-F1FE15D31945}">
      <dgm:prSet/>
      <dgm:spPr/>
      <dgm:t>
        <a:bodyPr/>
        <a:lstStyle/>
        <a:p>
          <a:endParaRPr lang="en-US" sz="1000"/>
        </a:p>
      </dgm:t>
    </dgm:pt>
    <dgm:pt modelId="{DED7039D-FEA5-CB4C-A0BE-ED06C5D90AE7}">
      <dgm:prSet custT="1"/>
      <dgm:spPr>
        <a:solidFill>
          <a:srgbClr val="8CD7EC"/>
        </a:solidFill>
      </dgm:spPr>
      <dgm:t>
        <a:bodyPr/>
        <a:lstStyle/>
        <a:p>
          <a:r>
            <a:rPr lang="en-US" sz="1050" b="1" u="sng" dirty="0" smtClean="0">
              <a:latin typeface="Arial"/>
              <a:cs typeface="Arial"/>
            </a:rPr>
            <a:t>Cultural needs</a:t>
          </a:r>
        </a:p>
        <a:p>
          <a:r>
            <a:rPr lang="en-US" sz="1050" b="0" u="none" dirty="0" err="1" smtClean="0">
              <a:solidFill>
                <a:srgbClr val="197D97"/>
              </a:solidFill>
              <a:latin typeface="Arial"/>
              <a:cs typeface="Arial"/>
            </a:rPr>
            <a:t>Kiarahi</a:t>
          </a:r>
          <a:r>
            <a:rPr lang="en-US" sz="1050" b="0" u="none" dirty="0" smtClean="0">
              <a:solidFill>
                <a:srgbClr val="197D97"/>
              </a:solidFill>
              <a:latin typeface="Arial"/>
              <a:cs typeface="Arial"/>
            </a:rPr>
            <a:t> </a:t>
          </a:r>
          <a:r>
            <a:rPr lang="en-US" sz="1050" b="0" u="none" dirty="0" err="1" smtClean="0">
              <a:solidFill>
                <a:srgbClr val="197D97"/>
              </a:solidFill>
              <a:latin typeface="Arial"/>
              <a:cs typeface="Arial"/>
            </a:rPr>
            <a:t>Kopapa</a:t>
          </a:r>
          <a:r>
            <a:rPr lang="en-US" sz="1050" b="0" u="none" dirty="0" smtClean="0">
              <a:solidFill>
                <a:srgbClr val="197D97"/>
              </a:solidFill>
              <a:latin typeface="Arial"/>
              <a:cs typeface="Arial"/>
            </a:rPr>
            <a:t> Maori</a:t>
          </a:r>
        </a:p>
        <a:p>
          <a:r>
            <a:rPr lang="en-US" sz="1050" b="0" u="none" dirty="0" smtClean="0">
              <a:latin typeface="Arial"/>
              <a:cs typeface="Arial"/>
            </a:rPr>
            <a:t>Dynamic processes</a:t>
          </a:r>
        </a:p>
        <a:p>
          <a:r>
            <a:rPr lang="en-US" sz="1050" b="0" u="none" dirty="0" smtClean="0">
              <a:solidFill>
                <a:srgbClr val="197D97"/>
              </a:solidFill>
              <a:latin typeface="Arial"/>
              <a:cs typeface="Arial"/>
            </a:rPr>
            <a:t>Keep families together</a:t>
          </a:r>
        </a:p>
        <a:p>
          <a:r>
            <a:rPr lang="en-US" sz="1050" b="0" u="none" dirty="0" smtClean="0">
              <a:solidFill>
                <a:schemeClr val="bg1"/>
              </a:solidFill>
              <a:latin typeface="Arial"/>
              <a:cs typeface="Arial"/>
            </a:rPr>
            <a:t>Cultural relevant assessment</a:t>
          </a:r>
          <a:endParaRPr lang="en-US" sz="1050" b="0" u="none" dirty="0">
            <a:solidFill>
              <a:schemeClr val="bg1"/>
            </a:solidFill>
            <a:latin typeface="Arial"/>
            <a:cs typeface="Arial"/>
          </a:endParaRPr>
        </a:p>
      </dgm:t>
    </dgm:pt>
    <dgm:pt modelId="{E4026872-2BEB-7449-90F2-011C9E4FCD53}" type="parTrans" cxnId="{B320095B-B681-674A-9C2A-6410300D40BA}">
      <dgm:prSet/>
      <dgm:spPr>
        <a:solidFill>
          <a:srgbClr val="197D97"/>
        </a:solidFill>
      </dgm:spPr>
      <dgm:t>
        <a:bodyPr/>
        <a:lstStyle/>
        <a:p>
          <a:endParaRPr lang="en-US"/>
        </a:p>
      </dgm:t>
    </dgm:pt>
    <dgm:pt modelId="{23DECC2B-A72F-A44A-8C3A-C902D6FB3401}" type="sibTrans" cxnId="{B320095B-B681-674A-9C2A-6410300D40BA}">
      <dgm:prSet/>
      <dgm:spPr/>
      <dgm:t>
        <a:bodyPr/>
        <a:lstStyle/>
        <a:p>
          <a:endParaRPr lang="en-US"/>
        </a:p>
      </dgm:t>
    </dgm:pt>
    <dgm:pt modelId="{2A78D8A2-403F-480F-8483-CC963041EFD1}" type="pres">
      <dgm:prSet presAssocID="{BED424F7-89E6-493D-9F03-0F7E8FE5012B}" presName="cycle" presStyleCnt="0">
        <dgm:presLayoutVars>
          <dgm:chMax val="1"/>
          <dgm:dir/>
          <dgm:animLvl val="ctr"/>
          <dgm:resizeHandles val="exact"/>
        </dgm:presLayoutVars>
      </dgm:prSet>
      <dgm:spPr/>
      <dgm:t>
        <a:bodyPr/>
        <a:lstStyle/>
        <a:p>
          <a:endParaRPr lang="en-US"/>
        </a:p>
      </dgm:t>
    </dgm:pt>
    <dgm:pt modelId="{473F37E4-AB12-4AA0-96B9-8E4A90396157}" type="pres">
      <dgm:prSet presAssocID="{D667B8D1-E1FB-4541-BCBF-78F2AF1A042A}" presName="centerShape" presStyleLbl="node0" presStyleIdx="0" presStyleCnt="1" custScaleX="95612" custScaleY="95612" custLinFactNeighborX="786" custLinFactNeighborY="-1986"/>
      <dgm:spPr>
        <a:prstGeom prst="ellipse">
          <a:avLst/>
        </a:prstGeom>
      </dgm:spPr>
      <dgm:t>
        <a:bodyPr/>
        <a:lstStyle/>
        <a:p>
          <a:endParaRPr lang="en-US"/>
        </a:p>
      </dgm:t>
    </dgm:pt>
    <dgm:pt modelId="{853821EA-5832-431C-965C-3E54F92D48C9}" type="pres">
      <dgm:prSet presAssocID="{A5BEAEDE-8034-4BBF-9E0C-EEACCE7140D1}" presName="parTrans" presStyleLbl="bgSibTrans2D1" presStyleIdx="0" presStyleCnt="6"/>
      <dgm:spPr/>
      <dgm:t>
        <a:bodyPr/>
        <a:lstStyle/>
        <a:p>
          <a:endParaRPr lang="en-US"/>
        </a:p>
      </dgm:t>
    </dgm:pt>
    <dgm:pt modelId="{4C20A7D7-62F8-47CE-B6AF-171A06C4EC2B}" type="pres">
      <dgm:prSet presAssocID="{9CA86ECA-A2FC-46ED-86D6-D125517C3B31}" presName="node" presStyleLbl="node1" presStyleIdx="0" presStyleCnt="6" custScaleX="137184" custScaleY="112410" custRadScaleRad="100680" custRadScaleInc="-1498">
        <dgm:presLayoutVars>
          <dgm:bulletEnabled val="1"/>
        </dgm:presLayoutVars>
      </dgm:prSet>
      <dgm:spPr/>
      <dgm:t>
        <a:bodyPr/>
        <a:lstStyle/>
        <a:p>
          <a:endParaRPr lang="en-US"/>
        </a:p>
      </dgm:t>
    </dgm:pt>
    <dgm:pt modelId="{BAD7D1D3-B441-CD46-AEFC-4EA265B4627C}" type="pres">
      <dgm:prSet presAssocID="{E4026872-2BEB-7449-90F2-011C9E4FCD53}" presName="parTrans" presStyleLbl="bgSibTrans2D1" presStyleIdx="1" presStyleCnt="6"/>
      <dgm:spPr/>
      <dgm:t>
        <a:bodyPr/>
        <a:lstStyle/>
        <a:p>
          <a:endParaRPr lang="en-US"/>
        </a:p>
      </dgm:t>
    </dgm:pt>
    <dgm:pt modelId="{0B15D4FE-4C8B-444F-81C8-3C63B5C7EF76}" type="pres">
      <dgm:prSet presAssocID="{DED7039D-FEA5-CB4C-A0BE-ED06C5D90AE7}" presName="node" presStyleLbl="node1" presStyleIdx="1" presStyleCnt="6" custScaleX="127317" custRadScaleRad="107809" custRadScaleInc="-32323">
        <dgm:presLayoutVars>
          <dgm:bulletEnabled val="1"/>
        </dgm:presLayoutVars>
      </dgm:prSet>
      <dgm:spPr/>
      <dgm:t>
        <a:bodyPr/>
        <a:lstStyle/>
        <a:p>
          <a:endParaRPr lang="en-US"/>
        </a:p>
      </dgm:t>
    </dgm:pt>
    <dgm:pt modelId="{62D52B88-10AD-40F1-8A06-1302E2E93A15}" type="pres">
      <dgm:prSet presAssocID="{B64653EF-67E6-4E2A-B7FE-448588E9C235}" presName="parTrans" presStyleLbl="bgSibTrans2D1" presStyleIdx="2" presStyleCnt="6"/>
      <dgm:spPr/>
      <dgm:t>
        <a:bodyPr/>
        <a:lstStyle/>
        <a:p>
          <a:endParaRPr lang="en-US"/>
        </a:p>
      </dgm:t>
    </dgm:pt>
    <dgm:pt modelId="{BF5F05B7-F755-4879-B20A-705FC50D6565}" type="pres">
      <dgm:prSet presAssocID="{E8B24C92-2DDE-40E3-801A-AF659E214BE3}" presName="node" presStyleLbl="node1" presStyleIdx="2" presStyleCnt="6" custScaleX="156428" custScaleY="103325" custRadScaleRad="104378" custRadScaleInc="-44214">
        <dgm:presLayoutVars>
          <dgm:bulletEnabled val="1"/>
        </dgm:presLayoutVars>
      </dgm:prSet>
      <dgm:spPr/>
      <dgm:t>
        <a:bodyPr/>
        <a:lstStyle/>
        <a:p>
          <a:endParaRPr lang="en-US"/>
        </a:p>
      </dgm:t>
    </dgm:pt>
    <dgm:pt modelId="{6ECFC253-6A7F-4403-A663-CB56F3C68DF6}" type="pres">
      <dgm:prSet presAssocID="{B9E9A453-9289-4D52-AB29-C1FE0D59B6AA}" presName="parTrans" presStyleLbl="bgSibTrans2D1" presStyleIdx="3" presStyleCnt="6"/>
      <dgm:spPr/>
      <dgm:t>
        <a:bodyPr/>
        <a:lstStyle/>
        <a:p>
          <a:endParaRPr lang="en-US"/>
        </a:p>
      </dgm:t>
    </dgm:pt>
    <dgm:pt modelId="{D1D9A0D6-DE5D-4393-9C88-F688D772E238}" type="pres">
      <dgm:prSet presAssocID="{188400AD-32BB-4E0D-A504-6B3E32612008}" presName="node" presStyleLbl="node1" presStyleIdx="3" presStyleCnt="6" custScaleX="159560" custScaleY="115810" custRadScaleRad="92870" custRadScaleInc="-4796">
        <dgm:presLayoutVars>
          <dgm:bulletEnabled val="1"/>
        </dgm:presLayoutVars>
      </dgm:prSet>
      <dgm:spPr/>
      <dgm:t>
        <a:bodyPr/>
        <a:lstStyle/>
        <a:p>
          <a:endParaRPr lang="en-US"/>
        </a:p>
      </dgm:t>
    </dgm:pt>
    <dgm:pt modelId="{9A8CCAA2-7870-4EDE-9704-61138330C640}" type="pres">
      <dgm:prSet presAssocID="{1261ED05-9B45-4492-8A67-1EF4B405D91E}" presName="parTrans" presStyleLbl="bgSibTrans2D1" presStyleIdx="4" presStyleCnt="6"/>
      <dgm:spPr/>
      <dgm:t>
        <a:bodyPr/>
        <a:lstStyle/>
        <a:p>
          <a:endParaRPr lang="en-US"/>
        </a:p>
      </dgm:t>
    </dgm:pt>
    <dgm:pt modelId="{1C67BE92-69AB-4EEF-93D9-A44CA3E489F1}" type="pres">
      <dgm:prSet presAssocID="{94208424-7A62-4A2B-A430-31D509DF2B50}" presName="node" presStyleLbl="node1" presStyleIdx="4" presStyleCnt="6" custScaleX="131979" custScaleY="137987" custRadScaleRad="111520" custRadScaleInc="24687">
        <dgm:presLayoutVars>
          <dgm:bulletEnabled val="1"/>
        </dgm:presLayoutVars>
      </dgm:prSet>
      <dgm:spPr/>
      <dgm:t>
        <a:bodyPr/>
        <a:lstStyle/>
        <a:p>
          <a:endParaRPr lang="en-US"/>
        </a:p>
      </dgm:t>
    </dgm:pt>
    <dgm:pt modelId="{79CB8175-8C96-4441-AC8B-BF8BE8375108}" type="pres">
      <dgm:prSet presAssocID="{F1CDCF94-153D-4732-88D0-EFBF5E55AD40}" presName="parTrans" presStyleLbl="bgSibTrans2D1" presStyleIdx="5" presStyleCnt="6"/>
      <dgm:spPr/>
      <dgm:t>
        <a:bodyPr/>
        <a:lstStyle/>
        <a:p>
          <a:endParaRPr lang="en-US"/>
        </a:p>
      </dgm:t>
    </dgm:pt>
    <dgm:pt modelId="{7A00A6EE-DCC6-4621-AB64-FF84488EAE70}" type="pres">
      <dgm:prSet presAssocID="{5DBC4D21-E25F-46B0-BE27-8C2B6B5273DB}" presName="node" presStyleLbl="node1" presStyleIdx="5" presStyleCnt="6" custScaleX="120174">
        <dgm:presLayoutVars>
          <dgm:bulletEnabled val="1"/>
        </dgm:presLayoutVars>
      </dgm:prSet>
      <dgm:spPr/>
      <dgm:t>
        <a:bodyPr/>
        <a:lstStyle/>
        <a:p>
          <a:endParaRPr lang="en-US"/>
        </a:p>
      </dgm:t>
    </dgm:pt>
  </dgm:ptLst>
  <dgm:cxnLst>
    <dgm:cxn modelId="{B320095B-B681-674A-9C2A-6410300D40BA}" srcId="{D667B8D1-E1FB-4541-BCBF-78F2AF1A042A}" destId="{DED7039D-FEA5-CB4C-A0BE-ED06C5D90AE7}" srcOrd="1" destOrd="0" parTransId="{E4026872-2BEB-7449-90F2-011C9E4FCD53}" sibTransId="{23DECC2B-A72F-A44A-8C3A-C902D6FB3401}"/>
    <dgm:cxn modelId="{CBAF062F-2B38-614D-B053-81402F5C7B76}" type="presOf" srcId="{DED7039D-FEA5-CB4C-A0BE-ED06C5D90AE7}" destId="{0B15D4FE-4C8B-444F-81C8-3C63B5C7EF76}" srcOrd="0" destOrd="0" presId="urn:microsoft.com/office/officeart/2005/8/layout/radial4"/>
    <dgm:cxn modelId="{608803E1-6A5E-8442-A9AA-6C3DCCC70212}" type="presOf" srcId="{D667B8D1-E1FB-4541-BCBF-78F2AF1A042A}" destId="{473F37E4-AB12-4AA0-96B9-8E4A90396157}" srcOrd="0" destOrd="0" presId="urn:microsoft.com/office/officeart/2005/8/layout/radial4"/>
    <dgm:cxn modelId="{13A5E614-A504-1E42-930F-5808B77C0C61}" type="presOf" srcId="{E4026872-2BEB-7449-90F2-011C9E4FCD53}" destId="{BAD7D1D3-B441-CD46-AEFC-4EA265B4627C}" srcOrd="0" destOrd="0" presId="urn:microsoft.com/office/officeart/2005/8/layout/radial4"/>
    <dgm:cxn modelId="{0B02F4CC-E49C-48A2-A3F8-E3B972F9C039}" srcId="{D667B8D1-E1FB-4541-BCBF-78F2AF1A042A}" destId="{9CA86ECA-A2FC-46ED-86D6-D125517C3B31}" srcOrd="0" destOrd="0" parTransId="{A5BEAEDE-8034-4BBF-9E0C-EEACCE7140D1}" sibTransId="{E83F27FA-AB12-4328-8925-DFAC76126D06}"/>
    <dgm:cxn modelId="{29ECA12B-C288-6E48-AC9A-0FA78A61020C}" type="presOf" srcId="{9CA86ECA-A2FC-46ED-86D6-D125517C3B31}" destId="{4C20A7D7-62F8-47CE-B6AF-171A06C4EC2B}" srcOrd="0" destOrd="0" presId="urn:microsoft.com/office/officeart/2005/8/layout/radial4"/>
    <dgm:cxn modelId="{F4A7D650-F6F3-3F43-82F2-E5B2ADCDFF97}" type="presOf" srcId="{B9E9A453-9289-4D52-AB29-C1FE0D59B6AA}" destId="{6ECFC253-6A7F-4403-A663-CB56F3C68DF6}" srcOrd="0" destOrd="0" presId="urn:microsoft.com/office/officeart/2005/8/layout/radial4"/>
    <dgm:cxn modelId="{C2F6928A-085A-0841-84B8-1734D6731B60}" type="presOf" srcId="{1261ED05-9B45-4492-8A67-1EF4B405D91E}" destId="{9A8CCAA2-7870-4EDE-9704-61138330C640}" srcOrd="0" destOrd="0" presId="urn:microsoft.com/office/officeart/2005/8/layout/radial4"/>
    <dgm:cxn modelId="{77695D86-3337-5748-BED3-949CAE2B604F}" type="presOf" srcId="{BED424F7-89E6-493D-9F03-0F7E8FE5012B}" destId="{2A78D8A2-403F-480F-8483-CC963041EFD1}" srcOrd="0" destOrd="0" presId="urn:microsoft.com/office/officeart/2005/8/layout/radial4"/>
    <dgm:cxn modelId="{90114FF2-1AC2-468B-AB5B-0A458401E51A}" srcId="{BED424F7-89E6-493D-9F03-0F7E8FE5012B}" destId="{D667B8D1-E1FB-4541-BCBF-78F2AF1A042A}" srcOrd="0" destOrd="0" parTransId="{B51F2370-3248-4A27-B708-863B69A2641C}" sibTransId="{4E4463A9-C34A-4F59-981F-67D2B40BE3FB}"/>
    <dgm:cxn modelId="{C974EE46-58BC-4728-8DF5-C4DA6BB59C53}" srcId="{D667B8D1-E1FB-4541-BCBF-78F2AF1A042A}" destId="{E8B24C92-2DDE-40E3-801A-AF659E214BE3}" srcOrd="2" destOrd="0" parTransId="{B64653EF-67E6-4E2A-B7FE-448588E9C235}" sibTransId="{812A4959-37CF-45C9-8919-8E0275A07FCE}"/>
    <dgm:cxn modelId="{A7D86BBF-FFB2-4D45-A3D0-195C3D48E586}" type="presOf" srcId="{188400AD-32BB-4E0D-A504-6B3E32612008}" destId="{D1D9A0D6-DE5D-4393-9C88-F688D772E238}" srcOrd="0" destOrd="0" presId="urn:microsoft.com/office/officeart/2005/8/layout/radial4"/>
    <dgm:cxn modelId="{08ADC58C-CA6D-7646-8D83-C8D91FB863E3}" type="presOf" srcId="{5DBC4D21-E25F-46B0-BE27-8C2B6B5273DB}" destId="{7A00A6EE-DCC6-4621-AB64-FF84488EAE70}" srcOrd="0" destOrd="0" presId="urn:microsoft.com/office/officeart/2005/8/layout/radial4"/>
    <dgm:cxn modelId="{BBEE5585-47EA-3A46-B637-28B112944431}" type="presOf" srcId="{94208424-7A62-4A2B-A430-31D509DF2B50}" destId="{1C67BE92-69AB-4EEF-93D9-A44CA3E489F1}" srcOrd="0" destOrd="0" presId="urn:microsoft.com/office/officeart/2005/8/layout/radial4"/>
    <dgm:cxn modelId="{445BDCB1-4FB7-40EC-90BA-F1FE15D31945}" srcId="{D667B8D1-E1FB-4541-BCBF-78F2AF1A042A}" destId="{5DBC4D21-E25F-46B0-BE27-8C2B6B5273DB}" srcOrd="5" destOrd="0" parTransId="{F1CDCF94-153D-4732-88D0-EFBF5E55AD40}" sibTransId="{427EE22D-49A1-409A-92BC-1706EF6A2C44}"/>
    <dgm:cxn modelId="{966D803E-44A6-4CEB-B544-40036A6C3D15}" srcId="{D667B8D1-E1FB-4541-BCBF-78F2AF1A042A}" destId="{94208424-7A62-4A2B-A430-31D509DF2B50}" srcOrd="4" destOrd="0" parTransId="{1261ED05-9B45-4492-8A67-1EF4B405D91E}" sibTransId="{13E40987-3D6E-4589-87D2-145D87C1C32A}"/>
    <dgm:cxn modelId="{ED7A79CB-87E0-47CA-BC58-92FD893A37AF}" srcId="{D667B8D1-E1FB-4541-BCBF-78F2AF1A042A}" destId="{188400AD-32BB-4E0D-A504-6B3E32612008}" srcOrd="3" destOrd="0" parTransId="{B9E9A453-9289-4D52-AB29-C1FE0D59B6AA}" sibTransId="{AF5808E2-F694-4D94-9481-D471BE9893AD}"/>
    <dgm:cxn modelId="{99BC32F0-7B20-9E4E-9515-6859A99D329D}" type="presOf" srcId="{B64653EF-67E6-4E2A-B7FE-448588E9C235}" destId="{62D52B88-10AD-40F1-8A06-1302E2E93A15}" srcOrd="0" destOrd="0" presId="urn:microsoft.com/office/officeart/2005/8/layout/radial4"/>
    <dgm:cxn modelId="{9B8116B7-05AA-0245-99EF-C0F09E025B78}" type="presOf" srcId="{F1CDCF94-153D-4732-88D0-EFBF5E55AD40}" destId="{79CB8175-8C96-4441-AC8B-BF8BE8375108}" srcOrd="0" destOrd="0" presId="urn:microsoft.com/office/officeart/2005/8/layout/radial4"/>
    <dgm:cxn modelId="{17F3D8F3-62E8-464D-AF2E-AAFDD690A1B1}" type="presOf" srcId="{E8B24C92-2DDE-40E3-801A-AF659E214BE3}" destId="{BF5F05B7-F755-4879-B20A-705FC50D6565}" srcOrd="0" destOrd="0" presId="urn:microsoft.com/office/officeart/2005/8/layout/radial4"/>
    <dgm:cxn modelId="{A742BB98-7382-A24C-9036-32B89B4A0CAD}" type="presOf" srcId="{A5BEAEDE-8034-4BBF-9E0C-EEACCE7140D1}" destId="{853821EA-5832-431C-965C-3E54F92D48C9}" srcOrd="0" destOrd="0" presId="urn:microsoft.com/office/officeart/2005/8/layout/radial4"/>
    <dgm:cxn modelId="{E0CB4C75-F12F-B94D-B38D-C45E7CD6D938}" type="presParOf" srcId="{2A78D8A2-403F-480F-8483-CC963041EFD1}" destId="{473F37E4-AB12-4AA0-96B9-8E4A90396157}" srcOrd="0" destOrd="0" presId="urn:microsoft.com/office/officeart/2005/8/layout/radial4"/>
    <dgm:cxn modelId="{1DFF8905-8824-D347-866D-EA4D77B40A5C}" type="presParOf" srcId="{2A78D8A2-403F-480F-8483-CC963041EFD1}" destId="{853821EA-5832-431C-965C-3E54F92D48C9}" srcOrd="1" destOrd="0" presId="urn:microsoft.com/office/officeart/2005/8/layout/radial4"/>
    <dgm:cxn modelId="{DA22BCCD-5B7D-0746-83E1-33309441E333}" type="presParOf" srcId="{2A78D8A2-403F-480F-8483-CC963041EFD1}" destId="{4C20A7D7-62F8-47CE-B6AF-171A06C4EC2B}" srcOrd="2" destOrd="0" presId="urn:microsoft.com/office/officeart/2005/8/layout/radial4"/>
    <dgm:cxn modelId="{5247A5CC-79BF-7D40-80E7-F0F2C8B332B5}" type="presParOf" srcId="{2A78D8A2-403F-480F-8483-CC963041EFD1}" destId="{BAD7D1D3-B441-CD46-AEFC-4EA265B4627C}" srcOrd="3" destOrd="0" presId="urn:microsoft.com/office/officeart/2005/8/layout/radial4"/>
    <dgm:cxn modelId="{D737561A-0DB6-9F43-ADB0-CF0491680281}" type="presParOf" srcId="{2A78D8A2-403F-480F-8483-CC963041EFD1}" destId="{0B15D4FE-4C8B-444F-81C8-3C63B5C7EF76}" srcOrd="4" destOrd="0" presId="urn:microsoft.com/office/officeart/2005/8/layout/radial4"/>
    <dgm:cxn modelId="{96744581-D662-0E43-A0F3-85CA9B550F62}" type="presParOf" srcId="{2A78D8A2-403F-480F-8483-CC963041EFD1}" destId="{62D52B88-10AD-40F1-8A06-1302E2E93A15}" srcOrd="5" destOrd="0" presId="urn:microsoft.com/office/officeart/2005/8/layout/radial4"/>
    <dgm:cxn modelId="{7CC83694-D9F6-014B-809D-2A0B994B4BDC}" type="presParOf" srcId="{2A78D8A2-403F-480F-8483-CC963041EFD1}" destId="{BF5F05B7-F755-4879-B20A-705FC50D6565}" srcOrd="6" destOrd="0" presId="urn:microsoft.com/office/officeart/2005/8/layout/radial4"/>
    <dgm:cxn modelId="{BB2DF8E7-3574-A24B-955E-CFE557F57713}" type="presParOf" srcId="{2A78D8A2-403F-480F-8483-CC963041EFD1}" destId="{6ECFC253-6A7F-4403-A663-CB56F3C68DF6}" srcOrd="7" destOrd="0" presId="urn:microsoft.com/office/officeart/2005/8/layout/radial4"/>
    <dgm:cxn modelId="{E9C61B24-35F3-4C44-999E-55998E0F4793}" type="presParOf" srcId="{2A78D8A2-403F-480F-8483-CC963041EFD1}" destId="{D1D9A0D6-DE5D-4393-9C88-F688D772E238}" srcOrd="8" destOrd="0" presId="urn:microsoft.com/office/officeart/2005/8/layout/radial4"/>
    <dgm:cxn modelId="{828284D1-03E5-A34D-AD91-DD5451670D3B}" type="presParOf" srcId="{2A78D8A2-403F-480F-8483-CC963041EFD1}" destId="{9A8CCAA2-7870-4EDE-9704-61138330C640}" srcOrd="9" destOrd="0" presId="urn:microsoft.com/office/officeart/2005/8/layout/radial4"/>
    <dgm:cxn modelId="{1D5C4D0A-7EB7-1548-A6D2-B58A57F061FE}" type="presParOf" srcId="{2A78D8A2-403F-480F-8483-CC963041EFD1}" destId="{1C67BE92-69AB-4EEF-93D9-A44CA3E489F1}" srcOrd="10" destOrd="0" presId="urn:microsoft.com/office/officeart/2005/8/layout/radial4"/>
    <dgm:cxn modelId="{64C07E60-92FA-4244-9F75-0892A8A876A5}" type="presParOf" srcId="{2A78D8A2-403F-480F-8483-CC963041EFD1}" destId="{79CB8175-8C96-4441-AC8B-BF8BE8375108}" srcOrd="11" destOrd="0" presId="urn:microsoft.com/office/officeart/2005/8/layout/radial4"/>
    <dgm:cxn modelId="{3A9C55B7-696A-F94F-B1C1-694FF2055CAC}" type="presParOf" srcId="{2A78D8A2-403F-480F-8483-CC963041EFD1}" destId="{7A00A6EE-DCC6-4621-AB64-FF84488EAE70}"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D4B9F-3FFC-334C-8137-093F7685110B}">
      <dsp:nvSpPr>
        <dsp:cNvPr id="0" name=""/>
        <dsp:cNvSpPr/>
      </dsp:nvSpPr>
      <dsp:spPr>
        <a:xfrm>
          <a:off x="2474221" y="743"/>
          <a:ext cx="1758645" cy="879322"/>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Client</a:t>
          </a:r>
          <a:endParaRPr lang="en-US" sz="2400" kern="1200" dirty="0"/>
        </a:p>
      </dsp:txBody>
      <dsp:txXfrm>
        <a:off x="2499975" y="26497"/>
        <a:ext cx="1707137" cy="827814"/>
      </dsp:txXfrm>
    </dsp:sp>
    <dsp:sp modelId="{BB477F53-1D37-6541-A6CF-0E8F865FCD86}">
      <dsp:nvSpPr>
        <dsp:cNvPr id="0" name=""/>
        <dsp:cNvSpPr/>
      </dsp:nvSpPr>
      <dsp:spPr>
        <a:xfrm rot="3600000">
          <a:off x="3621623" y="1543354"/>
          <a:ext cx="915105" cy="307762"/>
        </a:xfrm>
        <a:prstGeom prst="leftRightArrow">
          <a:avLst>
            <a:gd name="adj1" fmla="val 60000"/>
            <a:gd name="adj2" fmla="val 50000"/>
          </a:avLst>
        </a:prstGeom>
        <a:gradFill rotWithShape="0">
          <a:gsLst>
            <a:gs pos="0">
              <a:schemeClr val="accent5">
                <a:shade val="90000"/>
                <a:hueOff val="0"/>
                <a:satOff val="0"/>
                <a:lumOff val="0"/>
                <a:alphaOff val="0"/>
                <a:shade val="51000"/>
                <a:satMod val="130000"/>
              </a:schemeClr>
            </a:gs>
            <a:gs pos="80000">
              <a:schemeClr val="accent5">
                <a:shade val="90000"/>
                <a:hueOff val="0"/>
                <a:satOff val="0"/>
                <a:lumOff val="0"/>
                <a:alphaOff val="0"/>
                <a:shade val="93000"/>
                <a:satMod val="130000"/>
              </a:schemeClr>
            </a:gs>
            <a:gs pos="100000">
              <a:schemeClr val="accent5">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713952" y="1604906"/>
        <a:ext cx="730447" cy="184658"/>
      </dsp:txXfrm>
    </dsp:sp>
    <dsp:sp modelId="{81F56C6A-BC3F-454A-BE81-9BDC44F9CF03}">
      <dsp:nvSpPr>
        <dsp:cNvPr id="0" name=""/>
        <dsp:cNvSpPr/>
      </dsp:nvSpPr>
      <dsp:spPr>
        <a:xfrm>
          <a:off x="3925484" y="2514405"/>
          <a:ext cx="1758645" cy="879322"/>
        </a:xfrm>
        <a:prstGeom prst="roundRect">
          <a:avLst>
            <a:gd name="adj" fmla="val 10000"/>
          </a:avLst>
        </a:prstGeom>
        <a:gradFill rotWithShape="0">
          <a:gsLst>
            <a:gs pos="0">
              <a:schemeClr val="accent5">
                <a:shade val="80000"/>
                <a:hueOff val="102610"/>
                <a:satOff val="-1119"/>
                <a:lumOff val="12789"/>
                <a:alphaOff val="0"/>
                <a:shade val="51000"/>
                <a:satMod val="130000"/>
              </a:schemeClr>
            </a:gs>
            <a:gs pos="80000">
              <a:schemeClr val="accent5">
                <a:shade val="80000"/>
                <a:hueOff val="102610"/>
                <a:satOff val="-1119"/>
                <a:lumOff val="12789"/>
                <a:alphaOff val="0"/>
                <a:shade val="93000"/>
                <a:satMod val="130000"/>
              </a:schemeClr>
            </a:gs>
            <a:gs pos="100000">
              <a:schemeClr val="accent5">
                <a:shade val="80000"/>
                <a:hueOff val="102610"/>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Family</a:t>
          </a:r>
          <a:endParaRPr lang="en-US" sz="2400" kern="1200" dirty="0"/>
        </a:p>
      </dsp:txBody>
      <dsp:txXfrm>
        <a:off x="3951238" y="2540159"/>
        <a:ext cx="1707137" cy="827814"/>
      </dsp:txXfrm>
    </dsp:sp>
    <dsp:sp modelId="{6191D4C6-7A07-2B4F-B0FC-5F3DF31705DD}">
      <dsp:nvSpPr>
        <dsp:cNvPr id="0" name=""/>
        <dsp:cNvSpPr/>
      </dsp:nvSpPr>
      <dsp:spPr>
        <a:xfrm rot="10800000">
          <a:off x="2895991" y="2800185"/>
          <a:ext cx="915105" cy="307762"/>
        </a:xfrm>
        <a:prstGeom prst="leftRightArrow">
          <a:avLst>
            <a:gd name="adj1" fmla="val 60000"/>
            <a:gd name="adj2" fmla="val 50000"/>
          </a:avLst>
        </a:prstGeom>
        <a:gradFill rotWithShape="0">
          <a:gsLst>
            <a:gs pos="0">
              <a:schemeClr val="accent5">
                <a:shade val="90000"/>
                <a:hueOff val="102643"/>
                <a:satOff val="-1914"/>
                <a:lumOff val="11437"/>
                <a:alphaOff val="0"/>
                <a:shade val="51000"/>
                <a:satMod val="130000"/>
              </a:schemeClr>
            </a:gs>
            <a:gs pos="80000">
              <a:schemeClr val="accent5">
                <a:shade val="90000"/>
                <a:hueOff val="102643"/>
                <a:satOff val="-1914"/>
                <a:lumOff val="11437"/>
                <a:alphaOff val="0"/>
                <a:shade val="93000"/>
                <a:satMod val="130000"/>
              </a:schemeClr>
            </a:gs>
            <a:gs pos="100000">
              <a:schemeClr val="accent5">
                <a:shade val="90000"/>
                <a:hueOff val="102643"/>
                <a:satOff val="-1914"/>
                <a:lumOff val="1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988320" y="2861737"/>
        <a:ext cx="730447" cy="184658"/>
      </dsp:txXfrm>
    </dsp:sp>
    <dsp:sp modelId="{2D9A32D4-EED1-5140-888F-8FC24B9F8FE4}">
      <dsp:nvSpPr>
        <dsp:cNvPr id="0" name=""/>
        <dsp:cNvSpPr/>
      </dsp:nvSpPr>
      <dsp:spPr>
        <a:xfrm>
          <a:off x="1022957" y="2514405"/>
          <a:ext cx="1758645" cy="879322"/>
        </a:xfrm>
        <a:prstGeom prst="roundRect">
          <a:avLst>
            <a:gd name="adj" fmla="val 10000"/>
          </a:avLst>
        </a:prstGeom>
        <a:gradFill rotWithShape="0">
          <a:gsLst>
            <a:gs pos="0">
              <a:schemeClr val="accent5">
                <a:shade val="80000"/>
                <a:hueOff val="205221"/>
                <a:satOff val="-2238"/>
                <a:lumOff val="25579"/>
                <a:alphaOff val="0"/>
                <a:shade val="51000"/>
                <a:satMod val="130000"/>
              </a:schemeClr>
            </a:gs>
            <a:gs pos="80000">
              <a:schemeClr val="accent5">
                <a:shade val="80000"/>
                <a:hueOff val="205221"/>
                <a:satOff val="-2238"/>
                <a:lumOff val="25579"/>
                <a:alphaOff val="0"/>
                <a:shade val="93000"/>
                <a:satMod val="130000"/>
              </a:schemeClr>
            </a:gs>
            <a:gs pos="100000">
              <a:schemeClr val="accent5">
                <a:shade val="80000"/>
                <a:hueOff val="205221"/>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Rehab Team</a:t>
          </a:r>
          <a:endParaRPr lang="en-US" sz="2400" kern="1200" dirty="0"/>
        </a:p>
      </dsp:txBody>
      <dsp:txXfrm>
        <a:off x="1048711" y="2540159"/>
        <a:ext cx="1707137" cy="827814"/>
      </dsp:txXfrm>
    </dsp:sp>
    <dsp:sp modelId="{8A9A2C5B-87B0-DA4D-B6A8-E839F97CF9D9}">
      <dsp:nvSpPr>
        <dsp:cNvPr id="0" name=""/>
        <dsp:cNvSpPr/>
      </dsp:nvSpPr>
      <dsp:spPr>
        <a:xfrm rot="18000000">
          <a:off x="2170359" y="1543354"/>
          <a:ext cx="915105" cy="307762"/>
        </a:xfrm>
        <a:prstGeom prst="leftRightArrow">
          <a:avLst>
            <a:gd name="adj1" fmla="val 60000"/>
            <a:gd name="adj2" fmla="val 50000"/>
          </a:avLst>
        </a:prstGeom>
        <a:gradFill rotWithShape="0">
          <a:gsLst>
            <a:gs pos="0">
              <a:schemeClr val="accent5">
                <a:shade val="90000"/>
                <a:hueOff val="205287"/>
                <a:satOff val="-3828"/>
                <a:lumOff val="22874"/>
                <a:alphaOff val="0"/>
                <a:shade val="51000"/>
                <a:satMod val="130000"/>
              </a:schemeClr>
            </a:gs>
            <a:gs pos="80000">
              <a:schemeClr val="accent5">
                <a:shade val="90000"/>
                <a:hueOff val="205287"/>
                <a:satOff val="-3828"/>
                <a:lumOff val="22874"/>
                <a:alphaOff val="0"/>
                <a:shade val="93000"/>
                <a:satMod val="130000"/>
              </a:schemeClr>
            </a:gs>
            <a:gs pos="100000">
              <a:schemeClr val="accent5">
                <a:shade val="90000"/>
                <a:hueOff val="205287"/>
                <a:satOff val="-3828"/>
                <a:lumOff val="228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262688" y="1604906"/>
        <a:ext cx="730447" cy="184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F37E4-AB12-4AA0-96B9-8E4A90396157}">
      <dsp:nvSpPr>
        <dsp:cNvPr id="0" name=""/>
        <dsp:cNvSpPr/>
      </dsp:nvSpPr>
      <dsp:spPr>
        <a:xfrm>
          <a:off x="3613075" y="2748438"/>
          <a:ext cx="2159991" cy="2159991"/>
        </a:xfrm>
        <a:prstGeom prst="ellipse">
          <a:avLst/>
        </a:prstGeom>
        <a:solidFill>
          <a:srgbClr val="8CD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197D97"/>
              </a:solidFill>
            </a:rPr>
            <a:t>Family/</a:t>
          </a:r>
          <a:r>
            <a:rPr lang="en-US" sz="1400" kern="1200" dirty="0" err="1" smtClean="0">
              <a:solidFill>
                <a:srgbClr val="197D97"/>
              </a:solidFill>
            </a:rPr>
            <a:t>Whanau</a:t>
          </a:r>
          <a:r>
            <a:rPr lang="en-US" sz="1400" kern="1200" dirty="0" smtClean="0">
              <a:solidFill>
                <a:srgbClr val="197D97"/>
              </a:solidFill>
            </a:rPr>
            <a:t> engaged in rehabilitation</a:t>
          </a:r>
          <a:endParaRPr lang="en-US" sz="1400" kern="1200" dirty="0">
            <a:solidFill>
              <a:srgbClr val="197D97"/>
            </a:solidFill>
          </a:endParaRPr>
        </a:p>
      </dsp:txBody>
      <dsp:txXfrm>
        <a:off x="3929398" y="3064761"/>
        <a:ext cx="1527345" cy="1527345"/>
      </dsp:txXfrm>
    </dsp:sp>
    <dsp:sp modelId="{853821EA-5832-431C-965C-3E54F92D48C9}">
      <dsp:nvSpPr>
        <dsp:cNvPr id="0" name=""/>
        <dsp:cNvSpPr/>
      </dsp:nvSpPr>
      <dsp:spPr>
        <a:xfrm rot="10640022">
          <a:off x="1190984" y="3616247"/>
          <a:ext cx="2291289" cy="643849"/>
        </a:xfrm>
        <a:prstGeom prst="leftArrow">
          <a:avLst>
            <a:gd name="adj1" fmla="val 60000"/>
            <a:gd name="adj2" fmla="val 50000"/>
          </a:avLst>
        </a:prstGeom>
        <a:solidFill>
          <a:srgbClr val="197D97"/>
        </a:solidFill>
        <a:ln>
          <a:noFill/>
        </a:ln>
        <a:effectLst/>
      </dsp:spPr>
      <dsp:style>
        <a:lnRef idx="0">
          <a:scrgbClr r="0" g="0" b="0"/>
        </a:lnRef>
        <a:fillRef idx="1">
          <a:scrgbClr r="0" g="0" b="0"/>
        </a:fillRef>
        <a:effectRef idx="0">
          <a:scrgbClr r="0" g="0" b="0"/>
        </a:effectRef>
        <a:fontRef idx="minor">
          <a:schemeClr val="lt1"/>
        </a:fontRef>
      </dsp:style>
    </dsp:sp>
    <dsp:sp modelId="{4C20A7D7-62F8-47CE-B6AF-171A06C4EC2B}">
      <dsp:nvSpPr>
        <dsp:cNvPr id="0" name=""/>
        <dsp:cNvSpPr/>
      </dsp:nvSpPr>
      <dsp:spPr>
        <a:xfrm>
          <a:off x="107521" y="3280413"/>
          <a:ext cx="2169407" cy="1422108"/>
        </a:xfrm>
        <a:prstGeom prst="roundRect">
          <a:avLst>
            <a:gd name="adj" fmla="val 10000"/>
          </a:avLst>
        </a:prstGeom>
        <a:solidFill>
          <a:srgbClr val="8CD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2400300">
            <a:lnSpc>
              <a:spcPct val="90000"/>
            </a:lnSpc>
            <a:spcBef>
              <a:spcPct val="0"/>
            </a:spcBef>
            <a:spcAft>
              <a:spcPct val="35000"/>
            </a:spcAft>
          </a:pPr>
          <a:r>
            <a:rPr lang="en-US" sz="1050" b="1" u="sng" kern="1200" dirty="0" smtClean="0">
              <a:solidFill>
                <a:schemeClr val="bg1"/>
              </a:solidFill>
              <a:latin typeface="Arial" pitchFamily="34" charset="0"/>
              <a:cs typeface="Arial" pitchFamily="34" charset="0"/>
            </a:rPr>
            <a:t>Early engagement</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b="0" kern="1200" dirty="0" smtClean="0">
              <a:solidFill>
                <a:srgbClr val="197D97"/>
              </a:solidFill>
              <a:latin typeface="Arial" pitchFamily="34" charset="0"/>
              <a:cs typeface="Arial" pitchFamily="34" charset="0"/>
            </a:rPr>
            <a:t>Early communication with family in the acute hospital</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b="0" kern="1200" dirty="0" smtClean="0">
              <a:solidFill>
                <a:schemeClr val="bg1"/>
              </a:solidFill>
              <a:latin typeface="Arial" pitchFamily="34" charset="0"/>
              <a:cs typeface="Arial" pitchFamily="34" charset="0"/>
            </a:rPr>
            <a:t>Identifying concerns prior to admission</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b="0" kern="1200" dirty="0" smtClean="0">
              <a:solidFill>
                <a:srgbClr val="197D97"/>
              </a:solidFill>
              <a:latin typeface="Arial" pitchFamily="34" charset="0"/>
              <a:cs typeface="Arial" pitchFamily="34" charset="0"/>
            </a:rPr>
            <a:t>Orientation to rehab facility</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b="0" kern="1200" dirty="0" smtClean="0">
              <a:solidFill>
                <a:schemeClr val="bg1"/>
              </a:solidFill>
              <a:latin typeface="Arial" pitchFamily="34" charset="0"/>
              <a:cs typeface="Arial" pitchFamily="34" charset="0"/>
            </a:rPr>
            <a:t>Family involvement in early goal setting</a:t>
          </a:r>
        </a:p>
      </dsp:txBody>
      <dsp:txXfrm>
        <a:off x="149173" y="3322065"/>
        <a:ext cx="2086103" cy="1338804"/>
      </dsp:txXfrm>
    </dsp:sp>
    <dsp:sp modelId="{BAD7D1D3-B441-CD46-AEFC-4EA265B4627C}">
      <dsp:nvSpPr>
        <dsp:cNvPr id="0" name=""/>
        <dsp:cNvSpPr/>
      </dsp:nvSpPr>
      <dsp:spPr>
        <a:xfrm rot="12242059">
          <a:off x="1223617" y="2507605"/>
          <a:ext cx="2458979" cy="643849"/>
        </a:xfrm>
        <a:prstGeom prst="leftArrow">
          <a:avLst>
            <a:gd name="adj1" fmla="val 60000"/>
            <a:gd name="adj2" fmla="val 50000"/>
          </a:avLst>
        </a:prstGeom>
        <a:solidFill>
          <a:srgbClr val="197D97"/>
        </a:solidFill>
        <a:ln>
          <a:noFill/>
        </a:ln>
        <a:effectLst/>
      </dsp:spPr>
      <dsp:style>
        <a:lnRef idx="0">
          <a:scrgbClr r="0" g="0" b="0"/>
        </a:lnRef>
        <a:fillRef idx="1">
          <a:scrgbClr r="0" g="0" b="0"/>
        </a:fillRef>
        <a:effectRef idx="0">
          <a:scrgbClr r="0" g="0" b="0"/>
        </a:effectRef>
        <a:fontRef idx="minor">
          <a:schemeClr val="lt1"/>
        </a:fontRef>
      </dsp:style>
    </dsp:sp>
    <dsp:sp modelId="{0B15D4FE-4C8B-444F-81C8-3C63B5C7EF76}">
      <dsp:nvSpPr>
        <dsp:cNvPr id="0" name=""/>
        <dsp:cNvSpPr/>
      </dsp:nvSpPr>
      <dsp:spPr>
        <a:xfrm>
          <a:off x="323526" y="1696225"/>
          <a:ext cx="2013372" cy="1265108"/>
        </a:xfrm>
        <a:prstGeom prst="roundRect">
          <a:avLst>
            <a:gd name="adj" fmla="val 10000"/>
          </a:avLst>
        </a:prstGeom>
        <a:solidFill>
          <a:srgbClr val="8CD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en-US" sz="1050" b="1" u="sng" kern="1200" dirty="0" smtClean="0">
              <a:latin typeface="Arial"/>
              <a:cs typeface="Arial"/>
            </a:rPr>
            <a:t>Cultural needs</a:t>
          </a:r>
        </a:p>
        <a:p>
          <a:pPr lvl="0" algn="ctr" defTabSz="466725">
            <a:lnSpc>
              <a:spcPct val="90000"/>
            </a:lnSpc>
            <a:spcBef>
              <a:spcPct val="0"/>
            </a:spcBef>
            <a:spcAft>
              <a:spcPct val="35000"/>
            </a:spcAft>
          </a:pPr>
          <a:r>
            <a:rPr lang="en-US" sz="1050" b="0" u="none" kern="1200" dirty="0" err="1" smtClean="0">
              <a:solidFill>
                <a:srgbClr val="197D97"/>
              </a:solidFill>
              <a:latin typeface="Arial"/>
              <a:cs typeface="Arial"/>
            </a:rPr>
            <a:t>Kiarahi</a:t>
          </a:r>
          <a:r>
            <a:rPr lang="en-US" sz="1050" b="0" u="none" kern="1200" dirty="0" smtClean="0">
              <a:solidFill>
                <a:srgbClr val="197D97"/>
              </a:solidFill>
              <a:latin typeface="Arial"/>
              <a:cs typeface="Arial"/>
            </a:rPr>
            <a:t> </a:t>
          </a:r>
          <a:r>
            <a:rPr lang="en-US" sz="1050" b="0" u="none" kern="1200" dirty="0" err="1" smtClean="0">
              <a:solidFill>
                <a:srgbClr val="197D97"/>
              </a:solidFill>
              <a:latin typeface="Arial"/>
              <a:cs typeface="Arial"/>
            </a:rPr>
            <a:t>Kopapa</a:t>
          </a:r>
          <a:r>
            <a:rPr lang="en-US" sz="1050" b="0" u="none" kern="1200" dirty="0" smtClean="0">
              <a:solidFill>
                <a:srgbClr val="197D97"/>
              </a:solidFill>
              <a:latin typeface="Arial"/>
              <a:cs typeface="Arial"/>
            </a:rPr>
            <a:t> Maori</a:t>
          </a:r>
        </a:p>
        <a:p>
          <a:pPr lvl="0" algn="ctr" defTabSz="466725">
            <a:lnSpc>
              <a:spcPct val="90000"/>
            </a:lnSpc>
            <a:spcBef>
              <a:spcPct val="0"/>
            </a:spcBef>
            <a:spcAft>
              <a:spcPct val="35000"/>
            </a:spcAft>
          </a:pPr>
          <a:r>
            <a:rPr lang="en-US" sz="1050" b="0" u="none" kern="1200" dirty="0" smtClean="0">
              <a:latin typeface="Arial"/>
              <a:cs typeface="Arial"/>
            </a:rPr>
            <a:t>Dynamic processes</a:t>
          </a:r>
        </a:p>
        <a:p>
          <a:pPr lvl="0" algn="ctr" defTabSz="466725">
            <a:lnSpc>
              <a:spcPct val="90000"/>
            </a:lnSpc>
            <a:spcBef>
              <a:spcPct val="0"/>
            </a:spcBef>
            <a:spcAft>
              <a:spcPct val="35000"/>
            </a:spcAft>
          </a:pPr>
          <a:r>
            <a:rPr lang="en-US" sz="1050" b="0" u="none" kern="1200" dirty="0" smtClean="0">
              <a:solidFill>
                <a:srgbClr val="197D97"/>
              </a:solidFill>
              <a:latin typeface="Arial"/>
              <a:cs typeface="Arial"/>
            </a:rPr>
            <a:t>Keep families together</a:t>
          </a:r>
        </a:p>
        <a:p>
          <a:pPr lvl="0" algn="ctr" defTabSz="466725">
            <a:lnSpc>
              <a:spcPct val="90000"/>
            </a:lnSpc>
            <a:spcBef>
              <a:spcPct val="0"/>
            </a:spcBef>
            <a:spcAft>
              <a:spcPct val="35000"/>
            </a:spcAft>
          </a:pPr>
          <a:r>
            <a:rPr lang="en-US" sz="1050" b="0" u="none" kern="1200" dirty="0" smtClean="0">
              <a:solidFill>
                <a:schemeClr val="bg1"/>
              </a:solidFill>
              <a:latin typeface="Arial"/>
              <a:cs typeface="Arial"/>
            </a:rPr>
            <a:t>Cultural relevant assessment</a:t>
          </a:r>
          <a:endParaRPr lang="en-US" sz="1050" b="0" u="none" kern="1200" dirty="0">
            <a:solidFill>
              <a:schemeClr val="bg1"/>
            </a:solidFill>
            <a:latin typeface="Arial"/>
            <a:cs typeface="Arial"/>
          </a:endParaRPr>
        </a:p>
      </dsp:txBody>
      <dsp:txXfrm>
        <a:off x="360580" y="1733279"/>
        <a:ext cx="1939264" cy="1191000"/>
      </dsp:txXfrm>
    </dsp:sp>
    <dsp:sp modelId="{62D52B88-10AD-40F1-8A06-1302E2E93A15}">
      <dsp:nvSpPr>
        <dsp:cNvPr id="0" name=""/>
        <dsp:cNvSpPr/>
      </dsp:nvSpPr>
      <dsp:spPr>
        <a:xfrm rot="14209199">
          <a:off x="2269554" y="1539756"/>
          <a:ext cx="2274977" cy="643849"/>
        </a:xfrm>
        <a:prstGeom prst="leftArrow">
          <a:avLst>
            <a:gd name="adj1" fmla="val 60000"/>
            <a:gd name="adj2" fmla="val 50000"/>
          </a:avLst>
        </a:prstGeom>
        <a:solidFill>
          <a:srgbClr val="197D97"/>
        </a:solidFill>
        <a:ln>
          <a:noFill/>
        </a:ln>
        <a:effectLst/>
      </dsp:spPr>
      <dsp:style>
        <a:lnRef idx="0">
          <a:scrgbClr r="0" g="0" b="0"/>
        </a:lnRef>
        <a:fillRef idx="1">
          <a:scrgbClr r="0" g="0" b="0"/>
        </a:fillRef>
        <a:effectRef idx="0">
          <a:scrgbClr r="0" g="0" b="0"/>
        </a:effectRef>
        <a:fontRef idx="minor">
          <a:schemeClr val="lt1"/>
        </a:fontRef>
      </dsp:style>
    </dsp:sp>
    <dsp:sp modelId="{BF5F05B7-F755-4879-B20A-705FC50D6565}">
      <dsp:nvSpPr>
        <dsp:cNvPr id="0" name=""/>
        <dsp:cNvSpPr/>
      </dsp:nvSpPr>
      <dsp:spPr>
        <a:xfrm>
          <a:off x="1547664" y="256067"/>
          <a:ext cx="2473729" cy="1307172"/>
        </a:xfrm>
        <a:prstGeom prst="roundRect">
          <a:avLst>
            <a:gd name="adj" fmla="val 10000"/>
          </a:avLst>
        </a:prstGeom>
        <a:solidFill>
          <a:srgbClr val="8CD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en-US" sz="1050" b="1" u="sng" kern="1200" dirty="0" smtClean="0">
              <a:latin typeface="Arial" pitchFamily="34" charset="0"/>
              <a:cs typeface="Arial" pitchFamily="34" charset="0"/>
            </a:rPr>
            <a:t>Listening </a:t>
          </a:r>
        </a:p>
        <a:p>
          <a:pPr lvl="0" algn="ctr" defTabSz="466725">
            <a:lnSpc>
              <a:spcPct val="90000"/>
            </a:lnSpc>
            <a:spcBef>
              <a:spcPct val="0"/>
            </a:spcBef>
            <a:spcAft>
              <a:spcPct val="35000"/>
            </a:spcAft>
          </a:pPr>
          <a:r>
            <a:rPr lang="en-US" sz="1050" kern="1200" dirty="0" smtClean="0">
              <a:solidFill>
                <a:srgbClr val="197D97"/>
              </a:solidFill>
              <a:latin typeface="Arial" pitchFamily="34" charset="0"/>
              <a:cs typeface="Arial" pitchFamily="34" charset="0"/>
            </a:rPr>
            <a:t>To the family’s concerns</a:t>
          </a:r>
        </a:p>
        <a:p>
          <a:pPr lvl="0" algn="ctr" defTabSz="466725">
            <a:lnSpc>
              <a:spcPct val="90000"/>
            </a:lnSpc>
            <a:spcBef>
              <a:spcPct val="0"/>
            </a:spcBef>
            <a:spcAft>
              <a:spcPct val="35000"/>
            </a:spcAft>
          </a:pPr>
          <a:r>
            <a:rPr lang="en-US" sz="1050" kern="1200" dirty="0" smtClean="0">
              <a:latin typeface="Arial" pitchFamily="34" charset="0"/>
              <a:cs typeface="Arial" pitchFamily="34" charset="0"/>
            </a:rPr>
            <a:t>Their experience so far</a:t>
          </a:r>
        </a:p>
        <a:p>
          <a:pPr lvl="0" algn="ctr" defTabSz="466725">
            <a:lnSpc>
              <a:spcPct val="90000"/>
            </a:lnSpc>
            <a:spcBef>
              <a:spcPct val="0"/>
            </a:spcBef>
            <a:spcAft>
              <a:spcPct val="35000"/>
            </a:spcAft>
          </a:pPr>
          <a:r>
            <a:rPr lang="en-US" sz="1050" kern="1200" dirty="0" smtClean="0">
              <a:solidFill>
                <a:srgbClr val="197D97"/>
              </a:solidFill>
              <a:latin typeface="Arial" pitchFamily="34" charset="0"/>
              <a:cs typeface="Arial" pitchFamily="34" charset="0"/>
            </a:rPr>
            <a:t>Their plans for the future</a:t>
          </a:r>
        </a:p>
        <a:p>
          <a:pPr lvl="0" algn="ctr" defTabSz="466725">
            <a:lnSpc>
              <a:spcPct val="90000"/>
            </a:lnSpc>
            <a:spcBef>
              <a:spcPct val="0"/>
            </a:spcBef>
            <a:spcAft>
              <a:spcPct val="35000"/>
            </a:spcAft>
          </a:pPr>
          <a:r>
            <a:rPr lang="en-US" sz="1050" kern="1200" dirty="0" smtClean="0">
              <a:latin typeface="Arial" pitchFamily="34" charset="0"/>
              <a:cs typeface="Arial" pitchFamily="34" charset="0"/>
            </a:rPr>
            <a:t>Their hopes for the client</a:t>
          </a:r>
        </a:p>
        <a:p>
          <a:pPr lvl="0" algn="ctr" defTabSz="466725">
            <a:lnSpc>
              <a:spcPct val="90000"/>
            </a:lnSpc>
            <a:spcBef>
              <a:spcPct val="0"/>
            </a:spcBef>
            <a:spcAft>
              <a:spcPct val="35000"/>
            </a:spcAft>
          </a:pPr>
          <a:r>
            <a:rPr lang="en-US" sz="1050" kern="1200" dirty="0" smtClean="0">
              <a:solidFill>
                <a:srgbClr val="197D97"/>
              </a:solidFill>
              <a:latin typeface="Arial" pitchFamily="34" charset="0"/>
              <a:cs typeface="Arial" pitchFamily="34" charset="0"/>
            </a:rPr>
            <a:t>Informal and formal family meetings</a:t>
          </a:r>
        </a:p>
      </dsp:txBody>
      <dsp:txXfrm>
        <a:off x="1585950" y="294353"/>
        <a:ext cx="2397157" cy="1230600"/>
      </dsp:txXfrm>
    </dsp:sp>
    <dsp:sp modelId="{6ECFC253-6A7F-4403-A663-CB56F3C68DF6}">
      <dsp:nvSpPr>
        <dsp:cNvPr id="0" name=""/>
        <dsp:cNvSpPr/>
      </dsp:nvSpPr>
      <dsp:spPr>
        <a:xfrm rot="17179139">
          <a:off x="4362868" y="1480783"/>
          <a:ext cx="1846589" cy="643849"/>
        </a:xfrm>
        <a:prstGeom prst="leftArrow">
          <a:avLst>
            <a:gd name="adj1" fmla="val 60000"/>
            <a:gd name="adj2" fmla="val 50000"/>
          </a:avLst>
        </a:prstGeom>
        <a:solidFill>
          <a:srgbClr val="197D97"/>
        </a:solidFill>
        <a:ln>
          <a:noFill/>
        </a:ln>
        <a:effectLst/>
      </dsp:spPr>
      <dsp:style>
        <a:lnRef idx="0">
          <a:scrgbClr r="0" g="0" b="0"/>
        </a:lnRef>
        <a:fillRef idx="1">
          <a:scrgbClr r="0" g="0" b="0"/>
        </a:fillRef>
        <a:effectRef idx="0">
          <a:scrgbClr r="0" g="0" b="0"/>
        </a:effectRef>
        <a:fontRef idx="minor">
          <a:schemeClr val="lt1"/>
        </a:fontRef>
      </dsp:style>
    </dsp:sp>
    <dsp:sp modelId="{D1D9A0D6-DE5D-4393-9C88-F688D772E238}">
      <dsp:nvSpPr>
        <dsp:cNvPr id="0" name=""/>
        <dsp:cNvSpPr/>
      </dsp:nvSpPr>
      <dsp:spPr>
        <a:xfrm>
          <a:off x="4283966" y="184050"/>
          <a:ext cx="2523258" cy="1465121"/>
        </a:xfrm>
        <a:prstGeom prst="roundRect">
          <a:avLst>
            <a:gd name="adj" fmla="val 10000"/>
          </a:avLst>
        </a:prstGeom>
        <a:solidFill>
          <a:srgbClr val="8CD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en-US" sz="1050" b="1" i="0" u="sng" kern="1200" dirty="0" smtClean="0">
              <a:latin typeface="Arial" pitchFamily="34" charset="0"/>
              <a:cs typeface="Arial" pitchFamily="34" charset="0"/>
            </a:rPr>
            <a:t>Joining</a:t>
          </a:r>
        </a:p>
        <a:p>
          <a:pPr lvl="0" algn="ctr" defTabSz="466725">
            <a:lnSpc>
              <a:spcPct val="90000"/>
            </a:lnSpc>
            <a:spcBef>
              <a:spcPct val="0"/>
            </a:spcBef>
            <a:spcAft>
              <a:spcPct val="35000"/>
            </a:spcAft>
          </a:pPr>
          <a:r>
            <a:rPr lang="en-NZ" sz="1050" i="0" kern="1200" dirty="0" smtClean="0">
              <a:solidFill>
                <a:srgbClr val="197D97"/>
              </a:solidFill>
              <a:latin typeface="Arial" pitchFamily="34" charset="0"/>
              <a:cs typeface="Arial" pitchFamily="34" charset="0"/>
            </a:rPr>
            <a:t>Welcomed in to therapy sessions</a:t>
          </a:r>
        </a:p>
        <a:p>
          <a:pPr lvl="0" algn="ctr" defTabSz="466725">
            <a:lnSpc>
              <a:spcPct val="90000"/>
            </a:lnSpc>
            <a:spcBef>
              <a:spcPct val="0"/>
            </a:spcBef>
            <a:spcAft>
              <a:spcPct val="35000"/>
            </a:spcAft>
          </a:pPr>
          <a:r>
            <a:rPr lang="en-NZ" sz="1050" i="0" kern="1200" dirty="0" smtClean="0">
              <a:latin typeface="Arial" pitchFamily="34" charset="0"/>
              <a:cs typeface="Arial" pitchFamily="34" charset="0"/>
            </a:rPr>
            <a:t>Involved in rehab activities </a:t>
          </a:r>
        </a:p>
        <a:p>
          <a:pPr lvl="0" algn="ctr" defTabSz="466725">
            <a:lnSpc>
              <a:spcPct val="90000"/>
            </a:lnSpc>
            <a:spcBef>
              <a:spcPct val="0"/>
            </a:spcBef>
            <a:spcAft>
              <a:spcPct val="35000"/>
            </a:spcAft>
          </a:pPr>
          <a:r>
            <a:rPr lang="en-NZ" sz="1050" i="0" kern="1200" dirty="0" smtClean="0">
              <a:solidFill>
                <a:srgbClr val="197D97"/>
              </a:solidFill>
              <a:latin typeface="Arial" pitchFamily="34" charset="0"/>
              <a:cs typeface="Arial" pitchFamily="34" charset="0"/>
            </a:rPr>
            <a:t>Participating in the rehab </a:t>
          </a:r>
        </a:p>
        <a:p>
          <a:pPr lvl="0" algn="ctr" defTabSz="466725">
            <a:lnSpc>
              <a:spcPct val="90000"/>
            </a:lnSpc>
            <a:spcBef>
              <a:spcPct val="0"/>
            </a:spcBef>
            <a:spcAft>
              <a:spcPct val="35000"/>
            </a:spcAft>
          </a:pPr>
          <a:r>
            <a:rPr lang="en-NZ" sz="1050" i="0" kern="1200" dirty="0" smtClean="0">
              <a:latin typeface="Arial" pitchFamily="34" charset="0"/>
              <a:cs typeface="Arial" pitchFamily="34" charset="0"/>
            </a:rPr>
            <a:t>Seeing the progress being made </a:t>
          </a:r>
        </a:p>
        <a:p>
          <a:pPr lvl="0" algn="ctr" defTabSz="466725">
            <a:lnSpc>
              <a:spcPct val="90000"/>
            </a:lnSpc>
            <a:spcBef>
              <a:spcPct val="0"/>
            </a:spcBef>
            <a:spcAft>
              <a:spcPct val="35000"/>
            </a:spcAft>
          </a:pPr>
          <a:r>
            <a:rPr lang="en-NZ" sz="1050" i="0" kern="1200" dirty="0" smtClean="0">
              <a:solidFill>
                <a:srgbClr val="197D97"/>
              </a:solidFill>
              <a:latin typeface="Arial" pitchFamily="34" charset="0"/>
              <a:cs typeface="Arial" pitchFamily="34" charset="0"/>
            </a:rPr>
            <a:t>Positively reinforcing the client’s efforts</a:t>
          </a:r>
          <a:endParaRPr lang="en-US" sz="1050" i="0" kern="1200" dirty="0">
            <a:solidFill>
              <a:srgbClr val="197D97"/>
            </a:solidFill>
            <a:latin typeface="Arial" pitchFamily="34" charset="0"/>
            <a:cs typeface="Arial" pitchFamily="34" charset="0"/>
          </a:endParaRPr>
        </a:p>
      </dsp:txBody>
      <dsp:txXfrm>
        <a:off x="4326878" y="226962"/>
        <a:ext cx="2437434" cy="1379297"/>
      </dsp:txXfrm>
    </dsp:sp>
    <dsp:sp modelId="{9A8CCAA2-7870-4EDE-9704-61138330C640}">
      <dsp:nvSpPr>
        <dsp:cNvPr id="0" name=""/>
        <dsp:cNvSpPr/>
      </dsp:nvSpPr>
      <dsp:spPr>
        <a:xfrm rot="19971219">
          <a:off x="5645935" y="2381452"/>
          <a:ext cx="2482625" cy="643849"/>
        </a:xfrm>
        <a:prstGeom prst="leftArrow">
          <a:avLst>
            <a:gd name="adj1" fmla="val 60000"/>
            <a:gd name="adj2" fmla="val 50000"/>
          </a:avLst>
        </a:prstGeom>
        <a:solidFill>
          <a:srgbClr val="197D97"/>
        </a:solidFill>
        <a:ln>
          <a:noFill/>
        </a:ln>
        <a:effectLst/>
      </dsp:spPr>
      <dsp:style>
        <a:lnRef idx="0">
          <a:scrgbClr r="0" g="0" b="0"/>
        </a:lnRef>
        <a:fillRef idx="1">
          <a:scrgbClr r="0" g="0" b="0"/>
        </a:fillRef>
        <a:effectRef idx="0">
          <a:scrgbClr r="0" g="0" b="0"/>
        </a:effectRef>
        <a:fontRef idx="minor">
          <a:schemeClr val="lt1"/>
        </a:fontRef>
      </dsp:style>
    </dsp:sp>
    <dsp:sp modelId="{1C67BE92-69AB-4EEF-93D9-A44CA3E489F1}">
      <dsp:nvSpPr>
        <dsp:cNvPr id="0" name=""/>
        <dsp:cNvSpPr/>
      </dsp:nvSpPr>
      <dsp:spPr>
        <a:xfrm>
          <a:off x="6948274" y="1264167"/>
          <a:ext cx="2087096" cy="1745684"/>
        </a:xfrm>
        <a:prstGeom prst="roundRect">
          <a:avLst>
            <a:gd name="adj" fmla="val 10000"/>
          </a:avLst>
        </a:prstGeom>
        <a:solidFill>
          <a:srgbClr val="8CD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en-US" sz="1050" b="1" u="sng" kern="1200" dirty="0" smtClean="0">
              <a:latin typeface="Arial"/>
              <a:cs typeface="Arial"/>
            </a:rPr>
            <a:t>Education/Skills training </a:t>
          </a:r>
        </a:p>
        <a:p>
          <a:pPr lvl="0" algn="ctr" defTabSz="466725">
            <a:lnSpc>
              <a:spcPct val="90000"/>
            </a:lnSpc>
            <a:spcBef>
              <a:spcPct val="0"/>
            </a:spcBef>
            <a:spcAft>
              <a:spcPct val="35000"/>
            </a:spcAft>
          </a:pPr>
          <a:r>
            <a:rPr lang="en-US" sz="1050" kern="1200" dirty="0" smtClean="0">
              <a:solidFill>
                <a:srgbClr val="197D97"/>
              </a:solidFill>
              <a:latin typeface="Arial"/>
              <a:cs typeface="Arial"/>
            </a:rPr>
            <a:t>On brain injury and recovery</a:t>
          </a:r>
        </a:p>
        <a:p>
          <a:pPr lvl="0" algn="ctr" defTabSz="466725">
            <a:lnSpc>
              <a:spcPct val="90000"/>
            </a:lnSpc>
            <a:spcBef>
              <a:spcPct val="0"/>
            </a:spcBef>
            <a:spcAft>
              <a:spcPct val="35000"/>
            </a:spcAft>
          </a:pPr>
          <a:r>
            <a:rPr lang="en-US" sz="1050" kern="1200" dirty="0" smtClean="0">
              <a:latin typeface="Arial"/>
              <a:cs typeface="Arial"/>
            </a:rPr>
            <a:t>Psychosocial interventions</a:t>
          </a:r>
        </a:p>
        <a:p>
          <a:pPr lvl="0" algn="ctr" defTabSz="466725">
            <a:lnSpc>
              <a:spcPct val="90000"/>
            </a:lnSpc>
            <a:spcBef>
              <a:spcPct val="0"/>
            </a:spcBef>
            <a:spcAft>
              <a:spcPct val="35000"/>
            </a:spcAft>
          </a:pPr>
          <a:r>
            <a:rPr lang="en-US" sz="1050" kern="1200" dirty="0" err="1" smtClean="0">
              <a:solidFill>
                <a:srgbClr val="197D97"/>
              </a:solidFill>
              <a:latin typeface="Arial"/>
              <a:cs typeface="Arial"/>
            </a:rPr>
            <a:t>Normalising</a:t>
          </a:r>
          <a:endParaRPr lang="en-US" sz="1050" kern="1200" dirty="0" smtClean="0">
            <a:solidFill>
              <a:srgbClr val="197D97"/>
            </a:solidFill>
            <a:latin typeface="Arial"/>
            <a:cs typeface="Arial"/>
          </a:endParaRPr>
        </a:p>
        <a:p>
          <a:pPr lvl="0" algn="ctr" defTabSz="466725">
            <a:lnSpc>
              <a:spcPct val="90000"/>
            </a:lnSpc>
            <a:spcBef>
              <a:spcPct val="0"/>
            </a:spcBef>
            <a:spcAft>
              <a:spcPct val="35000"/>
            </a:spcAft>
          </a:pPr>
          <a:r>
            <a:rPr lang="en-US" sz="1050" kern="1200" dirty="0" smtClean="0">
              <a:latin typeface="Arial"/>
              <a:cs typeface="Arial"/>
            </a:rPr>
            <a:t>Managing concerns/fears</a:t>
          </a:r>
        </a:p>
        <a:p>
          <a:pPr lvl="0" algn="ctr" defTabSz="466725">
            <a:lnSpc>
              <a:spcPct val="90000"/>
            </a:lnSpc>
            <a:spcBef>
              <a:spcPct val="0"/>
            </a:spcBef>
            <a:spcAft>
              <a:spcPct val="35000"/>
            </a:spcAft>
          </a:pPr>
          <a:r>
            <a:rPr lang="en-US" sz="1050" kern="1200" dirty="0" smtClean="0">
              <a:solidFill>
                <a:srgbClr val="197D97"/>
              </a:solidFill>
              <a:latin typeface="Arial"/>
              <a:cs typeface="Arial"/>
            </a:rPr>
            <a:t>Teaching specific skills</a:t>
          </a:r>
        </a:p>
        <a:p>
          <a:pPr lvl="0" algn="ctr" defTabSz="466725">
            <a:lnSpc>
              <a:spcPct val="90000"/>
            </a:lnSpc>
            <a:spcBef>
              <a:spcPct val="0"/>
            </a:spcBef>
            <a:spcAft>
              <a:spcPct val="35000"/>
            </a:spcAft>
          </a:pPr>
          <a:r>
            <a:rPr lang="en-US" sz="1050" kern="1200" dirty="0" smtClean="0">
              <a:latin typeface="Arial"/>
              <a:cs typeface="Arial"/>
            </a:rPr>
            <a:t>Shifting responsibility</a:t>
          </a:r>
          <a:endParaRPr lang="en-US" sz="1050" kern="1200" dirty="0">
            <a:latin typeface="Arial"/>
            <a:cs typeface="Arial"/>
          </a:endParaRPr>
        </a:p>
      </dsp:txBody>
      <dsp:txXfrm>
        <a:off x="6999403" y="1315296"/>
        <a:ext cx="1984838" cy="1643426"/>
      </dsp:txXfrm>
    </dsp:sp>
    <dsp:sp modelId="{79CB8175-8C96-4441-AC8B-BF8BE8375108}">
      <dsp:nvSpPr>
        <dsp:cNvPr id="0" name=""/>
        <dsp:cNvSpPr/>
      </dsp:nvSpPr>
      <dsp:spPr>
        <a:xfrm rot="138653">
          <a:off x="5897307" y="3598823"/>
          <a:ext cx="2166669" cy="643849"/>
        </a:xfrm>
        <a:prstGeom prst="leftArrow">
          <a:avLst>
            <a:gd name="adj1" fmla="val 60000"/>
            <a:gd name="adj2" fmla="val 50000"/>
          </a:avLst>
        </a:prstGeom>
        <a:solidFill>
          <a:srgbClr val="197D97"/>
        </a:solidFill>
        <a:ln>
          <a:noFill/>
        </a:ln>
        <a:effectLst/>
      </dsp:spPr>
      <dsp:style>
        <a:lnRef idx="0">
          <a:scrgbClr r="0" g="0" b="0"/>
        </a:lnRef>
        <a:fillRef idx="1">
          <a:scrgbClr r="0" g="0" b="0"/>
        </a:fillRef>
        <a:effectRef idx="0">
          <a:scrgbClr r="0" g="0" b="0"/>
        </a:effectRef>
        <a:fontRef idx="minor">
          <a:schemeClr val="lt1"/>
        </a:fontRef>
      </dsp:style>
    </dsp:sp>
    <dsp:sp modelId="{7A00A6EE-DCC6-4621-AB64-FF84488EAE70}">
      <dsp:nvSpPr>
        <dsp:cNvPr id="0" name=""/>
        <dsp:cNvSpPr/>
      </dsp:nvSpPr>
      <dsp:spPr>
        <a:xfrm>
          <a:off x="7112888" y="3331875"/>
          <a:ext cx="1900413" cy="1265108"/>
        </a:xfrm>
        <a:prstGeom prst="roundRect">
          <a:avLst>
            <a:gd name="adj" fmla="val 10000"/>
          </a:avLst>
        </a:prstGeom>
        <a:solidFill>
          <a:srgbClr val="8CD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en-US" sz="1050" b="1" u="sng" kern="1200" dirty="0" smtClean="0">
              <a:latin typeface="Arial" pitchFamily="34" charset="0"/>
              <a:cs typeface="Arial" pitchFamily="34" charset="0"/>
            </a:rPr>
            <a:t>Community reintegration</a:t>
          </a:r>
        </a:p>
        <a:p>
          <a:pPr lvl="0" algn="ctr" defTabSz="466725">
            <a:lnSpc>
              <a:spcPct val="90000"/>
            </a:lnSpc>
            <a:spcBef>
              <a:spcPct val="0"/>
            </a:spcBef>
            <a:spcAft>
              <a:spcPct val="35000"/>
            </a:spcAft>
          </a:pPr>
          <a:r>
            <a:rPr lang="en-US" sz="1050" b="0" u="none" kern="1200" dirty="0" smtClean="0">
              <a:solidFill>
                <a:srgbClr val="197D97"/>
              </a:solidFill>
              <a:latin typeface="Arial" pitchFamily="34" charset="0"/>
              <a:cs typeface="Arial" pitchFamily="34" charset="0"/>
            </a:rPr>
            <a:t>Graduated discharge</a:t>
          </a:r>
        </a:p>
        <a:p>
          <a:pPr lvl="0" algn="ctr" defTabSz="466725">
            <a:lnSpc>
              <a:spcPct val="90000"/>
            </a:lnSpc>
            <a:spcBef>
              <a:spcPct val="0"/>
            </a:spcBef>
            <a:spcAft>
              <a:spcPct val="35000"/>
            </a:spcAft>
          </a:pPr>
          <a:r>
            <a:rPr lang="en-US" sz="1050" b="0" u="none" kern="1200" dirty="0" smtClean="0">
              <a:latin typeface="Arial" pitchFamily="34" charset="0"/>
              <a:cs typeface="Arial" pitchFamily="34" charset="0"/>
            </a:rPr>
            <a:t>Feedback and revision</a:t>
          </a:r>
        </a:p>
        <a:p>
          <a:pPr lvl="0" algn="ctr" defTabSz="466725">
            <a:lnSpc>
              <a:spcPct val="90000"/>
            </a:lnSpc>
            <a:spcBef>
              <a:spcPct val="0"/>
            </a:spcBef>
            <a:spcAft>
              <a:spcPct val="35000"/>
            </a:spcAft>
          </a:pPr>
          <a:r>
            <a:rPr lang="en-US" sz="1050" b="0" u="none" kern="1200" dirty="0" smtClean="0">
              <a:solidFill>
                <a:srgbClr val="197D97"/>
              </a:solidFill>
              <a:latin typeface="Arial" pitchFamily="34" charset="0"/>
              <a:cs typeface="Arial" pitchFamily="34" charset="0"/>
            </a:rPr>
            <a:t>“Real world” context</a:t>
          </a:r>
        </a:p>
      </dsp:txBody>
      <dsp:txXfrm>
        <a:off x="7149942" y="3368929"/>
        <a:ext cx="1826305" cy="119100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2013F-7542-4F8B-B0FC-48FAA3F859AD}" type="datetimeFigureOut">
              <a:rPr lang="en-NZ" smtClean="0"/>
              <a:pPr/>
              <a:t>28/09/2017</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3FC01F-362D-4ACD-B100-61A53A2C7585}" type="slidenum">
              <a:rPr lang="en-NZ" smtClean="0"/>
              <a:pPr/>
              <a:t>‹#›</a:t>
            </a:fld>
            <a:endParaRPr lang="en-NZ"/>
          </a:p>
        </p:txBody>
      </p:sp>
    </p:spTree>
    <p:extLst>
      <p:ext uri="{BB962C8B-B14F-4D97-AF65-F5344CB8AC3E}">
        <p14:creationId xmlns:p14="http://schemas.microsoft.com/office/powerpoint/2010/main" val="3592611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13FC3-67AE-4CAD-8C76-D6F93A5872A7}" type="datetimeFigureOut">
              <a:rPr lang="en-NZ" smtClean="0"/>
              <a:pPr/>
              <a:t>28/09/2017</a:t>
            </a:fld>
            <a:endParaRPr lang="en-N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40188-4F3D-4C8C-A5D2-40CA266A9A8C}" type="slidenum">
              <a:rPr lang="en-NZ" smtClean="0"/>
              <a:pPr/>
              <a:t>‹#›</a:t>
            </a:fld>
            <a:endParaRPr lang="en-NZ"/>
          </a:p>
        </p:txBody>
      </p:sp>
    </p:spTree>
    <p:extLst>
      <p:ext uri="{BB962C8B-B14F-4D97-AF65-F5344CB8AC3E}">
        <p14:creationId xmlns:p14="http://schemas.microsoft.com/office/powerpoint/2010/main" val="71018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Common Theme!</a:t>
            </a:r>
            <a:endParaRPr lang="en-AU" sz="1200" b="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As per Amit’s presentation - Access </a:t>
            </a:r>
            <a:r>
              <a:rPr lang="en-US" sz="1200" b="1" i="1" kern="1200" dirty="0" smtClean="0">
                <a:solidFill>
                  <a:schemeClr val="tx1"/>
                </a:solidFill>
                <a:effectLst/>
                <a:latin typeface="+mn-lt"/>
                <a:ea typeface="+mn-ea"/>
                <a:cs typeface="+mn-cs"/>
              </a:rPr>
              <a:t>to formal services is not limitless (and very scarce in some places!) therefore maximize the use of family in community integration</a:t>
            </a:r>
            <a:endParaRPr lang="en-AU" sz="1200" b="1" kern="1200" dirty="0" smtClean="0">
              <a:solidFill>
                <a:schemeClr val="tx1"/>
              </a:solidFill>
              <a:effectLst/>
              <a:latin typeface="+mn-lt"/>
              <a:ea typeface="+mn-ea"/>
              <a:cs typeface="+mn-cs"/>
            </a:endParaRPr>
          </a:p>
          <a:p>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NZ context.  Very lucky in comparison!  Very well funded in relation to TBI (even compared to USA, UK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however, resources are still not limitless and we work in a context that values family as a rehabilitation partner – we might be the brain injury experts but they bring the expertise of what it is like to live within their own cultural contexts and this knowledge is invaluable for successful rehabilitation and community reintegration…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 want to introduce is an</a:t>
            </a:r>
            <a:r>
              <a:rPr lang="en-US" sz="1200" kern="1200" baseline="0" dirty="0" smtClean="0">
                <a:solidFill>
                  <a:schemeClr val="tx1"/>
                </a:solidFill>
                <a:effectLst/>
                <a:latin typeface="+mn-lt"/>
                <a:ea typeface="+mn-ea"/>
                <a:cs typeface="+mn-cs"/>
              </a:rPr>
              <a:t> approach that is used within an in-patient rehabilitation </a:t>
            </a:r>
            <a:r>
              <a:rPr lang="en-US" sz="1200" kern="1200" baseline="0" dirty="0" err="1" smtClean="0">
                <a:solidFill>
                  <a:schemeClr val="tx1"/>
                </a:solidFill>
                <a:effectLst/>
                <a:latin typeface="+mn-lt"/>
                <a:ea typeface="+mn-ea"/>
                <a:cs typeface="+mn-cs"/>
              </a:rPr>
              <a:t>centre</a:t>
            </a:r>
            <a:r>
              <a:rPr lang="en-US" sz="1200" kern="1200" baseline="0" dirty="0" smtClean="0">
                <a:solidFill>
                  <a:schemeClr val="tx1"/>
                </a:solidFill>
                <a:effectLst/>
                <a:latin typeface="+mn-lt"/>
                <a:ea typeface="+mn-ea"/>
                <a:cs typeface="+mn-cs"/>
              </a:rPr>
              <a:t> that integrates families as partners in the rehab journey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before I go any further, let me set the scene a little for you all….</a:t>
            </a:r>
          </a:p>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Graduated discharge</a:t>
            </a:r>
          </a:p>
          <a:p>
            <a:pPr marL="171450" indent="-171450">
              <a:buFont typeface="Arial"/>
              <a:buChar char="•"/>
            </a:pPr>
            <a:r>
              <a:rPr lang="en-US" dirty="0" smtClean="0"/>
              <a:t>outings with family </a:t>
            </a:r>
            <a:r>
              <a:rPr lang="en-US" dirty="0" err="1" smtClean="0"/>
              <a:t>asap</a:t>
            </a:r>
            <a:endParaRPr lang="en-US" dirty="0" smtClean="0"/>
          </a:p>
          <a:p>
            <a:pPr marL="171450" indent="-171450">
              <a:buFont typeface="Arial"/>
              <a:buChar char="•"/>
            </a:pPr>
            <a:r>
              <a:rPr lang="en-US" dirty="0" smtClean="0"/>
              <a:t>day leave as family become more confident with skills training and education, and client gains independence</a:t>
            </a:r>
          </a:p>
          <a:p>
            <a:pPr marL="171450" indent="-171450">
              <a:buFont typeface="Arial"/>
              <a:buChar char="•"/>
            </a:pPr>
            <a:r>
              <a:rPr lang="en-US" dirty="0" smtClean="0"/>
              <a:t>Overnight stay with feedback from family about the strategies that worked</a:t>
            </a:r>
            <a:r>
              <a:rPr lang="en-US" baseline="0" dirty="0" smtClean="0"/>
              <a:t> and those that did not</a:t>
            </a:r>
          </a:p>
          <a:p>
            <a:pPr marL="0" indent="0">
              <a:buFont typeface="Arial"/>
              <a:buNone/>
            </a:pPr>
            <a:r>
              <a:rPr lang="en-US" baseline="0" dirty="0" smtClean="0"/>
              <a:t>Community rehab providers engaged early to, again, build those relationships at the earliest possible opportunity and provide seamless transition to the community</a:t>
            </a:r>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17</a:t>
            </a:fld>
            <a:endParaRPr lang="en-NZ"/>
          </a:p>
        </p:txBody>
      </p:sp>
    </p:spTree>
    <p:extLst>
      <p:ext uri="{BB962C8B-B14F-4D97-AF65-F5344CB8AC3E}">
        <p14:creationId xmlns:p14="http://schemas.microsoft.com/office/powerpoint/2010/main" val="202608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diverse dimensions within each</a:t>
            </a:r>
            <a:r>
              <a:rPr lang="en-US" baseline="0" dirty="0" smtClean="0"/>
              <a:t> framework likely due to  them being derived from different views</a:t>
            </a:r>
          </a:p>
          <a:p>
            <a:endParaRPr lang="en-US" baseline="0" dirty="0" smtClean="0"/>
          </a:p>
          <a:p>
            <a:r>
              <a:rPr lang="en-US" baseline="0" dirty="0" err="1" smtClean="0"/>
              <a:t>Parvaneh</a:t>
            </a:r>
            <a:r>
              <a:rPr lang="en-US" baseline="0" dirty="0" smtClean="0"/>
              <a:t> and Cocks – still a critique in that it does not go far enough to educate the community, the family, the wider cultural context re the person with ABI.</a:t>
            </a:r>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18</a:t>
            </a:fld>
            <a:endParaRPr lang="en-NZ"/>
          </a:p>
        </p:txBody>
      </p:sp>
    </p:spTree>
    <p:extLst>
      <p:ext uri="{BB962C8B-B14F-4D97-AF65-F5344CB8AC3E}">
        <p14:creationId xmlns:p14="http://schemas.microsoft.com/office/powerpoint/2010/main" val="336683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Participation</a:t>
            </a:r>
            <a:r>
              <a:rPr lang="en-NZ" baseline="0" dirty="0" smtClean="0"/>
              <a:t> time – based on these 6/7 areas: early engagement, cultural needs, actively listening, joining, education, skills training, community reintegration – where might your rehab facility/service focus and get the most gains for increasing family/whanau engagement?</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19</a:t>
            </a:fld>
            <a:endParaRPr lang="en-NZ"/>
          </a:p>
        </p:txBody>
      </p:sp>
    </p:spTree>
    <p:extLst>
      <p:ext uri="{BB962C8B-B14F-4D97-AF65-F5344CB8AC3E}">
        <p14:creationId xmlns:p14="http://schemas.microsoft.com/office/powerpoint/2010/main" val="158010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that a lot of people associate New Zealand with this….However, this is Auckland…</a:t>
            </a:r>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a:t>
            </a:fld>
            <a:endParaRPr lang="en-NZ"/>
          </a:p>
        </p:txBody>
      </p:sp>
    </p:spTree>
    <p:extLst>
      <p:ext uri="{BB962C8B-B14F-4D97-AF65-F5344CB8AC3E}">
        <p14:creationId xmlns:p14="http://schemas.microsoft.com/office/powerpoint/2010/main" val="56260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ABI</a:t>
            </a:r>
            <a:r>
              <a:rPr lang="en-US" baseline="0" dirty="0" smtClean="0"/>
              <a:t> Rehabilitation is based.</a:t>
            </a:r>
          </a:p>
          <a:p>
            <a:endParaRPr lang="en-US" baseline="0" dirty="0" smtClean="0"/>
          </a:p>
          <a:p>
            <a:r>
              <a:rPr lang="en-US" baseline="0" dirty="0" smtClean="0"/>
              <a:t>New Zealand is not a large country – population wise we are 4.6 million – similar to the State of Louisiana. Geographically, we are 268,000 </a:t>
            </a:r>
            <a:r>
              <a:rPr lang="en-US" baseline="0" dirty="0" err="1" smtClean="0"/>
              <a:t>sq</a:t>
            </a:r>
            <a:r>
              <a:rPr lang="en-US" baseline="0" dirty="0" smtClean="0"/>
              <a:t> km – similar to the size of Oregon or Colorado</a:t>
            </a:r>
          </a:p>
          <a:p>
            <a:endParaRPr lang="en-US" baseline="0" dirty="0" smtClean="0"/>
          </a:p>
          <a:p>
            <a:r>
              <a:rPr lang="en-US" baseline="0" dirty="0" smtClean="0"/>
              <a:t>Auckland itself has a population of 1.5 million so </a:t>
            </a:r>
            <a:r>
              <a:rPr lang="en-US" baseline="0" dirty="0" err="1" smtClean="0"/>
              <a:t>approx</a:t>
            </a:r>
            <a:r>
              <a:rPr lang="en-US" baseline="0" dirty="0" smtClean="0"/>
              <a:t> one third of the country’s population. Auckland is very diverse - it is home to the largest Polynesian population of any city, 40% of its population were born overseas, 17% of Auckland’s population is Maori – the indigenous people of NZ.</a:t>
            </a:r>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3</a:t>
            </a:fld>
            <a:endParaRPr lang="en-NZ"/>
          </a:p>
        </p:txBody>
      </p:sp>
    </p:spTree>
    <p:extLst>
      <p:ext uri="{BB962C8B-B14F-4D97-AF65-F5344CB8AC3E}">
        <p14:creationId xmlns:p14="http://schemas.microsoft.com/office/powerpoint/2010/main" val="313346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Rehab Team:</a:t>
            </a:r>
          </a:p>
          <a:p>
            <a:r>
              <a:rPr lang="en-US" dirty="0" smtClean="0"/>
              <a:t>Medical team</a:t>
            </a:r>
          </a:p>
          <a:p>
            <a:r>
              <a:rPr lang="en-US" dirty="0" smtClean="0"/>
              <a:t>Registered Nurses</a:t>
            </a:r>
          </a:p>
          <a:p>
            <a:r>
              <a:rPr lang="en-US" dirty="0" smtClean="0"/>
              <a:t>Allied Health</a:t>
            </a:r>
          </a:p>
          <a:p>
            <a:r>
              <a:rPr lang="en-US" dirty="0" smtClean="0"/>
              <a:t>Rehab Program Coordinators (RPCs)</a:t>
            </a:r>
          </a:p>
          <a:p>
            <a:r>
              <a:rPr lang="en-US" dirty="0" smtClean="0"/>
              <a:t>Rehab Program Workers (RPWs)</a:t>
            </a:r>
          </a:p>
          <a:p>
            <a:r>
              <a:rPr lang="en-US" dirty="0" smtClean="0"/>
              <a:t>Administration</a:t>
            </a:r>
          </a:p>
          <a:p>
            <a:r>
              <a:rPr lang="en-US" dirty="0" smtClean="0"/>
              <a:t>Household, laundry, maintenance staff</a:t>
            </a:r>
          </a:p>
          <a:p>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6</a:t>
            </a:fld>
            <a:endParaRPr lang="en-NZ"/>
          </a:p>
        </p:txBody>
      </p:sp>
    </p:spTree>
    <p:extLst>
      <p:ext uri="{BB962C8B-B14F-4D97-AF65-F5344CB8AC3E}">
        <p14:creationId xmlns:p14="http://schemas.microsoft.com/office/powerpoint/2010/main" val="151907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evidence to show that clients whose families are engaged in their rehabilitation, through active participation or established working relationships</a:t>
            </a:r>
            <a:r>
              <a:rPr lang="en-US" baseline="0" dirty="0" smtClean="0"/>
              <a:t> with rehab professionals, go on to have better outcomes than direct clinician delivered rehab – </a:t>
            </a:r>
            <a:r>
              <a:rPr lang="en-US" baseline="0" dirty="0" err="1" smtClean="0"/>
              <a:t>e.g.s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8</a:t>
            </a:fld>
            <a:endParaRPr lang="en-NZ"/>
          </a:p>
        </p:txBody>
      </p:sp>
    </p:spTree>
    <p:extLst>
      <p:ext uri="{BB962C8B-B14F-4D97-AF65-F5344CB8AC3E}">
        <p14:creationId xmlns:p14="http://schemas.microsoft.com/office/powerpoint/2010/main" val="414346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a source of information and support - Providing verbal and written information</a:t>
            </a:r>
          </a:p>
          <a:p>
            <a:r>
              <a:rPr lang="en-US" dirty="0" smtClean="0"/>
              <a:t>Identifying concerns and expectations prior to admission</a:t>
            </a:r>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11</a:t>
            </a:fld>
            <a:endParaRPr lang="en-NZ"/>
          </a:p>
        </p:txBody>
      </p:sp>
    </p:spTree>
    <p:extLst>
      <p:ext uri="{BB962C8B-B14F-4D97-AF65-F5344CB8AC3E}">
        <p14:creationId xmlns:p14="http://schemas.microsoft.com/office/powerpoint/2010/main" val="103429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Maori population – 17%, Maori ABI population – 28%</a:t>
            </a:r>
            <a:r>
              <a:rPr lang="en-US" baseline="0" dirty="0" smtClean="0"/>
              <a:t> (2016 stats)</a:t>
            </a:r>
            <a:endParaRPr lang="en-US" dirty="0" smtClean="0"/>
          </a:p>
          <a:p>
            <a:endParaRPr lang="en-US" dirty="0" smtClean="0"/>
          </a:p>
          <a:p>
            <a:r>
              <a:rPr lang="en-US" dirty="0" smtClean="0"/>
              <a:t>Across New Zealand there is </a:t>
            </a:r>
            <a:r>
              <a:rPr lang="en-US" dirty="0" err="1" smtClean="0"/>
              <a:t>recognised</a:t>
            </a:r>
            <a:r>
              <a:rPr lang="en-US" dirty="0" smtClean="0"/>
              <a:t> need for process that better engage Maori</a:t>
            </a:r>
            <a:r>
              <a:rPr lang="en-US" baseline="0" dirty="0" smtClean="0"/>
              <a:t> clients and their </a:t>
            </a:r>
            <a:r>
              <a:rPr lang="en-US" baseline="0" dirty="0" err="1" smtClean="0"/>
              <a:t>whanau</a:t>
            </a:r>
            <a:r>
              <a:rPr lang="en-US" baseline="0" dirty="0" smtClean="0"/>
              <a:t> in rehab</a:t>
            </a:r>
          </a:p>
          <a:p>
            <a:r>
              <a:rPr lang="en-US" baseline="0" dirty="0" smtClean="0"/>
              <a:t>Based on different world-views, Maori and non-Maori have varying interpretations or definitions of a rehab program, family, participation </a:t>
            </a:r>
            <a:r>
              <a:rPr lang="en-US" baseline="0" dirty="0" err="1" smtClean="0"/>
              <a:t>etc</a:t>
            </a:r>
            <a:endParaRPr lang="en-US" baseline="0" dirty="0" smtClean="0"/>
          </a:p>
          <a:p>
            <a:endParaRPr lang="en-US" baseline="0" dirty="0" smtClean="0"/>
          </a:p>
          <a:p>
            <a:r>
              <a:rPr lang="en-US" baseline="0" dirty="0" err="1" smtClean="0"/>
              <a:t>Kairahi</a:t>
            </a:r>
            <a:r>
              <a:rPr lang="en-US" baseline="0" dirty="0" smtClean="0"/>
              <a:t> </a:t>
            </a:r>
            <a:r>
              <a:rPr lang="en-US" baseline="0" dirty="0" err="1" smtClean="0"/>
              <a:t>Kopapa</a:t>
            </a:r>
            <a:r>
              <a:rPr lang="en-US" baseline="0" dirty="0" smtClean="0"/>
              <a:t> Maori role – fluent in </a:t>
            </a:r>
            <a:r>
              <a:rPr lang="en-US" baseline="0" dirty="0" err="1" smtClean="0"/>
              <a:t>Tikanga</a:t>
            </a:r>
            <a:r>
              <a:rPr lang="en-US" baseline="0" dirty="0" smtClean="0"/>
              <a:t> Maori, advises on Maori issues, integrates the use of Maori custom into the rehab team process, smooth transitions between acute, rehab and community</a:t>
            </a:r>
          </a:p>
          <a:p>
            <a:endParaRPr lang="en-US" baseline="0" dirty="0" smtClean="0"/>
          </a:p>
          <a:p>
            <a:r>
              <a:rPr lang="en-US" baseline="0" dirty="0" err="1" smtClean="0"/>
              <a:t>Te</a:t>
            </a:r>
            <a:r>
              <a:rPr lang="en-US" baseline="0" dirty="0" smtClean="0"/>
              <a:t> </a:t>
            </a:r>
            <a:r>
              <a:rPr lang="en-US" baseline="0" dirty="0" err="1" smtClean="0"/>
              <a:t>Whare</a:t>
            </a:r>
            <a:r>
              <a:rPr lang="en-US" baseline="0" dirty="0" smtClean="0"/>
              <a:t> Tapa </a:t>
            </a:r>
            <a:r>
              <a:rPr lang="en-US" baseline="0" dirty="0" err="1" smtClean="0"/>
              <a:t>Wha</a:t>
            </a:r>
            <a:r>
              <a:rPr lang="en-US" baseline="0" dirty="0" smtClean="0"/>
              <a:t> – four aspects: </a:t>
            </a:r>
            <a:r>
              <a:rPr lang="en-US" baseline="0" dirty="0" err="1" smtClean="0"/>
              <a:t>Te</a:t>
            </a:r>
            <a:r>
              <a:rPr lang="en-US" baseline="0" dirty="0" smtClean="0"/>
              <a:t> </a:t>
            </a:r>
            <a:r>
              <a:rPr lang="en-US" baseline="0" dirty="0" err="1" smtClean="0"/>
              <a:t>Taha</a:t>
            </a:r>
            <a:r>
              <a:rPr lang="en-US" baseline="0" dirty="0" smtClean="0"/>
              <a:t> </a:t>
            </a:r>
            <a:r>
              <a:rPr lang="en-US" baseline="0" dirty="0" err="1" smtClean="0"/>
              <a:t>Whanau</a:t>
            </a:r>
            <a:r>
              <a:rPr lang="en-US" baseline="0" dirty="0" smtClean="0"/>
              <a:t> (family), </a:t>
            </a:r>
            <a:r>
              <a:rPr lang="en-US" baseline="0" dirty="0" err="1" smtClean="0"/>
              <a:t>Te</a:t>
            </a:r>
            <a:r>
              <a:rPr lang="en-US" baseline="0" dirty="0" smtClean="0"/>
              <a:t> </a:t>
            </a:r>
            <a:r>
              <a:rPr lang="en-US" baseline="0" dirty="0" err="1" smtClean="0"/>
              <a:t>Taha</a:t>
            </a:r>
            <a:r>
              <a:rPr lang="en-US" baseline="0" dirty="0" smtClean="0"/>
              <a:t> </a:t>
            </a:r>
            <a:r>
              <a:rPr lang="en-US" baseline="0" dirty="0" err="1" smtClean="0"/>
              <a:t>Tinana</a:t>
            </a:r>
            <a:r>
              <a:rPr lang="en-US" baseline="0" dirty="0" smtClean="0"/>
              <a:t> (physical health), </a:t>
            </a:r>
            <a:r>
              <a:rPr lang="en-US" baseline="0" dirty="0" err="1" smtClean="0"/>
              <a:t>Te</a:t>
            </a:r>
            <a:r>
              <a:rPr lang="en-US" baseline="0" dirty="0" smtClean="0"/>
              <a:t> </a:t>
            </a:r>
            <a:r>
              <a:rPr lang="en-US" baseline="0" dirty="0" err="1" smtClean="0"/>
              <a:t>taha</a:t>
            </a:r>
            <a:r>
              <a:rPr lang="en-US" baseline="0" dirty="0" smtClean="0"/>
              <a:t> </a:t>
            </a:r>
            <a:r>
              <a:rPr lang="en-US" baseline="0" dirty="0" err="1" smtClean="0"/>
              <a:t>wairua</a:t>
            </a:r>
            <a:r>
              <a:rPr lang="en-US" baseline="0" dirty="0" smtClean="0"/>
              <a:t> (spiritual health), </a:t>
            </a:r>
            <a:r>
              <a:rPr lang="en-US" baseline="0" dirty="0" err="1" smtClean="0"/>
              <a:t>Te</a:t>
            </a:r>
            <a:r>
              <a:rPr lang="en-US" baseline="0" dirty="0" smtClean="0"/>
              <a:t> </a:t>
            </a:r>
            <a:r>
              <a:rPr lang="en-US" baseline="0" dirty="0" err="1" smtClean="0"/>
              <a:t>Taha</a:t>
            </a:r>
            <a:r>
              <a:rPr lang="en-US" baseline="0" dirty="0" smtClean="0"/>
              <a:t> </a:t>
            </a:r>
            <a:r>
              <a:rPr lang="en-US" baseline="0" dirty="0" err="1" smtClean="0"/>
              <a:t>Hinengaro</a:t>
            </a:r>
            <a:r>
              <a:rPr lang="en-US" baseline="0" dirty="0" smtClean="0"/>
              <a:t> (mental/emotional wellbeing)</a:t>
            </a:r>
          </a:p>
          <a:p>
            <a:endParaRPr lang="en-US" baseline="0" dirty="0" smtClean="0"/>
          </a:p>
          <a:p>
            <a:r>
              <a:rPr lang="en-US" baseline="0" dirty="0" smtClean="0"/>
              <a:t>Te Waka Kuaka and Te Waka </a:t>
            </a:r>
            <a:r>
              <a:rPr lang="en-US" baseline="0" dirty="0" err="1" smtClean="0"/>
              <a:t>Oranga</a:t>
            </a:r>
            <a:r>
              <a:rPr lang="en-US" baseline="0" dirty="0" smtClean="0"/>
              <a:t> – recognizing the importance of assessing whanau cultural needs and understanding the concept of </a:t>
            </a:r>
            <a:r>
              <a:rPr lang="en-US" baseline="0" dirty="0" err="1" smtClean="0"/>
              <a:t>wairua</a:t>
            </a:r>
            <a:r>
              <a:rPr lang="en-US" baseline="0" dirty="0" smtClean="0"/>
              <a:t>, making time for cultural </a:t>
            </a:r>
            <a:r>
              <a:rPr lang="en-US" baseline="0" dirty="0" smtClean="0"/>
              <a:t>engagement</a:t>
            </a:r>
          </a:p>
          <a:p>
            <a:endParaRPr lang="en-US" baseline="0" dirty="0" smtClean="0"/>
          </a:p>
          <a:p>
            <a:r>
              <a:rPr lang="en-US" b="1" baseline="0" dirty="0" smtClean="0"/>
              <a:t>Carlos will be talking more on this in a broader sense and provide some more specific strategies in his presentation next</a:t>
            </a:r>
            <a:endParaRPr lang="en-US" b="1"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12</a:t>
            </a:fld>
            <a:endParaRPr lang="en-NZ"/>
          </a:p>
        </p:txBody>
      </p:sp>
    </p:spTree>
    <p:extLst>
      <p:ext uri="{BB962C8B-B14F-4D97-AF65-F5344CB8AC3E}">
        <p14:creationId xmlns:p14="http://schemas.microsoft.com/office/powerpoint/2010/main" val="77996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Initial family meeting - </a:t>
            </a:r>
            <a:r>
              <a:rPr lang="en-US" dirty="0" smtClean="0">
                <a:latin typeface="Calibri" charset="0"/>
              </a:rPr>
              <a:t> with the aim of strengthening relationships, providing education, reporting to ACC, opportunity for questions to whole team</a:t>
            </a:r>
          </a:p>
          <a:p>
            <a:endParaRPr lang="en-US"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13</a:t>
            </a:fld>
            <a:endParaRPr lang="en-NZ"/>
          </a:p>
        </p:txBody>
      </p:sp>
    </p:spTree>
    <p:extLst>
      <p:ext uri="{BB962C8B-B14F-4D97-AF65-F5344CB8AC3E}">
        <p14:creationId xmlns:p14="http://schemas.microsoft.com/office/powerpoint/2010/main" val="427786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Freely available resources – “Headspace”, client based resources, client rehab folders</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15</a:t>
            </a:fld>
            <a:endParaRPr lang="en-NZ"/>
          </a:p>
        </p:txBody>
      </p:sp>
    </p:spTree>
    <p:extLst>
      <p:ext uri="{BB962C8B-B14F-4D97-AF65-F5344CB8AC3E}">
        <p14:creationId xmlns:p14="http://schemas.microsoft.com/office/powerpoint/2010/main" val="289747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Z:\CavitABI\Resources\Templates\Powerpoint\bg.png"/>
          <p:cNvPicPr>
            <a:picLocks noChangeAspect="1" noChangeArrowheads="1"/>
          </p:cNvPicPr>
          <p:nvPr userDrawn="1"/>
        </p:nvPicPr>
        <p:blipFill>
          <a:blip r:embed="rId2" cstate="print"/>
          <a:stretch>
            <a:fillRect/>
          </a:stretch>
        </p:blipFill>
        <p:spPr bwMode="auto">
          <a:xfrm>
            <a:off x="0" y="-20538"/>
            <a:ext cx="9144000" cy="5214993"/>
          </a:xfrm>
          <a:prstGeom prst="rect">
            <a:avLst/>
          </a:prstGeom>
          <a:noFill/>
        </p:spPr>
      </p:pic>
      <p:sp>
        <p:nvSpPr>
          <p:cNvPr id="2" name="Title 1"/>
          <p:cNvSpPr>
            <a:spLocks noGrp="1"/>
          </p:cNvSpPr>
          <p:nvPr>
            <p:ph type="ctrTitle"/>
          </p:nvPr>
        </p:nvSpPr>
        <p:spPr>
          <a:xfrm>
            <a:off x="611560" y="483518"/>
            <a:ext cx="7772400" cy="594066"/>
          </a:xfrm>
        </p:spPr>
        <p:txBody>
          <a:bodyPr>
            <a:noAutofit/>
          </a:bodyPr>
          <a:lstStyle>
            <a:lvl1pPr algn="l">
              <a:defRPr sz="3200" b="1">
                <a:solidFill>
                  <a:srgbClr val="D9531E"/>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611560" y="1131590"/>
            <a:ext cx="7768952" cy="432048"/>
          </a:xfrm>
        </p:spPr>
        <p:txBody>
          <a:bodyPr>
            <a:noAutofit/>
          </a:bodyPr>
          <a:lstStyle>
            <a:lvl1pPr marL="0" indent="0" algn="l">
              <a:buNone/>
              <a:defRPr sz="2000">
                <a:solidFill>
                  <a:srgbClr val="D953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28/09/2017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1029" name="Picture 5" descr="Z:\CavitABI\Resources\Templates\Powerpoint\logo.png"/>
          <p:cNvPicPr>
            <a:picLocks noChangeAspect="1" noChangeArrowheads="1"/>
          </p:cNvPicPr>
          <p:nvPr userDrawn="1"/>
        </p:nvPicPr>
        <p:blipFill>
          <a:blip r:embed="rId3" cstate="print"/>
          <a:srcRect/>
          <a:stretch>
            <a:fillRect/>
          </a:stretch>
        </p:blipFill>
        <p:spPr bwMode="auto">
          <a:xfrm>
            <a:off x="6228184" y="3167221"/>
            <a:ext cx="2269627" cy="98870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9542"/>
            <a:ext cx="7772400" cy="594066"/>
          </a:xfrm>
        </p:spPr>
        <p:txBody>
          <a:bodyPr>
            <a:noAutofit/>
          </a:bodyPr>
          <a:lstStyle>
            <a:lvl1pPr algn="l">
              <a:defRPr sz="3200" b="1">
                <a:solidFill>
                  <a:srgbClr val="D9531E"/>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611560" y="1347614"/>
            <a:ext cx="7768952" cy="432048"/>
          </a:xfrm>
        </p:spPr>
        <p:txBody>
          <a:bodyPr>
            <a:noAutofit/>
          </a:bodyPr>
          <a:lstStyle>
            <a:lvl1pPr marL="0" indent="0" algn="l">
              <a:buNone/>
              <a:defRPr sz="2000">
                <a:solidFill>
                  <a:srgbClr val="D953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28/09/2017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9" name="Picture 5" descr="Z:\CavitABI\Resources\Templates\Powerpoint\logo.png"/>
          <p:cNvPicPr>
            <a:picLocks noChangeAspect="1" noChangeArrowheads="1"/>
          </p:cNvPicPr>
          <p:nvPr userDrawn="1"/>
        </p:nvPicPr>
        <p:blipFill>
          <a:blip r:embed="rId2" cstate="print"/>
          <a:srcRect/>
          <a:stretch>
            <a:fillRect/>
          </a:stretch>
        </p:blipFill>
        <p:spPr bwMode="auto">
          <a:xfrm>
            <a:off x="6228184" y="3167221"/>
            <a:ext cx="2269627" cy="98870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9542"/>
            <a:ext cx="7772400" cy="594066"/>
          </a:xfrm>
        </p:spPr>
        <p:txBody>
          <a:bodyPr>
            <a:noAutofit/>
          </a:bodyPr>
          <a:lstStyle>
            <a:lvl1pPr algn="l">
              <a:defRPr sz="3200" b="1">
                <a:solidFill>
                  <a:srgbClr val="D9531E"/>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611560" y="1347614"/>
            <a:ext cx="7768952" cy="432048"/>
          </a:xfrm>
        </p:spPr>
        <p:txBody>
          <a:bodyPr>
            <a:noAutofit/>
          </a:bodyPr>
          <a:lstStyle>
            <a:lvl1pPr marL="0" indent="0" algn="l">
              <a:buNone/>
              <a:defRPr sz="2000">
                <a:solidFill>
                  <a:srgbClr val="D953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28/09/2017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9" name="Picture 5" descr="Z:\CavitABI\Resources\Templates\Powerpoint\logo.png"/>
          <p:cNvPicPr>
            <a:picLocks noChangeAspect="1" noChangeArrowheads="1"/>
          </p:cNvPicPr>
          <p:nvPr userDrawn="1"/>
        </p:nvPicPr>
        <p:blipFill>
          <a:blip r:embed="rId2" cstate="print"/>
          <a:srcRect/>
          <a:stretch>
            <a:fillRect/>
          </a:stretch>
        </p:blipFill>
        <p:spPr bwMode="auto">
          <a:xfrm>
            <a:off x="6228184" y="3167221"/>
            <a:ext cx="2269627" cy="98870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429512"/>
            <a:ext cx="6768752" cy="702078"/>
          </a:xfrm>
        </p:spPr>
        <p:txBody>
          <a:bodyPr>
            <a:normAutofit/>
          </a:bodyPr>
          <a:lstStyle>
            <a:lvl1pPr algn="l" defTabSz="914400" rtl="0" eaLnBrk="1" latinLnBrk="0" hangingPunct="1">
              <a:spcBef>
                <a:spcPct val="0"/>
              </a:spcBef>
              <a:buNone/>
              <a:defRPr lang="en-NZ" sz="3200" b="1" kern="1200" dirty="0">
                <a:solidFill>
                  <a:srgbClr val="D9531E"/>
                </a:solidFill>
                <a:latin typeface="+mj-lt"/>
                <a:ea typeface="+mj-ea"/>
                <a:cs typeface="+mj-cs"/>
              </a:defRPr>
            </a:lvl1pPr>
          </a:lstStyle>
          <a:p>
            <a:r>
              <a:rPr lang="en-US" dirty="0" smtClean="0"/>
              <a:t>Click to edit Master title style</a:t>
            </a:r>
            <a:endParaRPr lang="en-NZ" dirty="0"/>
          </a:p>
        </p:txBody>
      </p:sp>
      <p:sp>
        <p:nvSpPr>
          <p:cNvPr id="3" name="Content Placeholder 2"/>
          <p:cNvSpPr>
            <a:spLocks noGrp="1"/>
          </p:cNvSpPr>
          <p:nvPr>
            <p:ph idx="1"/>
          </p:nvPr>
        </p:nvSpPr>
        <p:spPr>
          <a:xfrm>
            <a:off x="601216" y="1200151"/>
            <a:ext cx="7715200" cy="3394472"/>
          </a:xfrm>
        </p:spPr>
        <p:txBody>
          <a:bodyPr>
            <a:normAutofit/>
          </a:bodyPr>
          <a:lstStyle>
            <a:lvl1pPr>
              <a:defRPr sz="2400"/>
            </a:lvl1pPr>
            <a:lvl2pPr>
              <a:buFont typeface="Arial" pitchFamily="34" charset="0"/>
              <a:buChar char="•"/>
              <a:defRPr sz="2400">
                <a:solidFill>
                  <a:srgbClr val="D9531E"/>
                </a:solidFill>
              </a:defRPr>
            </a:lvl2pPr>
            <a:lvl3pPr>
              <a:defRPr sz="2000"/>
            </a:lvl3pPr>
            <a:lvl4pPr>
              <a:buFont typeface="Arial" pitchFamily="34" charset="0"/>
              <a:buChar char="•"/>
              <a:defRPr sz="2000">
                <a:solidFill>
                  <a:srgbClr val="D9531E"/>
                </a:solidFill>
              </a:defRPr>
            </a:lvl4pPr>
            <a:lvl5pPr>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28/09/2017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7" name="Picture 2" descr="Z:\CavitABI\Resources\Logo\ABI_logo.jpg"/>
          <p:cNvPicPr>
            <a:picLocks noChangeAspect="1" noChangeArrowheads="1"/>
          </p:cNvPicPr>
          <p:nvPr userDrawn="1"/>
        </p:nvPicPr>
        <p:blipFill>
          <a:blip r:embed="rId2" cstate="print"/>
          <a:srcRect/>
          <a:stretch>
            <a:fillRect/>
          </a:stretch>
        </p:blipFill>
        <p:spPr bwMode="auto">
          <a:xfrm>
            <a:off x="6804248" y="336953"/>
            <a:ext cx="1944215" cy="93865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97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611560" y="429512"/>
            <a:ext cx="6768752" cy="702078"/>
          </a:xfrm>
        </p:spPr>
        <p:txBody>
          <a:bodyPr>
            <a:normAutofit/>
          </a:bodyPr>
          <a:lstStyle>
            <a:lvl1pPr>
              <a:defRPr lang="en-NZ" sz="3200" b="1" kern="1200" dirty="0">
                <a:solidFill>
                  <a:schemeClr val="bg1"/>
                </a:solidFill>
                <a:latin typeface="+mj-lt"/>
                <a:ea typeface="+mj-ea"/>
                <a:cs typeface="+mj-cs"/>
              </a:defRPr>
            </a:lvl1pPr>
          </a:lstStyle>
          <a:p>
            <a:r>
              <a:rPr lang="en-US" dirty="0" smtClean="0"/>
              <a:t>Click to edit Master title style</a:t>
            </a:r>
            <a:endParaRPr lang="en-NZ" dirty="0"/>
          </a:p>
        </p:txBody>
      </p:sp>
      <p:sp>
        <p:nvSpPr>
          <p:cNvPr id="3" name="Content Placeholder 2"/>
          <p:cNvSpPr>
            <a:spLocks noGrp="1"/>
          </p:cNvSpPr>
          <p:nvPr>
            <p:ph idx="1"/>
          </p:nvPr>
        </p:nvSpPr>
        <p:spPr>
          <a:xfrm>
            <a:off x="601216" y="1200151"/>
            <a:ext cx="7787208" cy="3394472"/>
          </a:xfrm>
        </p:spPr>
        <p:txBody>
          <a:bodyPr>
            <a:normAutofit/>
          </a:bodyPr>
          <a:lstStyle>
            <a:lvl1pPr>
              <a:defRPr sz="2400">
                <a:solidFill>
                  <a:schemeClr val="bg1"/>
                </a:solidFill>
              </a:defRPr>
            </a:lvl1pPr>
            <a:lvl2pPr>
              <a:buFont typeface="Arial" pitchFamily="34" charset="0"/>
              <a:buChar char="•"/>
              <a:defRPr sz="2400">
                <a:solidFill>
                  <a:schemeClr val="tx1"/>
                </a:solidFill>
              </a:defRPr>
            </a:lvl2pPr>
            <a:lvl3pPr>
              <a:defRPr sz="2000">
                <a:solidFill>
                  <a:schemeClr val="bg1"/>
                </a:solidFill>
              </a:defRPr>
            </a:lvl3pPr>
            <a:lvl4pPr>
              <a:buFont typeface="Arial" pitchFamily="34" charset="0"/>
              <a:buChar char="•"/>
              <a:defRPr sz="2000">
                <a:solidFill>
                  <a:schemeClr val="tx1"/>
                </a:solidFill>
              </a:defRPr>
            </a:lvl4pPr>
            <a:lvl5pPr>
              <a:buFont typeface="Arial" pitchFamily="34" charset="0"/>
              <a:buChar cha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28/09/2017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9" name="Picture 2" descr="Z:\CavitABI\Resources\Logo\ABI_logo_monochrome_white.png"/>
          <p:cNvPicPr>
            <a:picLocks noChangeAspect="1" noChangeArrowheads="1"/>
          </p:cNvPicPr>
          <p:nvPr userDrawn="1"/>
        </p:nvPicPr>
        <p:blipFill>
          <a:blip r:embed="rId2" cstate="print"/>
          <a:srcRect/>
          <a:stretch>
            <a:fillRect/>
          </a:stretch>
        </p:blipFill>
        <p:spPr bwMode="auto">
          <a:xfrm>
            <a:off x="6804249" y="337613"/>
            <a:ext cx="1944215" cy="937993"/>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197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Z:\CavitABI\Resources\Logo\ABI_logo_monochrome_white.png"/>
          <p:cNvPicPr>
            <a:picLocks noChangeAspect="1" noChangeArrowheads="1"/>
          </p:cNvPicPr>
          <p:nvPr userDrawn="1"/>
        </p:nvPicPr>
        <p:blipFill>
          <a:blip r:embed="rId2" cstate="print"/>
          <a:srcRect/>
          <a:stretch>
            <a:fillRect/>
          </a:stretch>
        </p:blipFill>
        <p:spPr bwMode="auto">
          <a:xfrm>
            <a:off x="2051720" y="1419622"/>
            <a:ext cx="4541779" cy="219119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19D73-C53D-BF4F-9934-F999A415916E}" type="datetime1">
              <a:rPr lang="en-NZ" smtClean="0"/>
              <a:t>28/09/2017</a:t>
            </a:fld>
            <a:endParaRPr lang="en-US"/>
          </a:p>
        </p:txBody>
      </p:sp>
      <p:sp>
        <p:nvSpPr>
          <p:cNvPr id="3" name="Footer Placeholder 2"/>
          <p:cNvSpPr>
            <a:spLocks noGrp="1"/>
          </p:cNvSpPr>
          <p:nvPr>
            <p:ph type="ftr" sz="quarter" idx="11"/>
          </p:nvPr>
        </p:nvSpPr>
        <p:spPr/>
        <p:txBody>
          <a:bodyPr/>
          <a:lstStyle/>
          <a:p>
            <a:r>
              <a:rPr lang="en-US" smtClean="0"/>
              <a:t>ACRM October 2015</a:t>
            </a:r>
            <a:endParaRPr lang="en-US"/>
          </a:p>
        </p:txBody>
      </p:sp>
      <p:sp>
        <p:nvSpPr>
          <p:cNvPr id="4" name="Slide Number Placeholder 3"/>
          <p:cNvSpPr>
            <a:spLocks noGrp="1"/>
          </p:cNvSpPr>
          <p:nvPr>
            <p:ph type="sldNum" sz="quarter" idx="12"/>
          </p:nvPr>
        </p:nvSpPr>
        <p:spPr/>
        <p:txBody>
          <a:bodyPr/>
          <a:lstStyle/>
          <a:p>
            <a:fld id="{EBD4A543-8ED7-4FBE-9949-5BCA2D33A734}" type="slidenum">
              <a:rPr lang="en-US" smtClean="0"/>
              <a:pPr/>
              <a:t>‹#›</a:t>
            </a:fld>
            <a:endParaRPr lang="en-US"/>
          </a:p>
        </p:txBody>
      </p:sp>
    </p:spTree>
    <p:extLst>
      <p:ext uri="{BB962C8B-B14F-4D97-AF65-F5344CB8AC3E}">
        <p14:creationId xmlns:p14="http://schemas.microsoft.com/office/powerpoint/2010/main" val="2831484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E51057-B1D2-49C7-B880-C280265C37CA}" type="datetimeFigureOut">
              <a:rPr lang="en-NZ" smtClean="0"/>
              <a:pPr/>
              <a:t>28/09/2017</a:t>
            </a:fld>
            <a:endParaRPr lang="en-NZ"/>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62E962-E40C-4709-82F5-46D77ED57239}"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63" r:id="rId7"/>
  </p:sldLayoutIdLst>
  <p:txStyles>
    <p:titleStyle>
      <a:lvl1pPr algn="l" defTabSz="914400" rtl="0" eaLnBrk="1" latinLnBrk="0" hangingPunct="1">
        <a:spcBef>
          <a:spcPct val="0"/>
        </a:spcBef>
        <a:buNone/>
        <a:defRPr sz="4400" kern="1200">
          <a:solidFill>
            <a:srgbClr val="197D9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97D97"/>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197D9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31590"/>
            <a:ext cx="7772400" cy="594066"/>
          </a:xfrm>
        </p:spPr>
        <p:txBody>
          <a:bodyPr>
            <a:noAutofit/>
          </a:bodyPr>
          <a:lstStyle/>
          <a:p>
            <a:r>
              <a:rPr lang="en-NZ" dirty="0" smtClean="0">
                <a:solidFill>
                  <a:schemeClr val="tx1"/>
                </a:solidFill>
              </a:rPr>
              <a:t>Strategies to engage family with in-patient rehabilitation and community re-integration</a:t>
            </a:r>
            <a:endParaRPr lang="en-NZ" sz="3200" b="1" dirty="0">
              <a:solidFill>
                <a:schemeClr val="tx1"/>
              </a:solidFill>
            </a:endParaRPr>
          </a:p>
        </p:txBody>
      </p:sp>
      <p:sp>
        <p:nvSpPr>
          <p:cNvPr id="3" name="Subtitle 2"/>
          <p:cNvSpPr>
            <a:spLocks noGrp="1"/>
          </p:cNvSpPr>
          <p:nvPr>
            <p:ph type="subTitle" idx="1"/>
          </p:nvPr>
        </p:nvSpPr>
        <p:spPr>
          <a:xfrm>
            <a:off x="611560" y="2211710"/>
            <a:ext cx="7768952" cy="432048"/>
          </a:xfrm>
        </p:spPr>
        <p:txBody>
          <a:bodyPr>
            <a:noAutofit/>
          </a:bodyPr>
          <a:lstStyle/>
          <a:p>
            <a:r>
              <a:rPr lang="en-NZ" sz="2400" dirty="0" smtClean="0">
                <a:solidFill>
                  <a:schemeClr val="tx1"/>
                </a:solidFill>
              </a:rPr>
              <a:t>Jonathan Armstrong, Director of Rehabilitation</a:t>
            </a:r>
            <a:endParaRPr lang="en-NZ" sz="2400" dirty="0">
              <a:solidFill>
                <a:schemeClr val="tx1"/>
              </a:solidFill>
            </a:endParaRPr>
          </a:p>
        </p:txBody>
      </p:sp>
      <p:sp>
        <p:nvSpPr>
          <p:cNvPr id="5" name="TextBox 4"/>
          <p:cNvSpPr txBox="1"/>
          <p:nvPr/>
        </p:nvSpPr>
        <p:spPr>
          <a:xfrm>
            <a:off x="3235896" y="4515966"/>
            <a:ext cx="2520280" cy="369332"/>
          </a:xfrm>
          <a:prstGeom prst="rect">
            <a:avLst/>
          </a:prstGeom>
          <a:noFill/>
        </p:spPr>
        <p:txBody>
          <a:bodyPr wrap="square" rtlCol="0">
            <a:spAutoFit/>
          </a:bodyPr>
          <a:lstStyle/>
          <a:p>
            <a:pPr algn="ctr"/>
            <a:r>
              <a:rPr lang="en-NZ" dirty="0" smtClean="0">
                <a:solidFill>
                  <a:schemeClr val="bg1">
                    <a:lumMod val="50000"/>
                  </a:schemeClr>
                </a:solidFill>
              </a:rPr>
              <a:t>ACRM October 2017</a:t>
            </a:r>
            <a:endParaRPr lang="en-NZ"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1510"/>
            <a:ext cx="6768752" cy="702078"/>
          </a:xfrm>
        </p:spPr>
        <p:txBody>
          <a:bodyPr/>
          <a:lstStyle/>
          <a:p>
            <a:r>
              <a:rPr lang="en-US" dirty="0" smtClean="0"/>
              <a:t>Therapeutic Alliance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265694"/>
              </p:ext>
            </p:extLst>
          </p:nvPr>
        </p:nvGraphicFramePr>
        <p:xfrm>
          <a:off x="601216" y="1200151"/>
          <a:ext cx="6707088"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Callout 5"/>
          <p:cNvSpPr/>
          <p:nvPr/>
        </p:nvSpPr>
        <p:spPr>
          <a:xfrm>
            <a:off x="5508104" y="1203598"/>
            <a:ext cx="3384550" cy="1943795"/>
          </a:xfrm>
          <a:prstGeom prst="wedgeEllipseCallout">
            <a:avLst>
              <a:gd name="adj1" fmla="val -47832"/>
              <a:gd name="adj2" fmla="val 82740"/>
            </a:avLst>
          </a:prstGeom>
          <a:solidFill>
            <a:srgbClr val="8CD7EC"/>
          </a:solidFill>
          <a:ln>
            <a:solidFill>
              <a:srgbClr val="197D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197D97"/>
                </a:solidFill>
              </a:rPr>
              <a:t>Early engagement, </a:t>
            </a:r>
            <a:r>
              <a:rPr lang="en-US" dirty="0" smtClean="0">
                <a:solidFill>
                  <a:srgbClr val="197D97"/>
                </a:solidFill>
              </a:rPr>
              <a:t>cultural needs, listening</a:t>
            </a:r>
            <a:r>
              <a:rPr lang="en-US" dirty="0">
                <a:solidFill>
                  <a:srgbClr val="197D97"/>
                </a:solidFill>
              </a:rPr>
              <a:t>, joining, </a:t>
            </a:r>
            <a:r>
              <a:rPr lang="en-US" dirty="0" smtClean="0">
                <a:solidFill>
                  <a:srgbClr val="197D97"/>
                </a:solidFill>
              </a:rPr>
              <a:t>education, </a:t>
            </a:r>
            <a:r>
              <a:rPr lang="en-US" dirty="0">
                <a:solidFill>
                  <a:srgbClr val="197D97"/>
                </a:solidFill>
              </a:rPr>
              <a:t>skills training, </a:t>
            </a:r>
            <a:r>
              <a:rPr lang="en-US" dirty="0" smtClean="0">
                <a:solidFill>
                  <a:srgbClr val="197D97"/>
                </a:solidFill>
              </a:rPr>
              <a:t>community reintegration</a:t>
            </a:r>
            <a:endParaRPr lang="en-US" dirty="0">
              <a:solidFill>
                <a:srgbClr val="197D97"/>
              </a:solidFill>
            </a:endParaRPr>
          </a:p>
        </p:txBody>
      </p:sp>
    </p:spTree>
    <p:extLst>
      <p:ext uri="{BB962C8B-B14F-4D97-AF65-F5344CB8AC3E}">
        <p14:creationId xmlns:p14="http://schemas.microsoft.com/office/powerpoint/2010/main" val="14084469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Engagement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alibri" charset="0"/>
              </a:rPr>
              <a:t>Brain Injury Nurse Specialist </a:t>
            </a:r>
            <a:r>
              <a:rPr lang="en-US" dirty="0">
                <a:latin typeface="Calibri" charset="0"/>
              </a:rPr>
              <a:t>in </a:t>
            </a:r>
            <a:r>
              <a:rPr lang="en-US" dirty="0" smtClean="0">
                <a:latin typeface="Calibri" charset="0"/>
              </a:rPr>
              <a:t>the </a:t>
            </a:r>
            <a:r>
              <a:rPr lang="en-US" dirty="0">
                <a:latin typeface="Calibri" charset="0"/>
              </a:rPr>
              <a:t>acute </a:t>
            </a:r>
            <a:r>
              <a:rPr lang="en-US" dirty="0" smtClean="0">
                <a:latin typeface="Calibri" charset="0"/>
              </a:rPr>
              <a:t>hospitals</a:t>
            </a:r>
            <a:endParaRPr lang="en-US" dirty="0">
              <a:latin typeface="Calibri" charset="0"/>
            </a:endParaRPr>
          </a:p>
          <a:p>
            <a:r>
              <a:rPr lang="en-US" dirty="0">
                <a:latin typeface="Calibri" charset="0"/>
              </a:rPr>
              <a:t>Their role is to identify and monitor patients in the acute hospital suspected of having a moderate to severe brain </a:t>
            </a:r>
            <a:r>
              <a:rPr lang="en-US" dirty="0" smtClean="0">
                <a:latin typeface="Calibri" charset="0"/>
              </a:rPr>
              <a:t>injury </a:t>
            </a:r>
            <a:endParaRPr lang="en-US" dirty="0">
              <a:latin typeface="Calibri" charset="0"/>
            </a:endParaRPr>
          </a:p>
          <a:p>
            <a:r>
              <a:rPr lang="en-US" dirty="0">
                <a:latin typeface="Calibri" charset="0"/>
              </a:rPr>
              <a:t>Therapeutic relationship with family starts here</a:t>
            </a:r>
          </a:p>
          <a:p>
            <a:r>
              <a:rPr lang="en-US" dirty="0">
                <a:latin typeface="Calibri" charset="0"/>
              </a:rPr>
              <a:t>They are the first contact for families coming into our service and provide the families with relevant </a:t>
            </a:r>
            <a:r>
              <a:rPr lang="en-US" dirty="0" smtClean="0">
                <a:latin typeface="Calibri" charset="0"/>
              </a:rPr>
              <a:t>information</a:t>
            </a:r>
            <a:endParaRPr lang="en-US" dirty="0">
              <a:latin typeface="Calibri" charset="0"/>
            </a:endParaRPr>
          </a:p>
          <a:p>
            <a:r>
              <a:rPr lang="en-US" dirty="0">
                <a:latin typeface="Calibri" charset="0"/>
              </a:rPr>
              <a:t>They gather history for an IDT handover prior to </a:t>
            </a:r>
            <a:r>
              <a:rPr lang="en-US" dirty="0" smtClean="0">
                <a:latin typeface="Calibri" charset="0"/>
              </a:rPr>
              <a:t>admission</a:t>
            </a:r>
          </a:p>
          <a:p>
            <a:r>
              <a:rPr lang="en-US" dirty="0" smtClean="0">
                <a:latin typeface="Calibri" charset="0"/>
              </a:rPr>
              <a:t>Visits to the ABI site</a:t>
            </a:r>
          </a:p>
          <a:p>
            <a:r>
              <a:rPr lang="en-US" dirty="0" smtClean="0">
                <a:latin typeface="Calibri" charset="0"/>
              </a:rPr>
              <a:t>Early goal setting to establish expectations</a:t>
            </a:r>
            <a:endParaRPr lang="en-US" dirty="0">
              <a:latin typeface="Calibri" charset="0"/>
            </a:endParaRPr>
          </a:p>
          <a:p>
            <a:pPr marL="0" indent="0">
              <a:buNone/>
            </a:pPr>
            <a:endParaRPr lang="en-US" dirty="0"/>
          </a:p>
        </p:txBody>
      </p:sp>
    </p:spTree>
    <p:extLst>
      <p:ext uri="{BB962C8B-B14F-4D97-AF65-F5344CB8AC3E}">
        <p14:creationId xmlns:p14="http://schemas.microsoft.com/office/powerpoint/2010/main" val="226905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cultural needs</a:t>
            </a:r>
            <a:endParaRPr lang="en-US" dirty="0"/>
          </a:p>
        </p:txBody>
      </p:sp>
      <p:sp>
        <p:nvSpPr>
          <p:cNvPr id="3" name="Content Placeholder 2"/>
          <p:cNvSpPr>
            <a:spLocks noGrp="1"/>
          </p:cNvSpPr>
          <p:nvPr>
            <p:ph idx="1"/>
          </p:nvPr>
        </p:nvSpPr>
        <p:spPr>
          <a:xfrm>
            <a:off x="601216" y="1200150"/>
            <a:ext cx="7715200" cy="3675855"/>
          </a:xfrm>
        </p:spPr>
        <p:txBody>
          <a:bodyPr>
            <a:noAutofit/>
          </a:bodyPr>
          <a:lstStyle/>
          <a:p>
            <a:r>
              <a:rPr lang="en-US" sz="1800" dirty="0" smtClean="0"/>
              <a:t>Maori comprise a disproportionately large percentage of TBI rehab clients</a:t>
            </a:r>
          </a:p>
          <a:p>
            <a:r>
              <a:rPr lang="en-US" sz="1800" dirty="0" smtClean="0"/>
              <a:t>Feedback from Maori revealed processes are perceived as medically structured, instead of specifically tailored to the client, </a:t>
            </a:r>
            <a:r>
              <a:rPr lang="en-US" sz="1800" dirty="0" err="1" smtClean="0"/>
              <a:t>whanau</a:t>
            </a:r>
            <a:r>
              <a:rPr lang="en-US" sz="1800" dirty="0" smtClean="0"/>
              <a:t> or culture</a:t>
            </a:r>
          </a:p>
          <a:p>
            <a:r>
              <a:rPr lang="en-US" sz="1800" dirty="0" smtClean="0"/>
              <a:t>Standard cultural safety considerations</a:t>
            </a:r>
          </a:p>
          <a:p>
            <a:r>
              <a:rPr lang="en-US" sz="1800" dirty="0" smtClean="0"/>
              <a:t>Recruitment of </a:t>
            </a:r>
            <a:r>
              <a:rPr lang="en-US" sz="1800" dirty="0" err="1" smtClean="0"/>
              <a:t>Kairahi</a:t>
            </a:r>
            <a:r>
              <a:rPr lang="en-US" sz="1800" dirty="0" smtClean="0"/>
              <a:t> </a:t>
            </a:r>
            <a:r>
              <a:rPr lang="en-US" sz="1800" dirty="0" err="1" smtClean="0"/>
              <a:t>Kopapa</a:t>
            </a:r>
            <a:r>
              <a:rPr lang="en-US" sz="1800" dirty="0" smtClean="0"/>
              <a:t> Maori (Maori Support Person)</a:t>
            </a:r>
          </a:p>
          <a:p>
            <a:r>
              <a:rPr lang="en-US" sz="1800" dirty="0" smtClean="0"/>
              <a:t>Leads a dynamic process of ongoing interaction based on mutual respect, trust, openness and desire to return to good health</a:t>
            </a:r>
          </a:p>
          <a:p>
            <a:r>
              <a:rPr lang="en-US" sz="1800" dirty="0" err="1" smtClean="0"/>
              <a:t>Karakia</a:t>
            </a:r>
            <a:r>
              <a:rPr lang="en-US" sz="1800" dirty="0" smtClean="0"/>
              <a:t>, </a:t>
            </a:r>
            <a:r>
              <a:rPr lang="en-US" sz="1800" dirty="0" err="1" smtClean="0"/>
              <a:t>Pepeha</a:t>
            </a:r>
            <a:r>
              <a:rPr lang="en-US" sz="1800" dirty="0" smtClean="0"/>
              <a:t>, Greetings, </a:t>
            </a:r>
            <a:r>
              <a:rPr lang="en-US" sz="1800" dirty="0" err="1" smtClean="0"/>
              <a:t>Waiata</a:t>
            </a:r>
            <a:r>
              <a:rPr lang="en-US" sz="1800" dirty="0" smtClean="0"/>
              <a:t>…</a:t>
            </a:r>
          </a:p>
          <a:p>
            <a:r>
              <a:rPr lang="en-US" sz="1800" dirty="0" smtClean="0"/>
              <a:t>Awareness of Maori Health Models – “</a:t>
            </a:r>
            <a:r>
              <a:rPr lang="en-US" sz="1800" dirty="0" err="1" smtClean="0"/>
              <a:t>Te</a:t>
            </a:r>
            <a:r>
              <a:rPr lang="en-US" sz="1800" dirty="0" smtClean="0"/>
              <a:t> </a:t>
            </a:r>
            <a:r>
              <a:rPr lang="en-US" sz="1800" dirty="0" err="1" smtClean="0"/>
              <a:t>Whare</a:t>
            </a:r>
            <a:r>
              <a:rPr lang="en-US" sz="1800" dirty="0" smtClean="0"/>
              <a:t> Tapa </a:t>
            </a:r>
            <a:r>
              <a:rPr lang="en-US" sz="1800" dirty="0" err="1" smtClean="0"/>
              <a:t>Wha</a:t>
            </a:r>
            <a:r>
              <a:rPr lang="en-US" sz="1800" dirty="0" smtClean="0"/>
              <a:t>” (</a:t>
            </a:r>
            <a:r>
              <a:rPr lang="en-US" sz="1800" dirty="0" err="1" smtClean="0"/>
              <a:t>Durie</a:t>
            </a:r>
            <a:r>
              <a:rPr lang="en-US" sz="1800" dirty="0" smtClean="0"/>
              <a:t>, 1994)</a:t>
            </a:r>
          </a:p>
          <a:p>
            <a:r>
              <a:rPr lang="en-US" sz="1800" dirty="0" smtClean="0"/>
              <a:t>Emerging Maori specific assessments – “Te Waka </a:t>
            </a:r>
            <a:r>
              <a:rPr lang="en-US" sz="1800" dirty="0" err="1" smtClean="0"/>
              <a:t>Oranga</a:t>
            </a:r>
            <a:r>
              <a:rPr lang="en-US" sz="1800" dirty="0" smtClean="0"/>
              <a:t>” (Elder, 2017)</a:t>
            </a:r>
          </a:p>
          <a:p>
            <a:r>
              <a:rPr lang="en-US" sz="1800" dirty="0" smtClean="0"/>
              <a:t>Keeping families together (</a:t>
            </a:r>
            <a:r>
              <a:rPr lang="en-US" sz="1800" dirty="0" err="1" smtClean="0"/>
              <a:t>whanau</a:t>
            </a:r>
            <a:r>
              <a:rPr lang="en-US" sz="1800" dirty="0" smtClean="0"/>
              <a:t> house)</a:t>
            </a:r>
            <a:endParaRPr lang="en-US" sz="1800" dirty="0"/>
          </a:p>
        </p:txBody>
      </p:sp>
    </p:spTree>
    <p:extLst>
      <p:ext uri="{BB962C8B-B14F-4D97-AF65-F5344CB8AC3E}">
        <p14:creationId xmlns:p14="http://schemas.microsoft.com/office/powerpoint/2010/main" val="41252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Actively listening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Calibri" charset="0"/>
              </a:rPr>
              <a:t>Keyworker</a:t>
            </a:r>
            <a:r>
              <a:rPr lang="en-AU" dirty="0" smtClean="0">
                <a:latin typeface="Calibri" charset="0"/>
              </a:rPr>
              <a:t>’</a:t>
            </a:r>
            <a:r>
              <a:rPr lang="en-US" dirty="0" smtClean="0">
                <a:latin typeface="Calibri" charset="0"/>
              </a:rPr>
              <a:t>s </a:t>
            </a:r>
            <a:r>
              <a:rPr lang="en-US" dirty="0">
                <a:latin typeface="Calibri" charset="0"/>
              </a:rPr>
              <a:t>(KW) role is to act as the families link to the </a:t>
            </a:r>
            <a:r>
              <a:rPr lang="en-US" dirty="0" smtClean="0">
                <a:latin typeface="Calibri" charset="0"/>
              </a:rPr>
              <a:t>rehab team</a:t>
            </a:r>
            <a:endParaRPr lang="en-US" dirty="0">
              <a:latin typeface="Calibri" charset="0"/>
            </a:endParaRPr>
          </a:p>
          <a:p>
            <a:r>
              <a:rPr lang="en-US" dirty="0">
                <a:latin typeface="Calibri" charset="0"/>
              </a:rPr>
              <a:t>KW is also responsible for reporting to </a:t>
            </a:r>
            <a:r>
              <a:rPr lang="en-US" dirty="0" smtClean="0">
                <a:latin typeface="Calibri" charset="0"/>
              </a:rPr>
              <a:t>ACC (funder)</a:t>
            </a:r>
            <a:endParaRPr lang="en-US" dirty="0">
              <a:latin typeface="Calibri" charset="0"/>
            </a:endParaRPr>
          </a:p>
          <a:p>
            <a:r>
              <a:rPr lang="en-US" dirty="0" smtClean="0">
                <a:latin typeface="Calibri" charset="0"/>
              </a:rPr>
              <a:t>Goal setting with the rehab program coordinator and client/family</a:t>
            </a:r>
          </a:p>
          <a:p>
            <a:r>
              <a:rPr lang="en-US" dirty="0" smtClean="0">
                <a:latin typeface="Calibri" charset="0"/>
              </a:rPr>
              <a:t>Core Team meeting </a:t>
            </a:r>
            <a:r>
              <a:rPr lang="en-US" dirty="0">
                <a:latin typeface="Calibri" charset="0"/>
              </a:rPr>
              <a:t>held within first three days of admission to set </a:t>
            </a:r>
            <a:r>
              <a:rPr lang="en-US" dirty="0" smtClean="0">
                <a:latin typeface="Calibri" charset="0"/>
              </a:rPr>
              <a:t>rehab strategies that </a:t>
            </a:r>
            <a:r>
              <a:rPr lang="en-US" dirty="0">
                <a:latin typeface="Calibri" charset="0"/>
              </a:rPr>
              <a:t>match with family/client </a:t>
            </a:r>
            <a:r>
              <a:rPr lang="en-US" dirty="0" smtClean="0">
                <a:latin typeface="Calibri" charset="0"/>
              </a:rPr>
              <a:t>goal</a:t>
            </a:r>
          </a:p>
          <a:p>
            <a:r>
              <a:rPr lang="en-US" dirty="0" smtClean="0">
                <a:latin typeface="Calibri" charset="0"/>
              </a:rPr>
              <a:t>Initial </a:t>
            </a:r>
            <a:r>
              <a:rPr lang="en-US" dirty="0">
                <a:latin typeface="Calibri" charset="0"/>
              </a:rPr>
              <a:t>family meetings held within the end of the first week</a:t>
            </a:r>
          </a:p>
          <a:p>
            <a:r>
              <a:rPr lang="en-US" dirty="0">
                <a:latin typeface="Calibri" charset="0"/>
              </a:rPr>
              <a:t>Family have the option of running the meeting how they choose</a:t>
            </a:r>
          </a:p>
          <a:p>
            <a:r>
              <a:rPr lang="en-US" dirty="0">
                <a:latin typeface="Calibri" charset="0"/>
              </a:rPr>
              <a:t>Ongoing family meetings </a:t>
            </a:r>
            <a:r>
              <a:rPr lang="en-US" dirty="0" smtClean="0">
                <a:latin typeface="Calibri" charset="0"/>
              </a:rPr>
              <a:t>(“</a:t>
            </a:r>
            <a:r>
              <a:rPr lang="en-US" dirty="0" err="1" smtClean="0">
                <a:latin typeface="Calibri" charset="0"/>
              </a:rPr>
              <a:t>Hui</a:t>
            </a:r>
            <a:r>
              <a:rPr lang="en-US" dirty="0" smtClean="0">
                <a:latin typeface="Calibri" charset="0"/>
              </a:rPr>
              <a:t>”)</a:t>
            </a:r>
          </a:p>
          <a:p>
            <a:r>
              <a:rPr lang="en-US" dirty="0" smtClean="0">
                <a:latin typeface="Calibri" charset="0"/>
              </a:rPr>
              <a:t>Make time/space to listen to concerns, hopes, expectations…</a:t>
            </a:r>
            <a:endParaRPr lang="en-US" dirty="0">
              <a:latin typeface="Calibri" charset="0"/>
            </a:endParaRPr>
          </a:p>
        </p:txBody>
      </p:sp>
    </p:spTree>
    <p:extLst>
      <p:ext uri="{BB962C8B-B14F-4D97-AF65-F5344CB8AC3E}">
        <p14:creationId xmlns:p14="http://schemas.microsoft.com/office/powerpoint/2010/main" val="2742420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(active involvement)</a:t>
            </a:r>
            <a:endParaRPr lang="en-US" dirty="0"/>
          </a:p>
        </p:txBody>
      </p:sp>
      <p:sp>
        <p:nvSpPr>
          <p:cNvPr id="3" name="Content Placeholder 2"/>
          <p:cNvSpPr>
            <a:spLocks noGrp="1"/>
          </p:cNvSpPr>
          <p:nvPr>
            <p:ph idx="1"/>
          </p:nvPr>
        </p:nvSpPr>
        <p:spPr/>
        <p:txBody>
          <a:bodyPr>
            <a:normAutofit/>
          </a:bodyPr>
          <a:lstStyle/>
          <a:p>
            <a:r>
              <a:rPr lang="en-US" sz="2000" dirty="0" smtClean="0">
                <a:latin typeface="Calibri" charset="0"/>
              </a:rPr>
              <a:t>Family are </a:t>
            </a:r>
            <a:r>
              <a:rPr lang="en-AU" sz="2000" dirty="0" smtClean="0">
                <a:latin typeface="Calibri" charset="0"/>
              </a:rPr>
              <a:t>welcomed into therapy sessions</a:t>
            </a:r>
          </a:p>
          <a:p>
            <a:r>
              <a:rPr lang="en-AU" sz="2000" dirty="0" smtClean="0">
                <a:latin typeface="Calibri" charset="0"/>
                <a:sym typeface="Wingdings" charset="0"/>
              </a:rPr>
              <a:t>Positively reinforce the client’s efforts</a:t>
            </a:r>
          </a:p>
          <a:p>
            <a:r>
              <a:rPr lang="en-AU" sz="2000" dirty="0" smtClean="0">
                <a:latin typeface="Calibri" charset="0"/>
                <a:sym typeface="Wingdings" charset="0"/>
              </a:rPr>
              <a:t>Witness progress for themselves</a:t>
            </a:r>
            <a:endParaRPr lang="en-US" sz="2000" dirty="0">
              <a:latin typeface="Calibri" charset="0"/>
              <a:sym typeface="Wingdings" charset="0"/>
            </a:endParaRPr>
          </a:p>
          <a:p>
            <a:r>
              <a:rPr lang="en-US" sz="2000" dirty="0" smtClean="0">
                <a:latin typeface="Calibri" charset="0"/>
              </a:rPr>
              <a:t>Decisions are negotiated</a:t>
            </a:r>
          </a:p>
          <a:p>
            <a:r>
              <a:rPr lang="en-US" sz="2000" dirty="0" smtClean="0">
                <a:latin typeface="Calibri" charset="0"/>
              </a:rPr>
              <a:t>Steps </a:t>
            </a:r>
            <a:r>
              <a:rPr lang="en-US" sz="2000" dirty="0">
                <a:latin typeface="Calibri" charset="0"/>
              </a:rPr>
              <a:t>towards achieving client/family goals were negotiated initially with </a:t>
            </a:r>
            <a:r>
              <a:rPr lang="en-US" sz="2000" dirty="0" smtClean="0">
                <a:latin typeface="Calibri" charset="0"/>
              </a:rPr>
              <a:t>family </a:t>
            </a:r>
            <a:r>
              <a:rPr lang="en-US" sz="2000" dirty="0">
                <a:latin typeface="Calibri" charset="0"/>
              </a:rPr>
              <a:t>and then with </a:t>
            </a:r>
            <a:r>
              <a:rPr lang="en-US" sz="2000" dirty="0" smtClean="0">
                <a:latin typeface="Calibri" charset="0"/>
              </a:rPr>
              <a:t>the client when they are able </a:t>
            </a:r>
            <a:r>
              <a:rPr lang="en-US" sz="2000" dirty="0">
                <a:latin typeface="Calibri" charset="0"/>
              </a:rPr>
              <a:t>to participate in this</a:t>
            </a:r>
          </a:p>
          <a:p>
            <a:r>
              <a:rPr lang="en-US" sz="2000" dirty="0" smtClean="0">
                <a:latin typeface="Calibri" charset="0"/>
              </a:rPr>
              <a:t>Families participate </a:t>
            </a:r>
            <a:r>
              <a:rPr lang="en-US" sz="2000" dirty="0">
                <a:latin typeface="Calibri" charset="0"/>
              </a:rPr>
              <a:t>in timetabling and rehab </a:t>
            </a:r>
            <a:r>
              <a:rPr lang="en-US" sz="2000" dirty="0" smtClean="0">
                <a:latin typeface="Calibri" charset="0"/>
              </a:rPr>
              <a:t>activities</a:t>
            </a:r>
            <a:endParaRPr lang="en-US" sz="2000" dirty="0">
              <a:latin typeface="Calibri" charset="0"/>
            </a:endParaRPr>
          </a:p>
        </p:txBody>
      </p:sp>
    </p:spTree>
    <p:extLst>
      <p:ext uri="{BB962C8B-B14F-4D97-AF65-F5344CB8AC3E}">
        <p14:creationId xmlns:p14="http://schemas.microsoft.com/office/powerpoint/2010/main" val="3686053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dirty="0">
                <a:latin typeface="Calibri" charset="0"/>
                <a:cs typeface="Arial" charset="0"/>
              </a:rPr>
              <a:t>On brain injury and recovery</a:t>
            </a:r>
          </a:p>
          <a:p>
            <a:pPr lvl="1">
              <a:buFont typeface="Arial" charset="0"/>
              <a:buChar char="•"/>
            </a:pPr>
            <a:r>
              <a:rPr lang="en-US" dirty="0">
                <a:solidFill>
                  <a:srgbClr val="197D97"/>
                </a:solidFill>
                <a:latin typeface="Calibri" charset="0"/>
                <a:cs typeface="Arial" charset="0"/>
              </a:rPr>
              <a:t>Written</a:t>
            </a:r>
          </a:p>
          <a:p>
            <a:pPr lvl="1">
              <a:buFont typeface="Arial" charset="0"/>
              <a:buChar char="•"/>
            </a:pPr>
            <a:r>
              <a:rPr lang="en-US" dirty="0">
                <a:solidFill>
                  <a:srgbClr val="197D97"/>
                </a:solidFill>
                <a:latin typeface="Calibri" charset="0"/>
                <a:cs typeface="Arial" charset="0"/>
              </a:rPr>
              <a:t>Verbal</a:t>
            </a:r>
          </a:p>
          <a:p>
            <a:pPr lvl="1">
              <a:buFont typeface="Arial" charset="0"/>
              <a:buChar char="•"/>
            </a:pPr>
            <a:r>
              <a:rPr lang="en-US" dirty="0">
                <a:solidFill>
                  <a:srgbClr val="197D97"/>
                </a:solidFill>
                <a:latin typeface="Calibri" charset="0"/>
                <a:cs typeface="Arial" charset="0"/>
              </a:rPr>
              <a:t>Pictures</a:t>
            </a:r>
          </a:p>
          <a:p>
            <a:pPr lvl="1">
              <a:buFont typeface="Arial" charset="0"/>
              <a:buChar char="•"/>
            </a:pPr>
            <a:r>
              <a:rPr lang="en-US" dirty="0" err="1">
                <a:solidFill>
                  <a:srgbClr val="197D97"/>
                </a:solidFill>
                <a:latin typeface="Calibri" charset="0"/>
                <a:cs typeface="Arial" charset="0"/>
              </a:rPr>
              <a:t>Individualised</a:t>
            </a:r>
            <a:endParaRPr lang="en-US" dirty="0">
              <a:solidFill>
                <a:srgbClr val="197D97"/>
              </a:solidFill>
              <a:latin typeface="Calibri" charset="0"/>
              <a:cs typeface="Arial" charset="0"/>
            </a:endParaRPr>
          </a:p>
          <a:p>
            <a:r>
              <a:rPr lang="en-US" dirty="0" err="1">
                <a:latin typeface="Calibri" charset="0"/>
                <a:cs typeface="Arial" charset="0"/>
              </a:rPr>
              <a:t>Normalising</a:t>
            </a:r>
            <a:endParaRPr lang="en-US" dirty="0">
              <a:latin typeface="Calibri" charset="0"/>
              <a:cs typeface="Arial" charset="0"/>
            </a:endParaRPr>
          </a:p>
          <a:p>
            <a:r>
              <a:rPr lang="en-US" dirty="0">
                <a:latin typeface="Calibri" charset="0"/>
                <a:cs typeface="Arial" charset="0"/>
              </a:rPr>
              <a:t>Managing concerns/</a:t>
            </a:r>
            <a:r>
              <a:rPr lang="en-US" dirty="0" smtClean="0">
                <a:latin typeface="Calibri" charset="0"/>
                <a:cs typeface="Arial" charset="0"/>
              </a:rPr>
              <a:t>fears</a:t>
            </a:r>
          </a:p>
          <a:p>
            <a:endParaRPr lang="en-US" dirty="0">
              <a:latin typeface="Calibri" charset="0"/>
              <a:cs typeface="Arial"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1" y="1335843"/>
            <a:ext cx="2099571" cy="2964100"/>
          </a:xfrm>
          <a:prstGeom prst="rect">
            <a:avLst/>
          </a:prstGeom>
        </p:spPr>
      </p:pic>
    </p:spTree>
    <p:extLst>
      <p:ext uri="{BB962C8B-B14F-4D97-AF65-F5344CB8AC3E}">
        <p14:creationId xmlns:p14="http://schemas.microsoft.com/office/powerpoint/2010/main" val="3168565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training</a:t>
            </a:r>
          </a:p>
        </p:txBody>
      </p:sp>
      <p:sp>
        <p:nvSpPr>
          <p:cNvPr id="3" name="Content Placeholder 2"/>
          <p:cNvSpPr>
            <a:spLocks noGrp="1"/>
          </p:cNvSpPr>
          <p:nvPr>
            <p:ph idx="1"/>
          </p:nvPr>
        </p:nvSpPr>
        <p:spPr/>
        <p:txBody>
          <a:bodyPr>
            <a:normAutofit fontScale="92500" lnSpcReduction="10000"/>
          </a:bodyPr>
          <a:lstStyle/>
          <a:p>
            <a:r>
              <a:rPr lang="en-US" dirty="0">
                <a:latin typeface="Calibri" charset="0"/>
                <a:cs typeface="Arial" charset="0"/>
              </a:rPr>
              <a:t>Teaching family specific skills</a:t>
            </a:r>
          </a:p>
          <a:p>
            <a:pPr lvl="1">
              <a:buFont typeface="Arial" charset="0"/>
              <a:buChar char="•"/>
            </a:pPr>
            <a:r>
              <a:rPr lang="en-US" dirty="0">
                <a:solidFill>
                  <a:srgbClr val="197D97"/>
                </a:solidFill>
                <a:latin typeface="Calibri" charset="0"/>
                <a:cs typeface="Arial" charset="0"/>
              </a:rPr>
              <a:t>Hoisting</a:t>
            </a:r>
          </a:p>
          <a:p>
            <a:pPr lvl="1">
              <a:buFont typeface="Arial" charset="0"/>
              <a:buChar char="•"/>
            </a:pPr>
            <a:r>
              <a:rPr lang="en-US" dirty="0" smtClean="0">
                <a:solidFill>
                  <a:srgbClr val="197D97"/>
                </a:solidFill>
                <a:latin typeface="Calibri" charset="0"/>
                <a:cs typeface="Arial" charset="0"/>
              </a:rPr>
              <a:t>Feeding/PEG</a:t>
            </a:r>
          </a:p>
          <a:p>
            <a:pPr lvl="1">
              <a:buFont typeface="Arial" charset="0"/>
              <a:buChar char="•"/>
            </a:pPr>
            <a:r>
              <a:rPr lang="en-US" dirty="0" smtClean="0">
                <a:solidFill>
                  <a:srgbClr val="197D97"/>
                </a:solidFill>
                <a:latin typeface="Calibri" charset="0"/>
                <a:cs typeface="Arial" charset="0"/>
              </a:rPr>
              <a:t>Self-care</a:t>
            </a:r>
            <a:endParaRPr lang="en-US" dirty="0">
              <a:solidFill>
                <a:srgbClr val="197D97"/>
              </a:solidFill>
              <a:latin typeface="Calibri" charset="0"/>
              <a:cs typeface="Arial" charset="0"/>
            </a:endParaRPr>
          </a:p>
          <a:p>
            <a:pPr lvl="1">
              <a:buFont typeface="Arial" charset="0"/>
              <a:buChar char="•"/>
            </a:pPr>
            <a:r>
              <a:rPr lang="en-US" dirty="0" err="1">
                <a:solidFill>
                  <a:srgbClr val="197D97"/>
                </a:solidFill>
                <a:latin typeface="Calibri" charset="0"/>
                <a:cs typeface="Arial" charset="0"/>
              </a:rPr>
              <a:t>Behaviour</a:t>
            </a:r>
            <a:r>
              <a:rPr lang="en-US" dirty="0">
                <a:solidFill>
                  <a:srgbClr val="197D97"/>
                </a:solidFill>
                <a:latin typeface="Calibri" charset="0"/>
                <a:cs typeface="Arial" charset="0"/>
              </a:rPr>
              <a:t> management</a:t>
            </a:r>
          </a:p>
          <a:p>
            <a:pPr lvl="1">
              <a:buFont typeface="Arial" charset="0"/>
              <a:buChar char="•"/>
            </a:pPr>
            <a:r>
              <a:rPr lang="en-US" dirty="0">
                <a:solidFill>
                  <a:srgbClr val="197D97"/>
                </a:solidFill>
                <a:latin typeface="Calibri" charset="0"/>
                <a:cs typeface="Arial" charset="0"/>
              </a:rPr>
              <a:t>Using communication aids</a:t>
            </a:r>
          </a:p>
          <a:p>
            <a:r>
              <a:rPr lang="en-US" dirty="0">
                <a:latin typeface="Calibri" charset="0"/>
                <a:cs typeface="Arial" charset="0"/>
              </a:rPr>
              <a:t>Shift of responsibility from rehab provider to family (self-management strategies)</a:t>
            </a:r>
          </a:p>
          <a:p>
            <a:r>
              <a:rPr lang="en-US" dirty="0">
                <a:latin typeface="Calibri" charset="0"/>
                <a:cs typeface="Arial" charset="0"/>
              </a:rPr>
              <a:t>Prepare for discharge</a:t>
            </a:r>
          </a:p>
          <a:p>
            <a:endParaRPr lang="en-US" dirty="0"/>
          </a:p>
        </p:txBody>
      </p:sp>
    </p:spTree>
    <p:extLst>
      <p:ext uri="{BB962C8B-B14F-4D97-AF65-F5344CB8AC3E}">
        <p14:creationId xmlns:p14="http://schemas.microsoft.com/office/powerpoint/2010/main" val="2909358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Reintegration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Families are prepared for the client’s return to their home and community in a graduated way</a:t>
            </a:r>
          </a:p>
          <a:p>
            <a:pPr lvl="1"/>
            <a:r>
              <a:rPr lang="en-US" dirty="0" smtClean="0">
                <a:solidFill>
                  <a:srgbClr val="197D97"/>
                </a:solidFill>
              </a:rPr>
              <a:t>Outings</a:t>
            </a:r>
          </a:p>
          <a:p>
            <a:pPr lvl="1"/>
            <a:r>
              <a:rPr lang="en-US" dirty="0" smtClean="0">
                <a:solidFill>
                  <a:srgbClr val="197D97"/>
                </a:solidFill>
              </a:rPr>
              <a:t>Day leave</a:t>
            </a:r>
          </a:p>
          <a:p>
            <a:pPr lvl="1"/>
            <a:r>
              <a:rPr lang="en-US" dirty="0" smtClean="0">
                <a:solidFill>
                  <a:srgbClr val="197D97"/>
                </a:solidFill>
              </a:rPr>
              <a:t>Overnight stays</a:t>
            </a:r>
          </a:p>
          <a:p>
            <a:r>
              <a:rPr lang="en-US" dirty="0" smtClean="0"/>
              <a:t>Community based rehab activities and groups</a:t>
            </a:r>
          </a:p>
          <a:p>
            <a:r>
              <a:rPr lang="en-US" dirty="0" smtClean="0"/>
              <a:t>Trialing strategies in the “real world”</a:t>
            </a:r>
          </a:p>
          <a:p>
            <a:r>
              <a:rPr lang="en-US" dirty="0" smtClean="0"/>
              <a:t>Discharge planning meetings to include community rehab providers</a:t>
            </a:r>
            <a:endParaRPr lang="en-US" dirty="0"/>
          </a:p>
        </p:txBody>
      </p:sp>
    </p:spTree>
    <p:extLst>
      <p:ext uri="{BB962C8B-B14F-4D97-AF65-F5344CB8AC3E}">
        <p14:creationId xmlns:p14="http://schemas.microsoft.com/office/powerpoint/2010/main" val="4030996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community reintegration models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four most commonly cited frameworks:</a:t>
            </a:r>
          </a:p>
          <a:p>
            <a:r>
              <a:rPr lang="en-US" dirty="0" smtClean="0"/>
              <a:t>Jacobs (1993) - expert opinion</a:t>
            </a:r>
          </a:p>
          <a:p>
            <a:r>
              <a:rPr lang="en-US" dirty="0" err="1" smtClean="0"/>
              <a:t>Willer</a:t>
            </a:r>
            <a:r>
              <a:rPr lang="en-US" dirty="0" smtClean="0"/>
              <a:t> et al (1993) – rehab professionals, researchers</a:t>
            </a:r>
          </a:p>
          <a:p>
            <a:r>
              <a:rPr lang="en-US" dirty="0" smtClean="0"/>
              <a:t>McColl et al (1998) – people with TBI</a:t>
            </a:r>
          </a:p>
          <a:p>
            <a:r>
              <a:rPr lang="en-US" dirty="0" smtClean="0"/>
              <a:t>Wong and </a:t>
            </a:r>
            <a:r>
              <a:rPr lang="en-US" dirty="0" err="1" smtClean="0"/>
              <a:t>Soloman</a:t>
            </a:r>
            <a:r>
              <a:rPr lang="en-US" dirty="0" smtClean="0"/>
              <a:t> (2002) – based on literature review</a:t>
            </a:r>
          </a:p>
          <a:p>
            <a:endParaRPr lang="en-US" dirty="0"/>
          </a:p>
          <a:p>
            <a:pPr marL="0" indent="0">
              <a:buNone/>
            </a:pPr>
            <a:r>
              <a:rPr lang="en-US" dirty="0" smtClean="0"/>
              <a:t>More recent work on deriving a framework:</a:t>
            </a:r>
          </a:p>
          <a:p>
            <a:r>
              <a:rPr lang="en-US" dirty="0" err="1" smtClean="0"/>
              <a:t>Parvaneh</a:t>
            </a:r>
            <a:r>
              <a:rPr lang="en-US" dirty="0" smtClean="0"/>
              <a:t> and Cocks (2012) – practitioners, researchers, policy makers, people with ABI, </a:t>
            </a:r>
            <a:r>
              <a:rPr lang="en-US" dirty="0" smtClean="0">
                <a:solidFill>
                  <a:srgbClr val="D9531E"/>
                </a:solidFill>
              </a:rPr>
              <a:t>and their families</a:t>
            </a:r>
          </a:p>
          <a:p>
            <a:endParaRPr lang="en-US" dirty="0"/>
          </a:p>
        </p:txBody>
      </p:sp>
    </p:spTree>
    <p:extLst>
      <p:ext uri="{BB962C8B-B14F-4D97-AF65-F5344CB8AC3E}">
        <p14:creationId xmlns:p14="http://schemas.microsoft.com/office/powerpoint/2010/main" val="2046016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65561790"/>
              </p:ext>
            </p:extLst>
          </p:nvPr>
        </p:nvGraphicFramePr>
        <p:xfrm>
          <a:off x="0" y="0"/>
          <a:ext cx="9144000" cy="5020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7385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576" y="123478"/>
            <a:ext cx="7620000" cy="4876006"/>
          </a:xfrm>
          <a:prstGeom prst="rect">
            <a:avLst/>
          </a:prstGeom>
        </p:spPr>
      </p:pic>
    </p:spTree>
    <p:extLst>
      <p:ext uri="{BB962C8B-B14F-4D97-AF65-F5344CB8AC3E}">
        <p14:creationId xmlns:p14="http://schemas.microsoft.com/office/powerpoint/2010/main" val="299996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1560" y="123478"/>
            <a:ext cx="7862675" cy="4876006"/>
          </a:xfrm>
          <a:prstGeom prst="rect">
            <a:avLst/>
          </a:prstGeom>
        </p:spPr>
      </p:pic>
    </p:spTree>
    <p:extLst>
      <p:ext uri="{BB962C8B-B14F-4D97-AF65-F5344CB8AC3E}">
        <p14:creationId xmlns:p14="http://schemas.microsoft.com/office/powerpoint/2010/main" val="25783224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 rehabilitation services</a:t>
            </a:r>
            <a:endParaRPr lang="en-US" dirty="0"/>
          </a:p>
        </p:txBody>
      </p:sp>
      <p:sp>
        <p:nvSpPr>
          <p:cNvPr id="3" name="Content Placeholder 2"/>
          <p:cNvSpPr>
            <a:spLocks noGrp="1"/>
          </p:cNvSpPr>
          <p:nvPr>
            <p:ph idx="1"/>
          </p:nvPr>
        </p:nvSpPr>
        <p:spPr/>
        <p:txBody>
          <a:bodyPr/>
          <a:lstStyle/>
          <a:p>
            <a:r>
              <a:rPr lang="en-US" dirty="0" smtClean="0"/>
              <a:t>Accident Compensation Cooperation (ACC)</a:t>
            </a:r>
          </a:p>
          <a:p>
            <a:r>
              <a:rPr lang="en-US" dirty="0"/>
              <a:t>P</a:t>
            </a:r>
            <a:r>
              <a:rPr lang="en-US" dirty="0" smtClean="0"/>
              <a:t>rovides </a:t>
            </a:r>
            <a:r>
              <a:rPr lang="en-US" dirty="0"/>
              <a:t>comprehensive, no-fault personal injury cover for all </a:t>
            </a:r>
            <a:r>
              <a:rPr lang="en-US" dirty="0" smtClean="0"/>
              <a:t>residents </a:t>
            </a:r>
            <a:r>
              <a:rPr lang="en-US" dirty="0"/>
              <a:t>and visitors to New Zealand.</a:t>
            </a:r>
            <a:endParaRPr lang="en-US" dirty="0" smtClean="0"/>
          </a:p>
          <a:p>
            <a:r>
              <a:rPr lang="en-US" dirty="0" smtClean="0"/>
              <a:t>One national contract for funding rehabilitation services for moderate-severe brain injuries – TBIRR</a:t>
            </a:r>
          </a:p>
          <a:p>
            <a:r>
              <a:rPr lang="en-US" dirty="0" smtClean="0"/>
              <a:t>Three national providers of rehabilitation services</a:t>
            </a:r>
            <a:endParaRPr lang="en-US" dirty="0"/>
          </a:p>
        </p:txBody>
      </p:sp>
      <p:sp>
        <p:nvSpPr>
          <p:cNvPr id="4" name="Footer Placeholder 3"/>
          <p:cNvSpPr>
            <a:spLocks noGrp="1"/>
          </p:cNvSpPr>
          <p:nvPr>
            <p:ph type="ftr" sz="quarter" idx="11"/>
          </p:nvPr>
        </p:nvSpPr>
        <p:spPr/>
        <p:txBody>
          <a:bodyPr/>
          <a:lstStyle/>
          <a:p>
            <a:r>
              <a:rPr lang="en-NZ" dirty="0" smtClean="0"/>
              <a:t>ACRM October 2017</a:t>
            </a:r>
            <a:endParaRPr lang="en-NZ" dirty="0"/>
          </a:p>
        </p:txBody>
      </p:sp>
    </p:spTree>
    <p:extLst>
      <p:ext uri="{BB962C8B-B14F-4D97-AF65-F5344CB8AC3E}">
        <p14:creationId xmlns:p14="http://schemas.microsoft.com/office/powerpoint/2010/main" val="3539886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1551" y="0"/>
            <a:ext cx="4907017" cy="5143500"/>
          </a:xfrm>
          <a:prstGeom prst="rect">
            <a:avLst/>
          </a:prstGeom>
        </p:spPr>
      </p:pic>
      <p:sp>
        <p:nvSpPr>
          <p:cNvPr id="3" name="Oval 2"/>
          <p:cNvSpPr/>
          <p:nvPr/>
        </p:nvSpPr>
        <p:spPr>
          <a:xfrm>
            <a:off x="6012160" y="51470"/>
            <a:ext cx="2448272" cy="288032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51520" y="411510"/>
            <a:ext cx="3888432" cy="2523768"/>
          </a:xfrm>
          <a:prstGeom prst="rect">
            <a:avLst/>
          </a:prstGeom>
          <a:noFill/>
        </p:spPr>
        <p:txBody>
          <a:bodyPr wrap="square" rtlCol="0">
            <a:spAutoFit/>
          </a:bodyPr>
          <a:lstStyle/>
          <a:p>
            <a:r>
              <a:rPr lang="en-US" sz="3200" b="1" dirty="0" smtClean="0">
                <a:solidFill>
                  <a:srgbClr val="D9531E"/>
                </a:solidFill>
              </a:rPr>
              <a:t>ABI Rehabilitation:</a:t>
            </a:r>
          </a:p>
          <a:p>
            <a:endParaRPr lang="en-US" dirty="0"/>
          </a:p>
          <a:p>
            <a:pPr marL="285750" indent="-285750">
              <a:buFont typeface="Arial"/>
              <a:buChar char="•"/>
            </a:pPr>
            <a:r>
              <a:rPr lang="en-US" dirty="0" smtClean="0"/>
              <a:t>Two sites – Auckland &amp; Wellington</a:t>
            </a:r>
          </a:p>
          <a:p>
            <a:pPr marL="285750" indent="-285750">
              <a:buFont typeface="Arial"/>
              <a:buChar char="•"/>
            </a:pPr>
            <a:r>
              <a:rPr lang="en-US" dirty="0" smtClean="0"/>
              <a:t>Covering the North Island and the top of the South Island</a:t>
            </a:r>
          </a:p>
          <a:p>
            <a:pPr marL="285750" indent="-285750">
              <a:buFont typeface="Arial"/>
              <a:buChar char="•"/>
            </a:pPr>
            <a:r>
              <a:rPr lang="en-US" dirty="0" smtClean="0"/>
              <a:t>Approx. 80% of the NZ population</a:t>
            </a:r>
          </a:p>
          <a:p>
            <a:pPr marL="285750" indent="-285750">
              <a:buFont typeface="Arial"/>
              <a:buChar char="•"/>
            </a:pPr>
            <a:r>
              <a:rPr lang="en-US" dirty="0" smtClean="0"/>
              <a:t>ABI Auckland – 33 beds</a:t>
            </a:r>
          </a:p>
          <a:p>
            <a:pPr marL="285750" indent="-285750">
              <a:buFont typeface="Arial"/>
              <a:buChar char="•"/>
            </a:pPr>
            <a:r>
              <a:rPr lang="en-US" dirty="0" smtClean="0"/>
              <a:t>ABI Wellington - 17 beds</a:t>
            </a:r>
            <a:endParaRPr lang="en-US" dirty="0"/>
          </a:p>
        </p:txBody>
      </p:sp>
      <p:cxnSp>
        <p:nvCxnSpPr>
          <p:cNvPr id="10" name="Straight Arrow Connector 9"/>
          <p:cNvCxnSpPr/>
          <p:nvPr/>
        </p:nvCxnSpPr>
        <p:spPr>
          <a:xfrm flipH="1">
            <a:off x="7380312" y="627534"/>
            <a:ext cx="216024" cy="432048"/>
          </a:xfrm>
          <a:prstGeom prst="straightConnector1">
            <a:avLst/>
          </a:prstGeom>
          <a:ln w="57150" cmpd="sng">
            <a:solidFill>
              <a:srgbClr val="D9531E"/>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308304" y="2283718"/>
            <a:ext cx="216024" cy="432048"/>
          </a:xfrm>
          <a:prstGeom prst="straightConnector1">
            <a:avLst/>
          </a:prstGeom>
          <a:ln w="57150" cmpd="sng">
            <a:solidFill>
              <a:srgbClr val="D9531E"/>
            </a:solidFill>
            <a:tailEnd type="arrow"/>
          </a:ln>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r>
              <a:rPr lang="en-US" dirty="0" smtClean="0"/>
              <a:t>ACRM October 2017</a:t>
            </a:r>
            <a:endParaRPr lang="en-US" dirty="0"/>
          </a:p>
        </p:txBody>
      </p:sp>
    </p:spTree>
    <p:extLst>
      <p:ext uri="{BB962C8B-B14F-4D97-AF65-F5344CB8AC3E}">
        <p14:creationId xmlns:p14="http://schemas.microsoft.com/office/powerpoint/2010/main" val="825885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4499992" cy="2499742"/>
          </a:xfrm>
          <a:prstGeom prst="rect">
            <a:avLst/>
          </a:prstGeom>
        </p:spPr>
      </p:pic>
      <p:pic>
        <p:nvPicPr>
          <p:cNvPr id="4" name="Picture 3"/>
          <p:cNvPicPr>
            <a:picLocks noChangeAspect="1"/>
          </p:cNvPicPr>
          <p:nvPr/>
        </p:nvPicPr>
        <p:blipFill>
          <a:blip r:embed="rId4"/>
          <a:stretch>
            <a:fillRect/>
          </a:stretch>
        </p:blipFill>
        <p:spPr>
          <a:xfrm>
            <a:off x="4579640" y="1"/>
            <a:ext cx="4564360" cy="2499742"/>
          </a:xfrm>
          <a:prstGeom prst="rect">
            <a:avLst/>
          </a:prstGeom>
        </p:spPr>
      </p:pic>
      <p:pic>
        <p:nvPicPr>
          <p:cNvPr id="5" name="Picture 4"/>
          <p:cNvPicPr>
            <a:picLocks noChangeAspect="1"/>
          </p:cNvPicPr>
          <p:nvPr/>
        </p:nvPicPr>
        <p:blipFill>
          <a:blip r:embed="rId4"/>
          <a:stretch>
            <a:fillRect/>
          </a:stretch>
        </p:blipFill>
        <p:spPr>
          <a:xfrm>
            <a:off x="0" y="2571750"/>
            <a:ext cx="4499992" cy="2571750"/>
          </a:xfrm>
          <a:prstGeom prst="rect">
            <a:avLst/>
          </a:prstGeom>
        </p:spPr>
      </p:pic>
      <p:pic>
        <p:nvPicPr>
          <p:cNvPr id="6" name="Picture 5"/>
          <p:cNvPicPr>
            <a:picLocks noChangeAspect="1"/>
          </p:cNvPicPr>
          <p:nvPr/>
        </p:nvPicPr>
        <p:blipFill>
          <a:blip r:embed="rId5"/>
          <a:stretch>
            <a:fillRect/>
          </a:stretch>
        </p:blipFill>
        <p:spPr>
          <a:xfrm>
            <a:off x="4572000" y="2571750"/>
            <a:ext cx="4568696" cy="2571750"/>
          </a:xfrm>
          <a:prstGeom prst="rect">
            <a:avLst/>
          </a:prstGeom>
        </p:spPr>
      </p:pic>
      <p:sp>
        <p:nvSpPr>
          <p:cNvPr id="2" name="Footer Placeholder 1"/>
          <p:cNvSpPr>
            <a:spLocks noGrp="1"/>
          </p:cNvSpPr>
          <p:nvPr>
            <p:ph type="ftr" sz="quarter" idx="11"/>
          </p:nvPr>
        </p:nvSpPr>
        <p:spPr/>
        <p:txBody>
          <a:bodyPr/>
          <a:lstStyle/>
          <a:p>
            <a:r>
              <a:rPr lang="en-US" dirty="0" smtClean="0"/>
              <a:t>ACRM October 2017</a:t>
            </a:r>
            <a:endParaRPr lang="en-US" dirty="0"/>
          </a:p>
        </p:txBody>
      </p:sp>
    </p:spTree>
    <p:extLst>
      <p:ext uri="{BB962C8B-B14F-4D97-AF65-F5344CB8AC3E}">
        <p14:creationId xmlns:p14="http://schemas.microsoft.com/office/powerpoint/2010/main" val="2859266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family is a focus</a:t>
            </a:r>
            <a:endParaRPr lang="en-NZ" dirty="0"/>
          </a:p>
        </p:txBody>
      </p:sp>
      <p:sp>
        <p:nvSpPr>
          <p:cNvPr id="4" name="Content Placeholder 2"/>
          <p:cNvSpPr>
            <a:spLocks noGrp="1"/>
          </p:cNvSpPr>
          <p:nvPr>
            <p:ph idx="1"/>
          </p:nvPr>
        </p:nvSpPr>
        <p:spPr/>
        <p:txBody>
          <a:bodyPr>
            <a:normAutofit fontScale="92500" lnSpcReduction="10000"/>
          </a:bodyPr>
          <a:lstStyle/>
          <a:p>
            <a:r>
              <a:rPr lang="en-US" sz="1800" dirty="0">
                <a:latin typeface="Calibri" charset="0"/>
              </a:rPr>
              <a:t>Cultural Considerations</a:t>
            </a:r>
          </a:p>
          <a:p>
            <a:pPr lvl="1">
              <a:buFont typeface="Arial" charset="0"/>
              <a:buChar char="•"/>
            </a:pPr>
            <a:r>
              <a:rPr lang="en-US" sz="1800" dirty="0">
                <a:solidFill>
                  <a:srgbClr val="197D97"/>
                </a:solidFill>
                <a:latin typeface="Calibri" charset="0"/>
              </a:rPr>
              <a:t>Major cultural groups in New Zealand are Maori, Pacific Islanders and Europeans</a:t>
            </a:r>
          </a:p>
          <a:p>
            <a:pPr lvl="1">
              <a:buFont typeface="Arial" charset="0"/>
              <a:buChar char="•"/>
            </a:pPr>
            <a:r>
              <a:rPr lang="en-US" sz="1800" dirty="0">
                <a:solidFill>
                  <a:srgbClr val="197D97"/>
                </a:solidFill>
                <a:latin typeface="Calibri" charset="0"/>
              </a:rPr>
              <a:t>Maori and Pacific Island cultures </a:t>
            </a:r>
            <a:r>
              <a:rPr lang="ja-JP" altLang="en-US" sz="1800" dirty="0">
                <a:solidFill>
                  <a:srgbClr val="197D97"/>
                </a:solidFill>
                <a:latin typeface="Calibri" charset="0"/>
              </a:rPr>
              <a:t>“</a:t>
            </a:r>
            <a:r>
              <a:rPr lang="en-US" sz="1800" dirty="0">
                <a:solidFill>
                  <a:srgbClr val="197D97"/>
                </a:solidFill>
                <a:latin typeface="Calibri" charset="0"/>
              </a:rPr>
              <a:t>family-centric</a:t>
            </a:r>
            <a:r>
              <a:rPr lang="ja-JP" altLang="en-US" sz="1800" dirty="0">
                <a:solidFill>
                  <a:srgbClr val="197D97"/>
                </a:solidFill>
                <a:latin typeface="Calibri" charset="0"/>
              </a:rPr>
              <a:t>”</a:t>
            </a:r>
            <a:endParaRPr lang="en-US" sz="1800" dirty="0">
              <a:solidFill>
                <a:srgbClr val="197D97"/>
              </a:solidFill>
              <a:latin typeface="Calibri" charset="0"/>
            </a:endParaRPr>
          </a:p>
          <a:p>
            <a:pPr lvl="1">
              <a:buFont typeface="Arial" charset="0"/>
              <a:buChar char="•"/>
            </a:pPr>
            <a:r>
              <a:rPr lang="en-US" sz="1800" dirty="0">
                <a:solidFill>
                  <a:srgbClr val="197D97"/>
                </a:solidFill>
                <a:latin typeface="Calibri" charset="0"/>
              </a:rPr>
              <a:t>Focus on building relationships with therapists rather than a more patient-practitioner model</a:t>
            </a:r>
          </a:p>
          <a:p>
            <a:pPr lvl="1">
              <a:buFont typeface="Arial" charset="0"/>
              <a:buChar char="•"/>
            </a:pPr>
            <a:r>
              <a:rPr lang="en-US" sz="1800" dirty="0">
                <a:solidFill>
                  <a:srgbClr val="197D97"/>
                </a:solidFill>
                <a:latin typeface="Calibri" charset="0"/>
              </a:rPr>
              <a:t>Maori are over-represented in the TBI population</a:t>
            </a:r>
          </a:p>
          <a:p>
            <a:pPr lvl="1">
              <a:buFont typeface="Arial" charset="0"/>
              <a:buChar char="•"/>
            </a:pPr>
            <a:endParaRPr lang="en-US" sz="1800" dirty="0">
              <a:latin typeface="Calibri" charset="0"/>
            </a:endParaRPr>
          </a:p>
          <a:p>
            <a:r>
              <a:rPr lang="en-US" sz="1800" dirty="0">
                <a:latin typeface="Calibri" charset="0"/>
              </a:rPr>
              <a:t>Political Considerations</a:t>
            </a:r>
          </a:p>
          <a:p>
            <a:pPr lvl="1">
              <a:buFont typeface="Arial" charset="0"/>
              <a:buChar char="•"/>
            </a:pPr>
            <a:r>
              <a:rPr lang="en-US" sz="1800" dirty="0">
                <a:solidFill>
                  <a:srgbClr val="197D97"/>
                </a:solidFill>
                <a:latin typeface="Calibri" charset="0"/>
              </a:rPr>
              <a:t>Outcomes for Maori clients are poor compared to European Clients. Vital to engage family in process</a:t>
            </a:r>
            <a:r>
              <a:rPr lang="en-US" sz="1800" dirty="0" smtClean="0">
                <a:solidFill>
                  <a:srgbClr val="197D97"/>
                </a:solidFill>
                <a:latin typeface="Calibri" charset="0"/>
              </a:rPr>
              <a:t>.</a:t>
            </a:r>
          </a:p>
          <a:p>
            <a:pPr lvl="1">
              <a:buFont typeface="Arial" charset="0"/>
              <a:buChar char="•"/>
            </a:pPr>
            <a:r>
              <a:rPr lang="en-US" sz="1800" dirty="0" smtClean="0">
                <a:solidFill>
                  <a:srgbClr val="197D97"/>
                </a:solidFill>
                <a:latin typeface="Calibri" charset="0"/>
              </a:rPr>
              <a:t>Generally lower socio-economic status</a:t>
            </a:r>
            <a:endParaRPr lang="en-US" sz="1800" dirty="0">
              <a:solidFill>
                <a:srgbClr val="197D97"/>
              </a:solidFill>
              <a:latin typeface="Calibri" charset="0"/>
            </a:endParaRPr>
          </a:p>
          <a:p>
            <a:pPr lvl="1">
              <a:buFont typeface="Arial" charset="0"/>
              <a:buNone/>
            </a:pPr>
            <a:endParaRPr lang="en-US" dirty="0">
              <a:latin typeface="Calibri" charset="0"/>
            </a:endParaRPr>
          </a:p>
          <a:p>
            <a:endParaRPr lang="en-US" dirty="0">
              <a:latin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family engagement</a:t>
            </a:r>
            <a:endParaRPr lang="en-US" dirty="0"/>
          </a:p>
        </p:txBody>
      </p:sp>
      <p:sp>
        <p:nvSpPr>
          <p:cNvPr id="3" name="Content Placeholder 2"/>
          <p:cNvSpPr>
            <a:spLocks noGrp="1"/>
          </p:cNvSpPr>
          <p:nvPr>
            <p:ph idx="1"/>
          </p:nvPr>
        </p:nvSpPr>
        <p:spPr>
          <a:xfrm>
            <a:off x="611560" y="1275606"/>
            <a:ext cx="7715200" cy="3394472"/>
          </a:xfrm>
        </p:spPr>
        <p:txBody>
          <a:bodyPr>
            <a:normAutofit fontScale="92500" lnSpcReduction="20000"/>
          </a:bodyPr>
          <a:lstStyle/>
          <a:p>
            <a:pPr>
              <a:buFont typeface="Arial" charset="0"/>
              <a:buNone/>
            </a:pPr>
            <a:r>
              <a:rPr lang="ja-JP" altLang="en-US" dirty="0" smtClean="0">
                <a:latin typeface="Calibri" charset="0"/>
              </a:rPr>
              <a:t>“</a:t>
            </a:r>
            <a:r>
              <a:rPr lang="en-US" dirty="0" smtClean="0">
                <a:latin typeface="Calibri" charset="0"/>
              </a:rPr>
              <a:t>A </a:t>
            </a:r>
            <a:r>
              <a:rPr lang="en-US" dirty="0">
                <a:latin typeface="Calibri" charset="0"/>
              </a:rPr>
              <a:t>key element for success in post-acute brain injury rehabilitation programs</a:t>
            </a:r>
            <a:r>
              <a:rPr lang="ja-JP" altLang="en-US" dirty="0">
                <a:latin typeface="Calibri" charset="0"/>
              </a:rPr>
              <a:t>”</a:t>
            </a:r>
            <a:r>
              <a:rPr lang="en-US" dirty="0">
                <a:latin typeface="Calibri" charset="0"/>
              </a:rPr>
              <a:t> (Evans et al, 2008)</a:t>
            </a:r>
          </a:p>
          <a:p>
            <a:pPr>
              <a:buFont typeface="Arial" charset="0"/>
              <a:buNone/>
            </a:pPr>
            <a:endParaRPr lang="en-US" dirty="0">
              <a:latin typeface="Calibri" charset="0"/>
            </a:endParaRPr>
          </a:p>
          <a:p>
            <a:pPr>
              <a:buFont typeface="Arial" charset="0"/>
              <a:buNone/>
            </a:pPr>
            <a:r>
              <a:rPr lang="ja-JP" altLang="en-US" dirty="0">
                <a:latin typeface="Calibri" charset="0"/>
              </a:rPr>
              <a:t>“</a:t>
            </a:r>
            <a:r>
              <a:rPr lang="en-US" dirty="0">
                <a:latin typeface="Calibri" charset="0"/>
              </a:rPr>
              <a:t>Professionals are encouraged to see themselves as teachers and help families learn about brain injury and recovery</a:t>
            </a:r>
            <a:r>
              <a:rPr lang="ja-JP" altLang="en-US" dirty="0">
                <a:latin typeface="Calibri" charset="0"/>
              </a:rPr>
              <a:t>”</a:t>
            </a:r>
            <a:r>
              <a:rPr lang="en-US" dirty="0">
                <a:latin typeface="Calibri" charset="0"/>
              </a:rPr>
              <a:t> (Kreutzer et al, 2010)</a:t>
            </a:r>
          </a:p>
          <a:p>
            <a:pPr>
              <a:buFont typeface="Arial" charset="0"/>
              <a:buNone/>
            </a:pPr>
            <a:endParaRPr lang="en-US" dirty="0">
              <a:latin typeface="Calibri" charset="0"/>
            </a:endParaRPr>
          </a:p>
          <a:p>
            <a:pPr>
              <a:buFont typeface="Arial" charset="0"/>
              <a:buNone/>
            </a:pPr>
            <a:r>
              <a:rPr lang="ja-JP" altLang="en-US" dirty="0">
                <a:latin typeface="Calibri" charset="0"/>
              </a:rPr>
              <a:t>“</a:t>
            </a:r>
            <a:r>
              <a:rPr lang="en-US" dirty="0">
                <a:latin typeface="Calibri" charset="0"/>
              </a:rPr>
              <a:t>Therapists should address family functioning and family perceptions of patient function to facilitate more </a:t>
            </a:r>
            <a:r>
              <a:rPr lang="en-US" dirty="0" err="1">
                <a:latin typeface="Calibri" charset="0"/>
              </a:rPr>
              <a:t>favourable</a:t>
            </a:r>
            <a:r>
              <a:rPr lang="en-US" dirty="0">
                <a:latin typeface="Calibri" charset="0"/>
              </a:rPr>
              <a:t> patient attitudes regarding program therapies and active patient compliance with therapy activities</a:t>
            </a:r>
            <a:r>
              <a:rPr lang="ja-JP" altLang="en-US" dirty="0">
                <a:latin typeface="Calibri" charset="0"/>
              </a:rPr>
              <a:t>”</a:t>
            </a:r>
            <a:r>
              <a:rPr lang="en-US" dirty="0">
                <a:latin typeface="Calibri" charset="0"/>
              </a:rPr>
              <a:t> (</a:t>
            </a:r>
            <a:r>
              <a:rPr lang="en-US" dirty="0" err="1">
                <a:latin typeface="Calibri" charset="0"/>
              </a:rPr>
              <a:t>Sherer</a:t>
            </a:r>
            <a:r>
              <a:rPr lang="en-US" dirty="0">
                <a:latin typeface="Calibri" charset="0"/>
              </a:rPr>
              <a:t> et al, 2007)</a:t>
            </a:r>
          </a:p>
          <a:p>
            <a:pPr marL="0" indent="0">
              <a:buNone/>
            </a:pPr>
            <a:endParaRPr lang="en-US" dirty="0"/>
          </a:p>
        </p:txBody>
      </p:sp>
    </p:spTree>
    <p:extLst>
      <p:ext uri="{BB962C8B-B14F-4D97-AF65-F5344CB8AC3E}">
        <p14:creationId xmlns:p14="http://schemas.microsoft.com/office/powerpoint/2010/main" val="63744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Concepts from qualitative research</a:t>
            </a:r>
            <a:endParaRPr lang="en-US" dirty="0"/>
          </a:p>
        </p:txBody>
      </p:sp>
      <p:sp>
        <p:nvSpPr>
          <p:cNvPr id="3" name="Content Placeholder 2"/>
          <p:cNvSpPr>
            <a:spLocks noGrp="1"/>
          </p:cNvSpPr>
          <p:nvPr>
            <p:ph idx="1"/>
          </p:nvPr>
        </p:nvSpPr>
        <p:spPr>
          <a:xfrm>
            <a:off x="611560" y="1491630"/>
            <a:ext cx="7715200" cy="3096344"/>
          </a:xfrm>
        </p:spPr>
        <p:txBody>
          <a:bodyPr/>
          <a:lstStyle/>
          <a:p>
            <a:r>
              <a:rPr lang="en-US" dirty="0">
                <a:latin typeface="Calibri" charset="0"/>
              </a:rPr>
              <a:t>Family bring the </a:t>
            </a:r>
            <a:r>
              <a:rPr lang="ja-JP" altLang="en-US" dirty="0">
                <a:latin typeface="Calibri" charset="0"/>
              </a:rPr>
              <a:t>“</a:t>
            </a:r>
            <a:r>
              <a:rPr lang="en-US" dirty="0">
                <a:latin typeface="Calibri" charset="0"/>
              </a:rPr>
              <a:t>real world</a:t>
            </a:r>
            <a:r>
              <a:rPr lang="ja-JP" altLang="en-US" dirty="0">
                <a:latin typeface="Calibri" charset="0"/>
              </a:rPr>
              <a:t>”</a:t>
            </a:r>
            <a:r>
              <a:rPr lang="en-US" dirty="0">
                <a:latin typeface="Calibri" charset="0"/>
              </a:rPr>
              <a:t> (context)</a:t>
            </a:r>
          </a:p>
          <a:p>
            <a:r>
              <a:rPr lang="en-US" dirty="0">
                <a:latin typeface="Calibri" charset="0"/>
              </a:rPr>
              <a:t>Family provide the sustainability</a:t>
            </a:r>
          </a:p>
          <a:p>
            <a:r>
              <a:rPr lang="en-US" dirty="0">
                <a:latin typeface="Calibri" charset="0"/>
              </a:rPr>
              <a:t>Family reinforce and provide repetition</a:t>
            </a:r>
          </a:p>
          <a:p>
            <a:r>
              <a:rPr lang="en-US" dirty="0">
                <a:latin typeface="Calibri" charset="0"/>
              </a:rPr>
              <a:t>Provide the client with feedback</a:t>
            </a:r>
          </a:p>
          <a:p>
            <a:r>
              <a:rPr lang="en-US" dirty="0">
                <a:latin typeface="Calibri" charset="0"/>
              </a:rPr>
              <a:t>Provide feedback for the </a:t>
            </a:r>
            <a:r>
              <a:rPr lang="en-US" dirty="0" smtClean="0">
                <a:latin typeface="Calibri" charset="0"/>
              </a:rPr>
              <a:t>therapist</a:t>
            </a:r>
            <a:endParaRPr lang="en-US" dirty="0">
              <a:latin typeface="Calibri" charset="0"/>
            </a:endParaRPr>
          </a:p>
        </p:txBody>
      </p:sp>
    </p:spTree>
    <p:extLst>
      <p:ext uri="{BB962C8B-B14F-4D97-AF65-F5344CB8AC3E}">
        <p14:creationId xmlns:p14="http://schemas.microsoft.com/office/powerpoint/2010/main" val="2519488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E76E4B930DC84AA1D51D66553608BC" ma:contentTypeVersion="0" ma:contentTypeDescription="Create a new document." ma:contentTypeScope="" ma:versionID="f814f4123031467ae32b7a31f1a95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0D7147-410D-4126-B80D-8289C6BFD0BF}">
  <ds:schemaRefs>
    <ds:schemaRef ds:uri="http://schemas.microsoft.com/sharepoint/v3/contenttype/forms"/>
  </ds:schemaRefs>
</ds:datastoreItem>
</file>

<file path=customXml/itemProps2.xml><?xml version="1.0" encoding="utf-8"?>
<ds:datastoreItem xmlns:ds="http://schemas.openxmlformats.org/officeDocument/2006/customXml" ds:itemID="{06F1DF0A-1115-4DAA-AE9E-AE03E5BB6D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0707225-A8D8-4C1B-99AA-AB17FB4EC1A7}">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344</TotalTime>
  <Words>1700</Words>
  <Application>Microsoft Office PowerPoint</Application>
  <PresentationFormat>On-screen Show (16:9)</PresentationFormat>
  <Paragraphs>207</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Wingdings</vt:lpstr>
      <vt:lpstr>Office Theme</vt:lpstr>
      <vt:lpstr>Strategies to engage family with in-patient rehabilitation and community re-integration</vt:lpstr>
      <vt:lpstr>PowerPoint Presentation</vt:lpstr>
      <vt:lpstr>PowerPoint Presentation</vt:lpstr>
      <vt:lpstr>Funding for rehabilitation services</vt:lpstr>
      <vt:lpstr>PowerPoint Presentation</vt:lpstr>
      <vt:lpstr>PowerPoint Presentation</vt:lpstr>
      <vt:lpstr>Why family is a focus</vt:lpstr>
      <vt:lpstr>Evidence for family engagement</vt:lpstr>
      <vt:lpstr>Concepts from qualitative research</vt:lpstr>
      <vt:lpstr>Therapeutic Alliance</vt:lpstr>
      <vt:lpstr>Early Engagement</vt:lpstr>
      <vt:lpstr>Meeting cultural needs</vt:lpstr>
      <vt:lpstr>Actively listening</vt:lpstr>
      <vt:lpstr>Joining (active involvement)</vt:lpstr>
      <vt:lpstr>Education</vt:lpstr>
      <vt:lpstr>Skills training</vt:lpstr>
      <vt:lpstr>Community Reintegration</vt:lpstr>
      <vt:lpstr>Current community reintegration models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Elijah Ng Chok</dc:creator>
  <cp:lastModifiedBy>Jonathan Armstrong</cp:lastModifiedBy>
  <cp:revision>104</cp:revision>
  <dcterms:created xsi:type="dcterms:W3CDTF">2010-12-17T01:43:09Z</dcterms:created>
  <dcterms:modified xsi:type="dcterms:W3CDTF">2017-09-27T19:34:22Z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0x010100A0E76E4B930DC84AA1D51D66553608BC</vt:lpwstr>
  </property>
</Properties>
</file>