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gif"/>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1" r:id="rId2"/>
    <p:sldId id="296" r:id="rId3"/>
    <p:sldId id="297" r:id="rId4"/>
    <p:sldId id="298" r:id="rId5"/>
    <p:sldId id="299" r:id="rId6"/>
    <p:sldId id="316" r:id="rId7"/>
    <p:sldId id="301" r:id="rId8"/>
    <p:sldId id="305" r:id="rId9"/>
    <p:sldId id="302" r:id="rId10"/>
    <p:sldId id="306" r:id="rId11"/>
    <p:sldId id="307" r:id="rId12"/>
    <p:sldId id="308" r:id="rId13"/>
    <p:sldId id="303" r:id="rId14"/>
    <p:sldId id="304" r:id="rId15"/>
    <p:sldId id="309" r:id="rId16"/>
    <p:sldId id="310" r:id="rId17"/>
    <p:sldId id="311" r:id="rId18"/>
    <p:sldId id="312" r:id="rId19"/>
    <p:sldId id="315" r:id="rId20"/>
    <p:sldId id="314" r:id="rId21"/>
    <p:sldId id="258" r:id="rId22"/>
    <p:sldId id="313" r:id="rId23"/>
    <p:sldId id="300" r:id="rId24"/>
    <p:sldId id="293"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97"/>
    <a:srgbClr val="8CD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0356" autoAdjust="0"/>
  </p:normalViewPr>
  <p:slideViewPr>
    <p:cSldViewPr>
      <p:cViewPr varScale="1">
        <p:scale>
          <a:sx n="78" d="100"/>
          <a:sy n="78" d="100"/>
        </p:scale>
        <p:origin x="108" y="150"/>
      </p:cViewPr>
      <p:guideLst>
        <p:guide orient="horz" pos="162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66" d="100"/>
        <a:sy n="66" d="100"/>
      </p:scale>
      <p:origin x="0" y="0"/>
    </p:cViewPr>
  </p:sorterViewPr>
  <p:notesViewPr>
    <p:cSldViewPr>
      <p:cViewPr varScale="1">
        <p:scale>
          <a:sx n="88" d="100"/>
          <a:sy n="88" d="100"/>
        </p:scale>
        <p:origin x="-381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bidc01-vm.abi.local\RedirectedFolders$\AllisonFoster\Desktop\QR%20reports\population%20projections%20by%20age%2005Sep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bidc01-vm.abi.local\RedirectedFolders$\AllisonFoster\Desktop\QR%20reports\population%20projections%20by%20age%2005Sep20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bidc01-vm.abi.local\RedirectedFolders$\AllisonFoster\Desktop\QR%20reports\population%20projections%20by%20age%2005Sep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bidc01-vm.abi.local\RedirectedFolders$\AllisonFoster\Desktop\QR%20reports\population%20projections%20by%20age%2005Sep201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Sheet2!$W$3</c:f>
              <c:strCache>
                <c:ptCount val="1"/>
                <c:pt idx="0">
                  <c:v>15-64 years</c:v>
                </c:pt>
              </c:strCache>
            </c:strRef>
          </c:tx>
          <c:spPr>
            <a:solidFill>
              <a:schemeClr val="accent1"/>
            </a:solidFill>
            <a:ln>
              <a:noFill/>
            </a:ln>
            <a:effectLst/>
          </c:spPr>
          <c:invertIfNegative val="0"/>
          <c:cat>
            <c:numRef>
              <c:f>Sheet2!$T$4:$T$15</c:f>
              <c:numCache>
                <c:formatCode>General</c:formatCode>
                <c:ptCount val="12"/>
                <c:pt idx="0">
                  <c:v>2016</c:v>
                </c:pt>
                <c:pt idx="1">
                  <c:v>2018</c:v>
                </c:pt>
                <c:pt idx="2">
                  <c:v>2023</c:v>
                </c:pt>
                <c:pt idx="3">
                  <c:v>2028</c:v>
                </c:pt>
                <c:pt idx="4">
                  <c:v>2033</c:v>
                </c:pt>
                <c:pt idx="5">
                  <c:v>2038</c:v>
                </c:pt>
                <c:pt idx="6">
                  <c:v>2043</c:v>
                </c:pt>
                <c:pt idx="7">
                  <c:v>2048</c:v>
                </c:pt>
                <c:pt idx="8">
                  <c:v>2053</c:v>
                </c:pt>
                <c:pt idx="9">
                  <c:v>2058</c:v>
                </c:pt>
                <c:pt idx="10">
                  <c:v>2063</c:v>
                </c:pt>
                <c:pt idx="11">
                  <c:v>2068</c:v>
                </c:pt>
              </c:numCache>
            </c:numRef>
          </c:cat>
          <c:val>
            <c:numRef>
              <c:f>Sheet2!$W$4:$W$15</c:f>
              <c:numCache>
                <c:formatCode>#,##0</c:formatCode>
                <c:ptCount val="12"/>
                <c:pt idx="0">
                  <c:v>180.33336999999997</c:v>
                </c:pt>
                <c:pt idx="1">
                  <c:v>186.34800309416892</c:v>
                </c:pt>
                <c:pt idx="2">
                  <c:v>193.61837421970583</c:v>
                </c:pt>
                <c:pt idx="3">
                  <c:v>197.27996548874137</c:v>
                </c:pt>
                <c:pt idx="4">
                  <c:v>200.41931056716126</c:v>
                </c:pt>
                <c:pt idx="5">
                  <c:v>204.29801542105946</c:v>
                </c:pt>
                <c:pt idx="6">
                  <c:v>210.30091264577638</c:v>
                </c:pt>
                <c:pt idx="7">
                  <c:v>215.24171368508394</c:v>
                </c:pt>
                <c:pt idx="8">
                  <c:v>217.37177399062864</c:v>
                </c:pt>
                <c:pt idx="9">
                  <c:v>215.59965770337107</c:v>
                </c:pt>
                <c:pt idx="10">
                  <c:v>214.61971260412599</c:v>
                </c:pt>
                <c:pt idx="11">
                  <c:v>216.215790849603</c:v>
                </c:pt>
              </c:numCache>
            </c:numRef>
          </c:val>
          <c:extLst>
            <c:ext xmlns:c16="http://schemas.microsoft.com/office/drawing/2014/chart" uri="{C3380CC4-5D6E-409C-BE32-E72D297353CC}">
              <c16:uniqueId val="{00000000-311A-49F9-813C-A3709483B22B}"/>
            </c:ext>
          </c:extLst>
        </c:ser>
        <c:ser>
          <c:idx val="1"/>
          <c:order val="1"/>
          <c:tx>
            <c:strRef>
              <c:f>Sheet2!$X$3</c:f>
              <c:strCache>
                <c:ptCount val="1"/>
                <c:pt idx="0">
                  <c:v>65 years and over</c:v>
                </c:pt>
              </c:strCache>
            </c:strRef>
          </c:tx>
          <c:spPr>
            <a:solidFill>
              <a:schemeClr val="accent2"/>
            </a:solidFill>
            <a:ln>
              <a:noFill/>
            </a:ln>
            <a:effectLst/>
          </c:spPr>
          <c:invertIfNegative val="0"/>
          <c:cat>
            <c:numRef>
              <c:f>Sheet2!$T$4:$T$15</c:f>
              <c:numCache>
                <c:formatCode>General</c:formatCode>
                <c:ptCount val="12"/>
                <c:pt idx="0">
                  <c:v>2016</c:v>
                </c:pt>
                <c:pt idx="1">
                  <c:v>2018</c:v>
                </c:pt>
                <c:pt idx="2">
                  <c:v>2023</c:v>
                </c:pt>
                <c:pt idx="3">
                  <c:v>2028</c:v>
                </c:pt>
                <c:pt idx="4">
                  <c:v>2033</c:v>
                </c:pt>
                <c:pt idx="5">
                  <c:v>2038</c:v>
                </c:pt>
                <c:pt idx="6">
                  <c:v>2043</c:v>
                </c:pt>
                <c:pt idx="7">
                  <c:v>2048</c:v>
                </c:pt>
                <c:pt idx="8">
                  <c:v>2053</c:v>
                </c:pt>
                <c:pt idx="9">
                  <c:v>2058</c:v>
                </c:pt>
                <c:pt idx="10">
                  <c:v>2063</c:v>
                </c:pt>
                <c:pt idx="11">
                  <c:v>2068</c:v>
                </c:pt>
              </c:numCache>
            </c:numRef>
          </c:cat>
          <c:val>
            <c:numRef>
              <c:f>Sheet2!$X$4:$X$15</c:f>
              <c:numCache>
                <c:formatCode>#,##0</c:formatCode>
                <c:ptCount val="12"/>
                <c:pt idx="0">
                  <c:v>41.333296666666662</c:v>
                </c:pt>
                <c:pt idx="1">
                  <c:v>44.262847332474223</c:v>
                </c:pt>
                <c:pt idx="2">
                  <c:v>52.4182429233486</c:v>
                </c:pt>
                <c:pt idx="3">
                  <c:v>61.846069611492929</c:v>
                </c:pt>
                <c:pt idx="4">
                  <c:v>69.95411892898052</c:v>
                </c:pt>
                <c:pt idx="5">
                  <c:v>77.138915915425727</c:v>
                </c:pt>
                <c:pt idx="6">
                  <c:v>81.092329743222606</c:v>
                </c:pt>
                <c:pt idx="7">
                  <c:v>84.382895743604422</c:v>
                </c:pt>
                <c:pt idx="8">
                  <c:v>88.975484262122947</c:v>
                </c:pt>
                <c:pt idx="9">
                  <c:v>96.894148486063372</c:v>
                </c:pt>
                <c:pt idx="10">
                  <c:v>104.02568091494845</c:v>
                </c:pt>
                <c:pt idx="11">
                  <c:v>108.78398139032073</c:v>
                </c:pt>
              </c:numCache>
            </c:numRef>
          </c:val>
          <c:extLst>
            <c:ext xmlns:c16="http://schemas.microsoft.com/office/drawing/2014/chart" uri="{C3380CC4-5D6E-409C-BE32-E72D297353CC}">
              <c16:uniqueId val="{00000001-311A-49F9-813C-A3709483B22B}"/>
            </c:ext>
          </c:extLst>
        </c:ser>
        <c:dLbls>
          <c:showLegendKey val="0"/>
          <c:showVal val="0"/>
          <c:showCatName val="0"/>
          <c:showSerName val="0"/>
          <c:showPercent val="0"/>
          <c:showBubbleSize val="0"/>
        </c:dLbls>
        <c:gapWidth val="150"/>
        <c:overlap val="100"/>
        <c:axId val="239260536"/>
        <c:axId val="239260864"/>
      </c:barChart>
      <c:catAx>
        <c:axId val="23926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260864"/>
        <c:crosses val="autoZero"/>
        <c:auto val="1"/>
        <c:lblAlgn val="ctr"/>
        <c:lblOffset val="100"/>
        <c:noMultiLvlLbl val="0"/>
      </c:catAx>
      <c:valAx>
        <c:axId val="239260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260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801600843117054"/>
          <c:y val="0.27459891053189117"/>
          <c:w val="0.60799913656686921"/>
          <c:h val="0.72540108946810888"/>
        </c:manualLayout>
      </c:layout>
      <c:pieChart>
        <c:varyColors val="1"/>
        <c:ser>
          <c:idx val="0"/>
          <c:order val="0"/>
          <c:tx>
            <c:strRef>
              <c:f>Sheet2!$Z$4</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79-479C-8BE5-ED77E6CF22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79-479C-8BE5-ED77E6CF2227}"/>
              </c:ext>
            </c:extLst>
          </c:dPt>
          <c:cat>
            <c:strRef>
              <c:f>Sheet2!$AA$3:$AB$3</c:f>
              <c:strCache>
                <c:ptCount val="2"/>
                <c:pt idx="0">
                  <c:v>15-64 years</c:v>
                </c:pt>
                <c:pt idx="1">
                  <c:v>65 years and over</c:v>
                </c:pt>
              </c:strCache>
            </c:strRef>
          </c:cat>
          <c:val>
            <c:numRef>
              <c:f>Sheet2!$AA$4:$AB$4</c:f>
              <c:numCache>
                <c:formatCode>0.00%</c:formatCode>
                <c:ptCount val="2"/>
                <c:pt idx="0">
                  <c:v>0.81353399999999998</c:v>
                </c:pt>
                <c:pt idx="1">
                  <c:v>0.18646600000000002</c:v>
                </c:pt>
              </c:numCache>
            </c:numRef>
          </c:val>
          <c:extLst>
            <c:ext xmlns:c16="http://schemas.microsoft.com/office/drawing/2014/chart" uri="{C3380CC4-5D6E-409C-BE32-E72D297353CC}">
              <c16:uniqueId val="{00000004-BE79-479C-8BE5-ED77E6CF22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777270237767594"/>
          <c:y val="0.16397051777950905"/>
          <c:w val="0.67428261778642984"/>
          <c:h val="0.836029482220491"/>
        </c:manualLayout>
      </c:layout>
      <c:pieChart>
        <c:varyColors val="1"/>
        <c:ser>
          <c:idx val="0"/>
          <c:order val="0"/>
          <c:tx>
            <c:strRef>
              <c:f>Sheet2!$Z$11</c:f>
              <c:strCache>
                <c:ptCount val="1"/>
                <c:pt idx="0">
                  <c:v>2048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35-4F2A-AD93-992F7D6F4E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35-4F2A-AD93-992F7D6F4E32}"/>
              </c:ext>
            </c:extLst>
          </c:dPt>
          <c:cat>
            <c:strRef>
              <c:f>Sheet2!$AA$3:$AB$3</c:f>
              <c:strCache>
                <c:ptCount val="2"/>
                <c:pt idx="0">
                  <c:v>15-64 years</c:v>
                </c:pt>
                <c:pt idx="1">
                  <c:v>65 years and over</c:v>
                </c:pt>
              </c:strCache>
            </c:strRef>
          </c:cat>
          <c:val>
            <c:numRef>
              <c:f>Sheet2!$AA$11:$AB$11</c:f>
              <c:numCache>
                <c:formatCode>0.00%</c:formatCode>
                <c:ptCount val="2"/>
                <c:pt idx="0">
                  <c:v>0.71837127829886138</c:v>
                </c:pt>
                <c:pt idx="1">
                  <c:v>0.28162872170113862</c:v>
                </c:pt>
              </c:numCache>
            </c:numRef>
          </c:val>
          <c:extLst>
            <c:ext xmlns:c16="http://schemas.microsoft.com/office/drawing/2014/chart" uri="{C3380CC4-5D6E-409C-BE32-E72D297353CC}">
              <c16:uniqueId val="{00000004-4635-4F2A-AD93-992F7D6F4E3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88340025993847"/>
          <c:y val="0.13511093706149629"/>
          <c:w val="0.8212545375950584"/>
          <c:h val="0.86488906293850376"/>
        </c:manualLayout>
      </c:layout>
      <c:pieChart>
        <c:varyColors val="1"/>
        <c:ser>
          <c:idx val="0"/>
          <c:order val="0"/>
          <c:tx>
            <c:strRef>
              <c:f>Sheet2!$Z$15</c:f>
              <c:strCache>
                <c:ptCount val="1"/>
                <c:pt idx="0">
                  <c:v>2068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7D-406F-A7D3-E9093D8F6A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F7D-406F-A7D3-E9093D8F6ACC}"/>
              </c:ext>
            </c:extLst>
          </c:dPt>
          <c:cat>
            <c:strRef>
              <c:f>Sheet2!$AA$3:$AB$3</c:f>
              <c:strCache>
                <c:ptCount val="2"/>
                <c:pt idx="0">
                  <c:v>15-64 years</c:v>
                </c:pt>
                <c:pt idx="1">
                  <c:v>65 years and over</c:v>
                </c:pt>
              </c:strCache>
            </c:strRef>
          </c:cat>
          <c:val>
            <c:numRef>
              <c:f>Sheet2!$AA$15:$AB$15</c:f>
              <c:numCache>
                <c:formatCode>0.00%</c:formatCode>
                <c:ptCount val="2"/>
                <c:pt idx="0">
                  <c:v>0.66527982268857278</c:v>
                </c:pt>
                <c:pt idx="1">
                  <c:v>0.33472017731142722</c:v>
                </c:pt>
              </c:numCache>
            </c:numRef>
          </c:val>
          <c:extLst>
            <c:ext xmlns:c16="http://schemas.microsoft.com/office/drawing/2014/chart" uri="{C3380CC4-5D6E-409C-BE32-E72D297353CC}">
              <c16:uniqueId val="{00000004-AF7D-406F-A7D3-E9093D8F6A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13FC3-67AE-4CAD-8C76-D6F93A5872A7}" type="datetimeFigureOut">
              <a:rPr lang="en-NZ" smtClean="0"/>
              <a:pPr/>
              <a:t>11/09/2017</a:t>
            </a:fld>
            <a:endParaRPr lang="en-NZ"/>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40188-4F3D-4C8C-A5D2-40CA266A9A8C}"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a:t>
            </a:fld>
            <a:endParaRPr lang="en-NZ"/>
          </a:p>
        </p:txBody>
      </p:sp>
    </p:spTree>
    <p:extLst>
      <p:ext uri="{BB962C8B-B14F-4D97-AF65-F5344CB8AC3E}">
        <p14:creationId xmlns:p14="http://schemas.microsoft.com/office/powerpoint/2010/main" val="329066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a:t>Approx</a:t>
            </a:r>
            <a:r>
              <a:rPr lang="en-NZ" dirty="0"/>
              <a:t> 80% of the country</a:t>
            </a:r>
          </a:p>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10</a:t>
            </a:fld>
            <a:endParaRPr lang="en-NZ"/>
          </a:p>
        </p:txBody>
      </p:sp>
    </p:spTree>
    <p:extLst>
      <p:ext uri="{BB962C8B-B14F-4D97-AF65-F5344CB8AC3E}">
        <p14:creationId xmlns:p14="http://schemas.microsoft.com/office/powerpoint/2010/main" val="428212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11</a:t>
            </a:fld>
            <a:endParaRPr lang="en-NZ"/>
          </a:p>
        </p:txBody>
      </p:sp>
    </p:spTree>
    <p:extLst>
      <p:ext uri="{BB962C8B-B14F-4D97-AF65-F5344CB8AC3E}">
        <p14:creationId xmlns:p14="http://schemas.microsoft.com/office/powerpoint/2010/main" val="44549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2400" i="0" baseline="0" dirty="0">
                <a:latin typeface="+mj-lt"/>
              </a:rPr>
              <a:t>GCS:  Mild = 13-15.  Moderate = 9-12.  Severe = 3-8.</a:t>
            </a:r>
            <a:endParaRPr lang="en-NZ" sz="2400" baseline="0" dirty="0"/>
          </a:p>
          <a:p>
            <a:endParaRPr lang="en-NZ" sz="2400" baseline="0" dirty="0">
              <a:latin typeface="+mn-lt"/>
            </a:endParaRPr>
          </a:p>
          <a:p>
            <a:r>
              <a:rPr lang="en-NZ" sz="2400" i="0" baseline="0" dirty="0" err="1">
                <a:latin typeface="+mn-lt"/>
              </a:rPr>
              <a:t>Casemix</a:t>
            </a:r>
            <a:r>
              <a:rPr lang="en-NZ" sz="2400" i="0" baseline="0" dirty="0">
                <a:latin typeface="+mn-lt"/>
              </a:rPr>
              <a:t>:  the % of clients in more-severe AN-SNAP classes (AROC v3; 202, 213, 214, 215, 240, 241)</a:t>
            </a:r>
            <a:endParaRPr lang="en-NZ" sz="2400" baseline="0" dirty="0">
              <a:latin typeface="+mn-lt"/>
            </a:endParaRPr>
          </a:p>
          <a:p>
            <a:endParaRPr lang="en-NZ" sz="2400" baseline="0" dirty="0">
              <a:latin typeface="+mn-lt"/>
            </a:endParaRPr>
          </a:p>
          <a:p>
            <a:endParaRPr lang="en-NZ" baseline="0"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13</a:t>
            </a:fld>
            <a:endParaRPr lang="en-NZ"/>
          </a:p>
        </p:txBody>
      </p:sp>
    </p:spTree>
    <p:extLst>
      <p:ext uri="{BB962C8B-B14F-4D97-AF65-F5344CB8AC3E}">
        <p14:creationId xmlns:p14="http://schemas.microsoft.com/office/powerpoint/2010/main" val="70371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18</a:t>
            </a:fld>
            <a:endParaRPr lang="en-NZ"/>
          </a:p>
        </p:txBody>
      </p:sp>
    </p:spTree>
    <p:extLst>
      <p:ext uri="{BB962C8B-B14F-4D97-AF65-F5344CB8AC3E}">
        <p14:creationId xmlns:p14="http://schemas.microsoft.com/office/powerpoint/2010/main" val="272236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19</a:t>
            </a:fld>
            <a:endParaRPr lang="en-NZ"/>
          </a:p>
        </p:txBody>
      </p:sp>
    </p:spTree>
    <p:extLst>
      <p:ext uri="{BB962C8B-B14F-4D97-AF65-F5344CB8AC3E}">
        <p14:creationId xmlns:p14="http://schemas.microsoft.com/office/powerpoint/2010/main" val="173293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20</a:t>
            </a:fld>
            <a:endParaRPr lang="en-NZ"/>
          </a:p>
        </p:txBody>
      </p:sp>
    </p:spTree>
    <p:extLst>
      <p:ext uri="{BB962C8B-B14F-4D97-AF65-F5344CB8AC3E}">
        <p14:creationId xmlns:p14="http://schemas.microsoft.com/office/powerpoint/2010/main" val="3855300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21</a:t>
            </a:fld>
            <a:endParaRPr lang="en-NZ"/>
          </a:p>
        </p:txBody>
      </p:sp>
    </p:spTree>
    <p:extLst>
      <p:ext uri="{BB962C8B-B14F-4D97-AF65-F5344CB8AC3E}">
        <p14:creationId xmlns:p14="http://schemas.microsoft.com/office/powerpoint/2010/main" val="12089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22</a:t>
            </a:fld>
            <a:endParaRPr lang="en-NZ"/>
          </a:p>
        </p:txBody>
      </p:sp>
    </p:spTree>
    <p:extLst>
      <p:ext uri="{BB962C8B-B14F-4D97-AF65-F5344CB8AC3E}">
        <p14:creationId xmlns:p14="http://schemas.microsoft.com/office/powerpoint/2010/main" val="3629846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descr="Z:\CavitABI\Resources\Logo\ABI_logo.jpg"/>
          <p:cNvPicPr>
            <a:picLocks noChangeAspect="1" noChangeArrowheads="1"/>
          </p:cNvPicPr>
          <p:nvPr userDrawn="1"/>
        </p:nvPicPr>
        <p:blipFill>
          <a:blip r:embed="rId2" cstate="print"/>
          <a:srcRect/>
          <a:stretch>
            <a:fillRect/>
          </a:stretch>
        </p:blipFill>
        <p:spPr bwMode="auto">
          <a:xfrm>
            <a:off x="179512" y="1472438"/>
            <a:ext cx="3619327" cy="1747384"/>
          </a:xfrm>
          <a:prstGeom prst="rect">
            <a:avLst/>
          </a:prstGeom>
          <a:noFill/>
        </p:spPr>
      </p:pic>
      <p:sp>
        <p:nvSpPr>
          <p:cNvPr id="2" name="Title 1"/>
          <p:cNvSpPr>
            <a:spLocks noGrp="1"/>
          </p:cNvSpPr>
          <p:nvPr>
            <p:ph type="ctrTitle"/>
          </p:nvPr>
        </p:nvSpPr>
        <p:spPr>
          <a:xfrm>
            <a:off x="611560" y="3111810"/>
            <a:ext cx="7772400" cy="594066"/>
          </a:xfrm>
        </p:spPr>
        <p:txBody>
          <a:bodyPr/>
          <a:lstStyle>
            <a:lvl1pPr algn="l">
              <a:defRPr>
                <a:solidFill>
                  <a:srgbClr val="197D97"/>
                </a:solidFill>
              </a:defRPr>
            </a:lvl1pPr>
          </a:lstStyle>
          <a:p>
            <a:r>
              <a:rPr lang="en-US" dirty="0"/>
              <a:t>Click to edit Master title style</a:t>
            </a:r>
            <a:endParaRPr lang="en-NZ" dirty="0"/>
          </a:p>
        </p:txBody>
      </p:sp>
      <p:sp>
        <p:nvSpPr>
          <p:cNvPr id="3" name="Subtitle 2"/>
          <p:cNvSpPr>
            <a:spLocks noGrp="1"/>
          </p:cNvSpPr>
          <p:nvPr>
            <p:ph type="subTitle" idx="1"/>
          </p:nvPr>
        </p:nvSpPr>
        <p:spPr>
          <a:xfrm>
            <a:off x="611560" y="3651870"/>
            <a:ext cx="7768952" cy="432048"/>
          </a:xfrm>
        </p:spPr>
        <p:txBody>
          <a:bodyPr/>
          <a:lstStyle>
            <a:lvl1pPr marL="0" indent="0" algn="l">
              <a:buNone/>
              <a:defRPr>
                <a:solidFill>
                  <a:srgbClr val="197D9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11/09/2017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51057-B1D2-49C7-B880-C280265C37CA}" type="datetimeFigureOut">
              <a:rPr lang="en-NZ" smtClean="0"/>
              <a:pPr/>
              <a:t>11/09/2017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62E962-E40C-4709-82F5-46D77ED57239}"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CE51057-B1D2-49C7-B880-C280265C37CA}" type="datetimeFigureOut">
              <a:rPr lang="en-NZ" smtClean="0"/>
              <a:pPr/>
              <a:t>11/09/2017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CE51057-B1D2-49C7-B880-C280265C37CA}" type="datetimeFigureOut">
              <a:rPr lang="en-NZ" smtClean="0"/>
              <a:pPr/>
              <a:t>11/09/2017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13488"/>
            <a:ext cx="6768752" cy="702078"/>
          </a:xfrm>
        </p:spPr>
        <p:txBody>
          <a:bodyPr>
            <a:normAutofit/>
          </a:bodyPr>
          <a:lstStyle>
            <a:lvl1pPr>
              <a:defRPr sz="3600">
                <a:solidFill>
                  <a:srgbClr val="197D97"/>
                </a:solidFill>
              </a:defRPr>
            </a:lvl1pPr>
          </a:lstStyle>
          <a:p>
            <a:r>
              <a:rPr lang="en-US" dirty="0"/>
              <a:t>Click to edit Master title style</a:t>
            </a:r>
            <a:endParaRPr lang="en-NZ" dirty="0"/>
          </a:p>
        </p:txBody>
      </p:sp>
      <p:sp>
        <p:nvSpPr>
          <p:cNvPr id="3" name="Content Placeholder 2"/>
          <p:cNvSpPr>
            <a:spLocks noGrp="1"/>
          </p:cNvSpPr>
          <p:nvPr>
            <p:ph idx="1"/>
          </p:nvPr>
        </p:nvSpPr>
        <p:spPr>
          <a:xfrm>
            <a:off x="323528" y="1200151"/>
            <a:ext cx="8363272" cy="3394472"/>
          </a:xfrm>
        </p:spPr>
        <p:txBody>
          <a:bodyPr/>
          <a:lstStyle>
            <a:lvl1pPr>
              <a:defRPr sz="2800"/>
            </a:lvl1pPr>
            <a:lvl2pPr>
              <a:buFont typeface="Arial" pitchFamily="34" charset="0"/>
              <a:buChar char="•"/>
              <a:defRPr sz="2800">
                <a:solidFill>
                  <a:srgbClr val="197D97"/>
                </a:solidFill>
              </a:defRPr>
            </a:lvl2pPr>
            <a:lvl3pPr>
              <a:defRPr sz="2400"/>
            </a:lvl3pPr>
            <a:lvl4pPr>
              <a:buFont typeface="Arial" pitchFamily="34" charset="0"/>
              <a:buChar char="•"/>
              <a:defRPr sz="2400">
                <a:solidFill>
                  <a:srgbClr val="197D97"/>
                </a:solidFill>
              </a:defRPr>
            </a:lvl4pPr>
            <a:lvl5pPr>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11/09/2017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7" name="Picture 2" descr="Z:\CavitABI\Resources\Logo\ABI_logo.jpg"/>
          <p:cNvPicPr>
            <a:picLocks noChangeAspect="1" noChangeArrowheads="1"/>
          </p:cNvPicPr>
          <p:nvPr userDrawn="1"/>
        </p:nvPicPr>
        <p:blipFill>
          <a:blip r:embed="rId2" cstate="print"/>
          <a:srcRect/>
          <a:stretch>
            <a:fillRect/>
          </a:stretch>
        </p:blipFill>
        <p:spPr bwMode="auto">
          <a:xfrm>
            <a:off x="7164288" y="123478"/>
            <a:ext cx="1944215" cy="938653"/>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97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323528" y="213488"/>
            <a:ext cx="6768752" cy="702078"/>
          </a:xfrm>
        </p:spPr>
        <p:txBody>
          <a:bodyPr>
            <a:normAutofit/>
          </a:bodyPr>
          <a:lstStyle>
            <a:lvl1pPr>
              <a:defRPr sz="3600">
                <a:solidFill>
                  <a:schemeClr val="bg1"/>
                </a:solidFill>
              </a:defRPr>
            </a:lvl1pPr>
          </a:lstStyle>
          <a:p>
            <a:r>
              <a:rPr lang="en-US" dirty="0"/>
              <a:t>Click to edit Master title style</a:t>
            </a:r>
            <a:endParaRPr lang="en-NZ" dirty="0"/>
          </a:p>
        </p:txBody>
      </p:sp>
      <p:sp>
        <p:nvSpPr>
          <p:cNvPr id="3" name="Content Placeholder 2"/>
          <p:cNvSpPr>
            <a:spLocks noGrp="1"/>
          </p:cNvSpPr>
          <p:nvPr>
            <p:ph idx="1"/>
          </p:nvPr>
        </p:nvSpPr>
        <p:spPr>
          <a:xfrm>
            <a:off x="323528" y="1200151"/>
            <a:ext cx="8363272" cy="3394472"/>
          </a:xfrm>
        </p:spPr>
        <p:txBody>
          <a:bodyPr/>
          <a:lstStyle>
            <a:lvl1pPr>
              <a:defRPr sz="2800">
                <a:solidFill>
                  <a:schemeClr val="bg1"/>
                </a:solidFill>
              </a:defRPr>
            </a:lvl1pPr>
            <a:lvl2pPr>
              <a:buFont typeface="Arial" pitchFamily="34" charset="0"/>
              <a:buChar char="•"/>
              <a:defRPr sz="2800">
                <a:solidFill>
                  <a:schemeClr val="tx1"/>
                </a:solidFill>
              </a:defRPr>
            </a:lvl2pPr>
            <a:lvl3pPr>
              <a:defRPr sz="2400">
                <a:solidFill>
                  <a:schemeClr val="bg1"/>
                </a:solidFill>
              </a:defRPr>
            </a:lvl3pPr>
            <a:lvl4pPr>
              <a:buFont typeface="Arial" pitchFamily="34" charset="0"/>
              <a:buChar char="•"/>
              <a:defRPr sz="2400">
                <a:solidFill>
                  <a:schemeClr val="tx1"/>
                </a:solidFill>
              </a:defRPr>
            </a:lvl4pPr>
            <a:lvl5pPr>
              <a:buFont typeface="Arial"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11/09/2017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9" name="Picture 2" descr="Z:\CavitABI\Resources\Logo\ABI_logo_monochrome_white.png"/>
          <p:cNvPicPr>
            <a:picLocks noChangeAspect="1" noChangeArrowheads="1"/>
          </p:cNvPicPr>
          <p:nvPr userDrawn="1"/>
        </p:nvPicPr>
        <p:blipFill>
          <a:blip r:embed="rId2" cstate="print"/>
          <a:srcRect/>
          <a:stretch>
            <a:fillRect/>
          </a:stretch>
        </p:blipFill>
        <p:spPr bwMode="auto">
          <a:xfrm>
            <a:off x="7164288" y="121589"/>
            <a:ext cx="1944215" cy="937993"/>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197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Z:\CavitABI\Resources\Logo\ABI_logo_monochrome_white.png"/>
          <p:cNvPicPr>
            <a:picLocks noChangeAspect="1" noChangeArrowheads="1"/>
          </p:cNvPicPr>
          <p:nvPr userDrawn="1"/>
        </p:nvPicPr>
        <p:blipFill>
          <a:blip r:embed="rId2" cstate="print"/>
          <a:srcRect/>
          <a:stretch>
            <a:fillRect/>
          </a:stretch>
        </p:blipFill>
        <p:spPr bwMode="auto">
          <a:xfrm>
            <a:off x="2035969" y="1347614"/>
            <a:ext cx="4840287" cy="2335213"/>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4CE51057-B1D2-49C7-B880-C280265C37CA}" type="datetimeFigureOut">
              <a:rPr lang="en-NZ" smtClean="0"/>
              <a:pPr/>
              <a:t>11/09/2017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62E962-E40C-4709-82F5-46D77ED57239}"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4CE51057-B1D2-49C7-B880-C280265C37CA}" type="datetimeFigureOut">
              <a:rPr lang="en-NZ" smtClean="0"/>
              <a:pPr/>
              <a:t>11/09/2017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C62E962-E40C-4709-82F5-46D77ED57239}"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4CE51057-B1D2-49C7-B880-C280265C37CA}" type="datetimeFigureOut">
              <a:rPr lang="en-NZ" smtClean="0"/>
              <a:pPr/>
              <a:t>11/09/2017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C62E962-E40C-4709-82F5-46D77ED57239}"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51057-B1D2-49C7-B880-C280265C37CA}" type="datetimeFigureOut">
              <a:rPr lang="en-NZ" smtClean="0"/>
              <a:pPr/>
              <a:t>11/09/2017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C62E962-E40C-4709-82F5-46D77ED57239}"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51057-B1D2-49C7-B880-C280265C37CA}" type="datetimeFigureOut">
              <a:rPr lang="en-NZ" smtClean="0"/>
              <a:pPr/>
              <a:t>11/09/2017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62E962-E40C-4709-82F5-46D77ED57239}"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E51057-B1D2-49C7-B880-C280265C37CA}" type="datetimeFigureOut">
              <a:rPr lang="en-NZ" smtClean="0"/>
              <a:pPr/>
              <a:t>11/09/2017</a:t>
            </a:fld>
            <a:endParaRPr lang="en-NZ"/>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62E962-E40C-4709-82F5-46D77ED57239}"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4400" kern="1200">
          <a:solidFill>
            <a:srgbClr val="197D9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97D97"/>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rgbClr val="197D97"/>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9144000" cy="5143502"/>
            <a:chOff x="0" y="-1"/>
            <a:chExt cx="9144000" cy="5143502"/>
          </a:xfrm>
        </p:grpSpPr>
        <p:pic>
          <p:nvPicPr>
            <p:cNvPr id="4" name="Picture 3" descr="bg.png"/>
            <p:cNvPicPr>
              <a:picLocks noChangeAspect="1"/>
            </p:cNvPicPr>
            <p:nvPr/>
          </p:nvPicPr>
          <p:blipFill>
            <a:blip r:embed="rId3" cstate="print"/>
            <a:srcRect b="25000"/>
            <a:stretch>
              <a:fillRect/>
            </a:stretch>
          </p:blipFill>
          <p:spPr>
            <a:xfrm>
              <a:off x="2567946" y="-1"/>
              <a:ext cx="1287681" cy="5143501"/>
            </a:xfrm>
            <a:prstGeom prst="rect">
              <a:avLst/>
            </a:prstGeom>
          </p:spPr>
        </p:pic>
        <p:pic>
          <p:nvPicPr>
            <p:cNvPr id="5" name="Picture 4" descr="bg.png"/>
            <p:cNvPicPr>
              <a:picLocks noChangeAspect="1"/>
            </p:cNvPicPr>
            <p:nvPr/>
          </p:nvPicPr>
          <p:blipFill>
            <a:blip r:embed="rId3" cstate="print"/>
            <a:srcRect b="25000"/>
            <a:stretch>
              <a:fillRect/>
            </a:stretch>
          </p:blipFill>
          <p:spPr>
            <a:xfrm>
              <a:off x="3851919" y="-1"/>
              <a:ext cx="1287681" cy="5143501"/>
            </a:xfrm>
            <a:prstGeom prst="rect">
              <a:avLst/>
            </a:prstGeom>
          </p:spPr>
        </p:pic>
        <p:pic>
          <p:nvPicPr>
            <p:cNvPr id="6" name="Picture 5" descr="bg.png"/>
            <p:cNvPicPr>
              <a:picLocks noChangeAspect="1"/>
            </p:cNvPicPr>
            <p:nvPr/>
          </p:nvPicPr>
          <p:blipFill>
            <a:blip r:embed="rId3" cstate="print"/>
            <a:srcRect b="25000"/>
            <a:stretch>
              <a:fillRect/>
            </a:stretch>
          </p:blipFill>
          <p:spPr>
            <a:xfrm>
              <a:off x="5135892" y="0"/>
              <a:ext cx="1287681" cy="5143501"/>
            </a:xfrm>
            <a:prstGeom prst="rect">
              <a:avLst/>
            </a:prstGeom>
          </p:spPr>
        </p:pic>
        <p:pic>
          <p:nvPicPr>
            <p:cNvPr id="7" name="Picture 6" descr="bg.png"/>
            <p:cNvPicPr>
              <a:picLocks noChangeAspect="1"/>
            </p:cNvPicPr>
            <p:nvPr/>
          </p:nvPicPr>
          <p:blipFill>
            <a:blip r:embed="rId3" cstate="print"/>
            <a:srcRect b="25000"/>
            <a:stretch>
              <a:fillRect/>
            </a:stretch>
          </p:blipFill>
          <p:spPr>
            <a:xfrm>
              <a:off x="7703838" y="0"/>
              <a:ext cx="1287681" cy="5143501"/>
            </a:xfrm>
            <a:prstGeom prst="rect">
              <a:avLst/>
            </a:prstGeom>
          </p:spPr>
        </p:pic>
        <p:pic>
          <p:nvPicPr>
            <p:cNvPr id="8" name="Picture 7" descr="bg.png"/>
            <p:cNvPicPr>
              <a:picLocks noChangeAspect="1"/>
            </p:cNvPicPr>
            <p:nvPr/>
          </p:nvPicPr>
          <p:blipFill>
            <a:blip r:embed="rId3" cstate="print"/>
            <a:srcRect b="25000"/>
            <a:stretch>
              <a:fillRect/>
            </a:stretch>
          </p:blipFill>
          <p:spPr>
            <a:xfrm>
              <a:off x="6419865" y="0"/>
              <a:ext cx="1287681" cy="5143501"/>
            </a:xfrm>
            <a:prstGeom prst="rect">
              <a:avLst/>
            </a:prstGeom>
          </p:spPr>
        </p:pic>
        <p:pic>
          <p:nvPicPr>
            <p:cNvPr id="9" name="Picture 8" descr="bg.png"/>
            <p:cNvPicPr>
              <a:picLocks noChangeAspect="1"/>
            </p:cNvPicPr>
            <p:nvPr/>
          </p:nvPicPr>
          <p:blipFill>
            <a:blip r:embed="rId3" cstate="print"/>
            <a:srcRect b="25000"/>
            <a:stretch>
              <a:fillRect/>
            </a:stretch>
          </p:blipFill>
          <p:spPr>
            <a:xfrm>
              <a:off x="1283973" y="-1"/>
              <a:ext cx="1287681" cy="5143501"/>
            </a:xfrm>
            <a:prstGeom prst="rect">
              <a:avLst/>
            </a:prstGeom>
          </p:spPr>
        </p:pic>
        <p:pic>
          <p:nvPicPr>
            <p:cNvPr id="10" name="Picture 9" descr="bg.png"/>
            <p:cNvPicPr>
              <a:picLocks noChangeAspect="1"/>
            </p:cNvPicPr>
            <p:nvPr/>
          </p:nvPicPr>
          <p:blipFill>
            <a:blip r:embed="rId3" cstate="print"/>
            <a:srcRect b="25000"/>
            <a:stretch>
              <a:fillRect/>
            </a:stretch>
          </p:blipFill>
          <p:spPr>
            <a:xfrm>
              <a:off x="0" y="0"/>
              <a:ext cx="1287681" cy="5143501"/>
            </a:xfrm>
            <a:prstGeom prst="rect">
              <a:avLst/>
            </a:prstGeom>
          </p:spPr>
        </p:pic>
        <p:pic>
          <p:nvPicPr>
            <p:cNvPr id="11" name="Picture 10" descr="bg.png"/>
            <p:cNvPicPr>
              <a:picLocks noChangeAspect="1"/>
            </p:cNvPicPr>
            <p:nvPr/>
          </p:nvPicPr>
          <p:blipFill>
            <a:blip r:embed="rId3" cstate="print"/>
            <a:srcRect r="87870" b="25000"/>
            <a:stretch>
              <a:fillRect/>
            </a:stretch>
          </p:blipFill>
          <p:spPr>
            <a:xfrm>
              <a:off x="8987809" y="-1"/>
              <a:ext cx="156191" cy="5143501"/>
            </a:xfrm>
            <a:prstGeom prst="rect">
              <a:avLst/>
            </a:prstGeom>
          </p:spPr>
        </p:pic>
      </p:grpSp>
      <p:grpSp>
        <p:nvGrpSpPr>
          <p:cNvPr id="25" name="Group 24"/>
          <p:cNvGrpSpPr/>
          <p:nvPr/>
        </p:nvGrpSpPr>
        <p:grpSpPr>
          <a:xfrm>
            <a:off x="1547664" y="227287"/>
            <a:ext cx="6048672" cy="4688925"/>
            <a:chOff x="1763688" y="267494"/>
            <a:chExt cx="6048672" cy="4688925"/>
          </a:xfrm>
        </p:grpSpPr>
        <p:sp>
          <p:nvSpPr>
            <p:cNvPr id="16" name="Rounded Rectangle 15"/>
            <p:cNvSpPr/>
            <p:nvPr/>
          </p:nvSpPr>
          <p:spPr>
            <a:xfrm>
              <a:off x="1763689" y="267494"/>
              <a:ext cx="6048671" cy="2200447"/>
            </a:xfrm>
            <a:prstGeom prst="roundRect">
              <a:avLst>
                <a:gd name="adj" fmla="val 6746"/>
              </a:avLst>
            </a:prstGeom>
            <a:solidFill>
              <a:srgbClr val="FFFFFF">
                <a:alpha val="4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Rectangle 16"/>
            <p:cNvSpPr/>
            <p:nvPr/>
          </p:nvSpPr>
          <p:spPr>
            <a:xfrm>
              <a:off x="1763688" y="3427439"/>
              <a:ext cx="6048672" cy="1488773"/>
            </a:xfrm>
            <a:prstGeom prst="rect">
              <a:avLst/>
            </a:prstGeom>
            <a:solidFill>
              <a:srgbClr val="D4A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8" name="Rounded Rectangle 17"/>
            <p:cNvSpPr/>
            <p:nvPr/>
          </p:nvSpPr>
          <p:spPr>
            <a:xfrm>
              <a:off x="1830421" y="3579861"/>
              <a:ext cx="5915206" cy="133635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endParaRPr>
            </a:p>
            <a:p>
              <a:endParaRPr lang="en-US" sz="1100" dirty="0">
                <a:solidFill>
                  <a:schemeClr val="tx1"/>
                </a:solidFill>
              </a:endParaRPr>
            </a:p>
          </p:txBody>
        </p:sp>
        <p:sp>
          <p:nvSpPr>
            <p:cNvPr id="19" name="Rectangle 18"/>
            <p:cNvSpPr/>
            <p:nvPr/>
          </p:nvSpPr>
          <p:spPr>
            <a:xfrm>
              <a:off x="2081384" y="494874"/>
              <a:ext cx="5616623" cy="1815882"/>
            </a:xfrm>
            <a:prstGeom prst="rect">
              <a:avLst/>
            </a:prstGeom>
          </p:spPr>
          <p:txBody>
            <a:bodyPr wrap="square">
              <a:spAutoFit/>
            </a:bodyPr>
            <a:lstStyle/>
            <a:p>
              <a:pPr algn="ctr"/>
              <a:r>
                <a:rPr lang="en-NZ" sz="2800" b="1" dirty="0">
                  <a:solidFill>
                    <a:srgbClr val="D9531E"/>
                  </a:solidFill>
                  <a:latin typeface="Cambria" pitchFamily="18" charset="0"/>
                </a:rPr>
                <a:t>An Aging Population in Traumatic Brain Injury Rehabilitation: Outcomes and Resource Implications</a:t>
              </a:r>
            </a:p>
          </p:txBody>
        </p:sp>
        <p:pic>
          <p:nvPicPr>
            <p:cNvPr id="20" name="Picture 19" descr="ABI_logo_FullColour.png"/>
            <p:cNvPicPr>
              <a:picLocks noChangeAspect="1"/>
            </p:cNvPicPr>
            <p:nvPr/>
          </p:nvPicPr>
          <p:blipFill>
            <a:blip r:embed="rId4" cstate="print"/>
            <a:stretch>
              <a:fillRect/>
            </a:stretch>
          </p:blipFill>
          <p:spPr>
            <a:xfrm>
              <a:off x="1979713" y="4059825"/>
              <a:ext cx="864096" cy="376422"/>
            </a:xfrm>
            <a:prstGeom prst="rect">
              <a:avLst/>
            </a:prstGeom>
          </p:spPr>
        </p:pic>
        <p:sp>
          <p:nvSpPr>
            <p:cNvPr id="22" name="Rectangle 21"/>
            <p:cNvSpPr/>
            <p:nvPr/>
          </p:nvSpPr>
          <p:spPr>
            <a:xfrm>
              <a:off x="1763688" y="4844204"/>
              <a:ext cx="6048672" cy="112215"/>
            </a:xfrm>
            <a:prstGeom prst="rect">
              <a:avLst/>
            </a:prstGeom>
            <a:solidFill>
              <a:srgbClr val="42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00" dirty="0">
                <a:latin typeface="Cambria" pitchFamily="18" charset="0"/>
              </a:endParaRPr>
            </a:p>
          </p:txBody>
        </p:sp>
        <p:sp>
          <p:nvSpPr>
            <p:cNvPr id="23" name="Rectangle 22"/>
            <p:cNvSpPr/>
            <p:nvPr/>
          </p:nvSpPr>
          <p:spPr>
            <a:xfrm>
              <a:off x="1763688" y="2395933"/>
              <a:ext cx="6048672" cy="1255937"/>
            </a:xfrm>
            <a:prstGeom prst="rect">
              <a:avLst/>
            </a:prstGeom>
            <a:solidFill>
              <a:srgbClr val="42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latin typeface="Cambria" pitchFamily="18" charset="0"/>
                </a:rPr>
                <a:t>New Zealand Rehabilitation Conference</a:t>
              </a:r>
            </a:p>
            <a:p>
              <a:pPr algn="ctr"/>
              <a:r>
                <a:rPr lang="en-NZ" sz="1600" b="1" dirty="0">
                  <a:latin typeface="Cambria" pitchFamily="18" charset="0"/>
                </a:rPr>
                <a:t>8-10 September, 2017</a:t>
              </a:r>
            </a:p>
            <a:p>
              <a:pPr algn="ctr"/>
              <a:r>
                <a:rPr lang="en-NZ" sz="1600" b="1" dirty="0">
                  <a:latin typeface="Cambria" pitchFamily="18" charset="0"/>
                </a:rPr>
                <a:t>Christchurch</a:t>
              </a:r>
              <a:endParaRPr lang="en-NZ" sz="1600" dirty="0">
                <a:latin typeface="Cambria" pitchFamily="18" charset="0"/>
              </a:endParaRPr>
            </a:p>
          </p:txBody>
        </p:sp>
        <p:sp>
          <p:nvSpPr>
            <p:cNvPr id="24" name="TextBox 23"/>
            <p:cNvSpPr txBox="1"/>
            <p:nvPr/>
          </p:nvSpPr>
          <p:spPr>
            <a:xfrm>
              <a:off x="3383868" y="3878704"/>
              <a:ext cx="2808312" cy="738664"/>
            </a:xfrm>
            <a:prstGeom prst="rect">
              <a:avLst/>
            </a:prstGeom>
            <a:noFill/>
          </p:spPr>
          <p:txBody>
            <a:bodyPr wrap="square" rtlCol="0">
              <a:spAutoFit/>
            </a:bodyPr>
            <a:lstStyle/>
            <a:p>
              <a:pPr algn="ctr"/>
              <a:r>
                <a:rPr lang="en-NZ" sz="1400" dirty="0"/>
                <a:t>Allison Foster, PhD</a:t>
              </a:r>
            </a:p>
            <a:p>
              <a:pPr algn="ctr"/>
              <a:endParaRPr lang="en-NZ" sz="1400" dirty="0"/>
            </a:p>
            <a:p>
              <a:pPr algn="ctr"/>
              <a:r>
                <a:rPr lang="en-NZ" sz="1400" dirty="0"/>
                <a:t>ABI Rehabilitation</a:t>
              </a:r>
            </a:p>
          </p:txBody>
        </p: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346" y="3957090"/>
            <a:ext cx="557084" cy="5570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17527"/>
            <a:ext cx="6768752" cy="702078"/>
          </a:xfrm>
        </p:spPr>
        <p:txBody>
          <a:bodyPr>
            <a:normAutofit fontScale="90000"/>
          </a:bodyPr>
          <a:lstStyle/>
          <a:p>
            <a:r>
              <a:rPr lang="en-NZ" dirty="0"/>
              <a:t>Implications for older persons in a traumatic brain injury (TBI) rehabilitation programme</a:t>
            </a:r>
          </a:p>
        </p:txBody>
      </p:sp>
      <p:sp>
        <p:nvSpPr>
          <p:cNvPr id="4" name="Content Placeholder 3"/>
          <p:cNvSpPr>
            <a:spLocks noGrp="1"/>
          </p:cNvSpPr>
          <p:nvPr>
            <p:ph idx="1"/>
          </p:nvPr>
        </p:nvSpPr>
        <p:spPr>
          <a:xfrm>
            <a:off x="400624" y="2139702"/>
            <a:ext cx="5525088" cy="2238897"/>
          </a:xfrm>
        </p:spPr>
        <p:txBody>
          <a:bodyPr>
            <a:normAutofit fontScale="92500"/>
          </a:bodyPr>
          <a:lstStyle/>
          <a:p>
            <a:r>
              <a:rPr lang="en-NZ" dirty="0"/>
              <a:t>All consecutive moderate-to-severe TBI discharges over a 3-year period (2014-2017) at an inpatient post-acute rehabilitation provider (2 sites) were anonymised and analysed.  </a:t>
            </a:r>
          </a:p>
          <a:p>
            <a:endParaRPr lang="en-NZ" dirty="0"/>
          </a:p>
        </p:txBody>
      </p:sp>
      <p:grpSp>
        <p:nvGrpSpPr>
          <p:cNvPr id="5" name="Group 4"/>
          <p:cNvGrpSpPr/>
          <p:nvPr/>
        </p:nvGrpSpPr>
        <p:grpSpPr>
          <a:xfrm>
            <a:off x="5796137" y="1184459"/>
            <a:ext cx="2880320" cy="3547532"/>
            <a:chOff x="7630351" y="2698265"/>
            <a:chExt cx="4543241" cy="5881038"/>
          </a:xfrm>
        </p:grpSpPr>
        <p:pic>
          <p:nvPicPr>
            <p:cNvPr id="6" name="Picture 5" descr="new%20zealand.jpg"/>
            <p:cNvPicPr>
              <a:picLocks noChangeAspect="1"/>
            </p:cNvPicPr>
            <p:nvPr/>
          </p:nvPicPr>
          <p:blipFill>
            <a:blip r:embed="rId3" cstate="print"/>
            <a:srcRect l="7453"/>
            <a:stretch>
              <a:fillRect/>
            </a:stretch>
          </p:blipFill>
          <p:spPr>
            <a:xfrm>
              <a:off x="7630351" y="2925702"/>
              <a:ext cx="4543241" cy="5653601"/>
            </a:xfrm>
            <a:prstGeom prst="rect">
              <a:avLst/>
            </a:prstGeom>
            <a:ln w="9525">
              <a:noFill/>
            </a:ln>
          </p:spPr>
        </p:pic>
        <p:sp>
          <p:nvSpPr>
            <p:cNvPr id="7" name="Oval 6"/>
            <p:cNvSpPr/>
            <p:nvPr/>
          </p:nvSpPr>
          <p:spPr>
            <a:xfrm>
              <a:off x="10277814" y="3773912"/>
              <a:ext cx="148994" cy="146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en-NZ" sz="1350" dirty="0"/>
            </a:p>
          </p:txBody>
        </p:sp>
        <p:sp>
          <p:nvSpPr>
            <p:cNvPr id="8" name="Oval 7"/>
            <p:cNvSpPr/>
            <p:nvPr/>
          </p:nvSpPr>
          <p:spPr>
            <a:xfrm>
              <a:off x="10373663" y="5646234"/>
              <a:ext cx="148994" cy="146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en-NZ" sz="1350" dirty="0"/>
            </a:p>
          </p:txBody>
        </p:sp>
        <p:sp>
          <p:nvSpPr>
            <p:cNvPr id="9" name="Oval 8"/>
            <p:cNvSpPr/>
            <p:nvPr/>
          </p:nvSpPr>
          <p:spPr>
            <a:xfrm rot="19902506">
              <a:off x="9028636" y="2698265"/>
              <a:ext cx="3070816" cy="362528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p>
          </p:txBody>
        </p:sp>
      </p:grpSp>
    </p:spTree>
    <p:extLst>
      <p:ext uri="{BB962C8B-B14F-4D97-AF65-F5344CB8AC3E}">
        <p14:creationId xmlns:p14="http://schemas.microsoft.com/office/powerpoint/2010/main" val="392235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3488"/>
            <a:ext cx="7128792" cy="702078"/>
          </a:xfrm>
        </p:spPr>
        <p:txBody>
          <a:bodyPr>
            <a:normAutofit/>
          </a:bodyPr>
          <a:lstStyle/>
          <a:p>
            <a:r>
              <a:rPr lang="en-NZ" dirty="0"/>
              <a:t>Proportion &gt;65</a:t>
            </a:r>
          </a:p>
        </p:txBody>
      </p:sp>
      <p:sp>
        <p:nvSpPr>
          <p:cNvPr id="3" name="Content Placeholder 2"/>
          <p:cNvSpPr>
            <a:spLocks noGrp="1"/>
          </p:cNvSpPr>
          <p:nvPr>
            <p:ph idx="1"/>
          </p:nvPr>
        </p:nvSpPr>
        <p:spPr>
          <a:xfrm>
            <a:off x="611560" y="1337518"/>
            <a:ext cx="3456384" cy="3394472"/>
          </a:xfrm>
        </p:spPr>
        <p:txBody>
          <a:bodyPr/>
          <a:lstStyle/>
          <a:p>
            <a:pPr marL="0" indent="0" algn="ctr">
              <a:buNone/>
            </a:pPr>
            <a:r>
              <a:rPr lang="en-NZ" b="1" dirty="0"/>
              <a:t>Our TBI rehab</a:t>
            </a:r>
          </a:p>
          <a:p>
            <a:pPr marL="0" indent="0" algn="ctr">
              <a:buNone/>
            </a:pPr>
            <a:r>
              <a:rPr lang="en-NZ" dirty="0"/>
              <a:t>18.6% </a:t>
            </a:r>
          </a:p>
          <a:p>
            <a:pPr marL="0" indent="0" algn="ctr">
              <a:buNone/>
            </a:pPr>
            <a:endParaRPr lang="en-NZ" dirty="0"/>
          </a:p>
          <a:p>
            <a:pPr marL="0" indent="0" algn="ctr">
              <a:buNone/>
            </a:pPr>
            <a:r>
              <a:rPr lang="en-NZ" sz="1800" dirty="0"/>
              <a:t>Across 3-year period 2014-2017: 665 first-time admissions from the acute hospital</a:t>
            </a:r>
          </a:p>
        </p:txBody>
      </p:sp>
      <p:sp>
        <p:nvSpPr>
          <p:cNvPr id="4" name="Content Placeholder 2"/>
          <p:cNvSpPr txBox="1">
            <a:spLocks/>
          </p:cNvSpPr>
          <p:nvPr/>
        </p:nvSpPr>
        <p:spPr>
          <a:xfrm>
            <a:off x="4932040" y="1337518"/>
            <a:ext cx="3456384"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97D97"/>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rgbClr val="197D97"/>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NZ" b="1" dirty="0"/>
              <a:t>General population</a:t>
            </a:r>
          </a:p>
          <a:p>
            <a:pPr marL="0" indent="0" algn="ctr">
              <a:buNone/>
            </a:pPr>
            <a:r>
              <a:rPr lang="en-NZ" dirty="0"/>
              <a:t>14.9%</a:t>
            </a:r>
          </a:p>
          <a:p>
            <a:pPr marL="0" indent="0" algn="ctr">
              <a:buNone/>
            </a:pPr>
            <a:endParaRPr lang="en-NZ" dirty="0"/>
          </a:p>
          <a:p>
            <a:pPr marL="0" indent="0" algn="ctr">
              <a:buNone/>
            </a:pPr>
            <a:r>
              <a:rPr lang="en-NZ" sz="1800" dirty="0"/>
              <a:t>2016 calendar year, census</a:t>
            </a:r>
          </a:p>
        </p:txBody>
      </p:sp>
    </p:spTree>
    <p:extLst>
      <p:ext uri="{BB962C8B-B14F-4D97-AF65-F5344CB8AC3E}">
        <p14:creationId xmlns:p14="http://schemas.microsoft.com/office/powerpoint/2010/main" val="1265451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How do older clients differ from the younger cohort?</a:t>
            </a:r>
          </a:p>
        </p:txBody>
      </p:sp>
      <p:graphicFrame>
        <p:nvGraphicFramePr>
          <p:cNvPr id="8" name="Table 7"/>
          <p:cNvGraphicFramePr>
            <a:graphicFrameLocks noGrp="1"/>
          </p:cNvGraphicFramePr>
          <p:nvPr>
            <p:extLst>
              <p:ext uri="{D42A27DB-BD31-4B8C-83A1-F6EECF244321}">
                <p14:modId xmlns:p14="http://schemas.microsoft.com/office/powerpoint/2010/main" val="1644933983"/>
              </p:ext>
            </p:extLst>
          </p:nvPr>
        </p:nvGraphicFramePr>
        <p:xfrm>
          <a:off x="323528" y="1635646"/>
          <a:ext cx="8712970" cy="1889760"/>
        </p:xfrm>
        <a:graphic>
          <a:graphicData uri="http://schemas.openxmlformats.org/drawingml/2006/table">
            <a:tbl>
              <a:tblPr firstRow="1" bandRow="1">
                <a:tableStyleId>{073A0DAA-6AF3-43AB-8588-CEC1D06C72B9}</a:tableStyleId>
              </a:tblPr>
              <a:tblGrid>
                <a:gridCol w="1944216">
                  <a:extLst>
                    <a:ext uri="{9D8B030D-6E8A-4147-A177-3AD203B41FA5}">
                      <a16:colId xmlns:a16="http://schemas.microsoft.com/office/drawing/2014/main" val="1775373586"/>
                    </a:ext>
                  </a:extLst>
                </a:gridCol>
                <a:gridCol w="3384377">
                  <a:extLst>
                    <a:ext uri="{9D8B030D-6E8A-4147-A177-3AD203B41FA5}">
                      <a16:colId xmlns:a16="http://schemas.microsoft.com/office/drawing/2014/main" val="1209557446"/>
                    </a:ext>
                  </a:extLst>
                </a:gridCol>
                <a:gridCol w="3384377">
                  <a:extLst>
                    <a:ext uri="{9D8B030D-6E8A-4147-A177-3AD203B41FA5}">
                      <a16:colId xmlns:a16="http://schemas.microsoft.com/office/drawing/2014/main" val="99135247"/>
                    </a:ext>
                  </a:extLst>
                </a:gridCol>
              </a:tblGrid>
              <a:tr h="370840">
                <a:tc>
                  <a:txBody>
                    <a:bodyPr/>
                    <a:lstStyle/>
                    <a:p>
                      <a:endParaRPr lang="en-N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800" dirty="0"/>
                        <a:t>65 and older</a:t>
                      </a:r>
                      <a:endParaRPr lang="en-NZ" sz="2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800" dirty="0"/>
                        <a:t>Under 65</a:t>
                      </a:r>
                      <a:endParaRPr lang="en-NZ" sz="2800" b="1" dirty="0"/>
                    </a:p>
                  </a:txBody>
                  <a:tcPr/>
                </a:tc>
                <a:extLst>
                  <a:ext uri="{0D108BD9-81ED-4DB2-BD59-A6C34878D82A}">
                    <a16:rowId xmlns:a16="http://schemas.microsoft.com/office/drawing/2014/main" val="925009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u="none" strike="noStrike" kern="1200" cap="none" spc="0" normalizeH="0" baseline="0" noProof="0" dirty="0">
                          <a:ln>
                            <a:noFill/>
                          </a:ln>
                          <a:effectLst/>
                          <a:uLnTx/>
                          <a:uFillTx/>
                        </a:rPr>
                        <a:t>Average age</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u="none" strike="noStrike" kern="1200" cap="none" spc="0" normalizeH="0" baseline="0" noProof="0" dirty="0">
                          <a:ln>
                            <a:noFill/>
                          </a:ln>
                          <a:effectLst/>
                          <a:uLnTx/>
                          <a:uFillTx/>
                        </a:rPr>
                        <a:t>72.8</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u="none" strike="noStrike" kern="1200" cap="none" spc="0" normalizeH="0" baseline="0" noProof="0" dirty="0">
                          <a:ln>
                            <a:noFill/>
                          </a:ln>
                          <a:effectLst/>
                          <a:uLnTx/>
                          <a:uFillTx/>
                        </a:rPr>
                        <a:t>36.7</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8641234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u="none" strike="noStrike" kern="1200" cap="none" spc="0" normalizeH="0" baseline="0" noProof="0" dirty="0">
                          <a:ln>
                            <a:noFill/>
                          </a:ln>
                          <a:effectLst/>
                          <a:uLnTx/>
                          <a:uFillTx/>
                        </a:rPr>
                        <a:t>Age range</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u="none" strike="noStrike" kern="1200" cap="none" spc="0" normalizeH="0" baseline="0" noProof="0" dirty="0">
                          <a:ln>
                            <a:noFill/>
                          </a:ln>
                          <a:effectLst/>
                          <a:uLnTx/>
                          <a:uFillTx/>
                        </a:rPr>
                        <a:t>65-88</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u="none" strike="noStrike" kern="1200" cap="none" spc="0" normalizeH="0" baseline="0" noProof="0" dirty="0">
                          <a:ln>
                            <a:noFill/>
                          </a:ln>
                          <a:effectLst/>
                          <a:uLnTx/>
                          <a:uFillTx/>
                        </a:rPr>
                        <a:t>15-64</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749567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u="none" strike="noStrike" kern="1200" cap="none" spc="0" normalizeH="0" baseline="0" noProof="0" dirty="0">
                          <a:ln>
                            <a:noFill/>
                          </a:ln>
                          <a:effectLst/>
                          <a:uLnTx/>
                          <a:uFillTx/>
                        </a:rPr>
                        <a:t>Gender</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u="none" strike="noStrike" kern="1200" cap="none" spc="0" normalizeH="0" baseline="0" noProof="0" dirty="0">
                          <a:ln>
                            <a:noFill/>
                          </a:ln>
                          <a:effectLst/>
                          <a:uLnTx/>
                          <a:uFillTx/>
                        </a:rPr>
                        <a:t>37% women, 64% men</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u="none" strike="noStrike" kern="1200" cap="none" spc="0" normalizeH="0" baseline="0" noProof="0" dirty="0">
                          <a:ln>
                            <a:noFill/>
                          </a:ln>
                          <a:effectLst/>
                          <a:uLnTx/>
                          <a:uFillTx/>
                        </a:rPr>
                        <a:t>25% women, 75% men</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308734265"/>
                  </a:ext>
                </a:extLst>
              </a:tr>
            </a:tbl>
          </a:graphicData>
        </a:graphic>
      </p:graphicFrame>
    </p:spTree>
    <p:extLst>
      <p:ext uri="{BB962C8B-B14F-4D97-AF65-F5344CB8AC3E}">
        <p14:creationId xmlns:p14="http://schemas.microsoft.com/office/powerpoint/2010/main" val="186836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What are the differences in injuries?</a:t>
            </a:r>
          </a:p>
        </p:txBody>
      </p:sp>
      <p:graphicFrame>
        <p:nvGraphicFramePr>
          <p:cNvPr id="9" name="Table 8"/>
          <p:cNvGraphicFramePr>
            <a:graphicFrameLocks noGrp="1"/>
          </p:cNvGraphicFramePr>
          <p:nvPr>
            <p:extLst>
              <p:ext uri="{D42A27DB-BD31-4B8C-83A1-F6EECF244321}">
                <p14:modId xmlns:p14="http://schemas.microsoft.com/office/powerpoint/2010/main" val="428030480"/>
              </p:ext>
            </p:extLst>
          </p:nvPr>
        </p:nvGraphicFramePr>
        <p:xfrm>
          <a:off x="323528" y="1275606"/>
          <a:ext cx="8712970" cy="3444240"/>
        </p:xfrm>
        <a:graphic>
          <a:graphicData uri="http://schemas.openxmlformats.org/drawingml/2006/table">
            <a:tbl>
              <a:tblPr firstRow="1" bandRow="1">
                <a:tableStyleId>{073A0DAA-6AF3-43AB-8588-CEC1D06C72B9}</a:tableStyleId>
              </a:tblPr>
              <a:tblGrid>
                <a:gridCol w="1944216">
                  <a:extLst>
                    <a:ext uri="{9D8B030D-6E8A-4147-A177-3AD203B41FA5}">
                      <a16:colId xmlns:a16="http://schemas.microsoft.com/office/drawing/2014/main" val="1775373586"/>
                    </a:ext>
                  </a:extLst>
                </a:gridCol>
                <a:gridCol w="3384377">
                  <a:extLst>
                    <a:ext uri="{9D8B030D-6E8A-4147-A177-3AD203B41FA5}">
                      <a16:colId xmlns:a16="http://schemas.microsoft.com/office/drawing/2014/main" val="1209557446"/>
                    </a:ext>
                  </a:extLst>
                </a:gridCol>
                <a:gridCol w="3384377">
                  <a:extLst>
                    <a:ext uri="{9D8B030D-6E8A-4147-A177-3AD203B41FA5}">
                      <a16:colId xmlns:a16="http://schemas.microsoft.com/office/drawing/2014/main" val="99135247"/>
                    </a:ext>
                  </a:extLst>
                </a:gridCol>
              </a:tblGrid>
              <a:tr h="370840">
                <a:tc>
                  <a:txBody>
                    <a:bodyPr/>
                    <a:lstStyle/>
                    <a:p>
                      <a:endParaRPr lang="en-N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800" dirty="0"/>
                        <a:t>65 and older</a:t>
                      </a:r>
                      <a:endParaRPr lang="en-NZ" sz="2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800" dirty="0"/>
                        <a:t>Under 65</a:t>
                      </a:r>
                      <a:endParaRPr lang="en-NZ" sz="2800" b="1" dirty="0"/>
                    </a:p>
                  </a:txBody>
                  <a:tcPr/>
                </a:tc>
                <a:extLst>
                  <a:ext uri="{0D108BD9-81ED-4DB2-BD59-A6C34878D82A}">
                    <a16:rowId xmlns:a16="http://schemas.microsoft.com/office/drawing/2014/main" val="925009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u="none" strike="noStrike" kern="1200" cap="none" spc="0" normalizeH="0" baseline="0" noProof="0" dirty="0">
                          <a:ln>
                            <a:noFill/>
                          </a:ln>
                          <a:effectLst/>
                          <a:uLnTx/>
                          <a:uFillTx/>
                        </a:rPr>
                        <a:t>GCS</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63% mild</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21% moderate</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16% severe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42% mild</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20% moderate</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38% severe</a:t>
                      </a:r>
                    </a:p>
                  </a:txBody>
                  <a:tcPr/>
                </a:tc>
                <a:extLst>
                  <a:ext uri="{0D108BD9-81ED-4DB2-BD59-A6C34878D82A}">
                    <a16:rowId xmlns:a16="http://schemas.microsoft.com/office/drawing/2014/main" val="18641234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u="none" strike="noStrike" kern="1200" cap="none" spc="0" normalizeH="0" baseline="0" noProof="0" dirty="0">
                          <a:ln>
                            <a:noFill/>
                          </a:ln>
                          <a:effectLst/>
                          <a:uLnTx/>
                          <a:uFillTx/>
                        </a:rPr>
                        <a:t>PTA duration</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35.2 days (± 30.0)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27.6 </a:t>
                      </a:r>
                      <a:r>
                        <a:rPr kumimoji="0" lang="en-NZ" sz="2400" b="0" i="0" u="none" strike="noStrike" kern="1200" cap="none" spc="0" normalizeH="0" baseline="0" noProof="0" dirty="0">
                          <a:ln>
                            <a:noFill/>
                          </a:ln>
                          <a:solidFill>
                            <a:prstClr val="black"/>
                          </a:solidFill>
                          <a:effectLst/>
                          <a:uLnTx/>
                          <a:uFillTx/>
                          <a:latin typeface="+mn-lt"/>
                          <a:ea typeface="+mn-ea"/>
                          <a:cs typeface="+mn-cs"/>
                        </a:rPr>
                        <a:t>days (± 27.5)</a:t>
                      </a:r>
                    </a:p>
                  </a:txBody>
                  <a:tcPr/>
                </a:tc>
                <a:extLst>
                  <a:ext uri="{0D108BD9-81ED-4DB2-BD59-A6C34878D82A}">
                    <a16:rowId xmlns:a16="http://schemas.microsoft.com/office/drawing/2014/main" val="1749567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err="1">
                          <a:ln>
                            <a:noFill/>
                          </a:ln>
                          <a:solidFill>
                            <a:schemeClr val="dk1"/>
                          </a:solidFill>
                          <a:effectLst/>
                          <a:uLnTx/>
                          <a:uFillTx/>
                          <a:latin typeface="+mn-lt"/>
                          <a:ea typeface="+mn-ea"/>
                          <a:cs typeface="+mn-cs"/>
                        </a:rPr>
                        <a:t>Casemix</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59% in more-severe categories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42% in more-severe categories</a:t>
                      </a:r>
                    </a:p>
                  </a:txBody>
                  <a:tcPr/>
                </a:tc>
                <a:extLst>
                  <a:ext uri="{0D108BD9-81ED-4DB2-BD59-A6C34878D82A}">
                    <a16:rowId xmlns:a16="http://schemas.microsoft.com/office/drawing/2014/main" val="33087342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Hospital LOS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26.0 </a:t>
                      </a:r>
                      <a:r>
                        <a:rPr kumimoji="0" lang="en-NZ" sz="2400" b="0" i="0" u="none" strike="noStrike" kern="1200" cap="none" spc="0" normalizeH="0" baseline="0" noProof="0" dirty="0">
                          <a:ln>
                            <a:noFill/>
                          </a:ln>
                          <a:solidFill>
                            <a:prstClr val="black"/>
                          </a:solidFill>
                          <a:effectLst/>
                          <a:uLnTx/>
                          <a:uFillTx/>
                          <a:latin typeface="+mn-lt"/>
                          <a:ea typeface="+mn-ea"/>
                          <a:cs typeface="+mn-cs"/>
                        </a:rPr>
                        <a:t>days (± 24.3)</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mn-lt"/>
                          <a:ea typeface="+mn-ea"/>
                          <a:cs typeface="+mn-cs"/>
                        </a:rPr>
                        <a:t>19.1 days (± 18.3)</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912383955"/>
                  </a:ext>
                </a:extLst>
              </a:tr>
            </a:tbl>
          </a:graphicData>
        </a:graphic>
      </p:graphicFrame>
    </p:spTree>
    <p:extLst>
      <p:ext uri="{BB962C8B-B14F-4D97-AF65-F5344CB8AC3E}">
        <p14:creationId xmlns:p14="http://schemas.microsoft.com/office/powerpoint/2010/main" val="88124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What is the difference in rehab course?</a:t>
            </a:r>
          </a:p>
        </p:txBody>
      </p:sp>
      <p:graphicFrame>
        <p:nvGraphicFramePr>
          <p:cNvPr id="5" name="Table 4"/>
          <p:cNvGraphicFramePr>
            <a:graphicFrameLocks noGrp="1"/>
          </p:cNvGraphicFramePr>
          <p:nvPr>
            <p:extLst>
              <p:ext uri="{D42A27DB-BD31-4B8C-83A1-F6EECF244321}">
                <p14:modId xmlns:p14="http://schemas.microsoft.com/office/powerpoint/2010/main" val="29685554"/>
              </p:ext>
            </p:extLst>
          </p:nvPr>
        </p:nvGraphicFramePr>
        <p:xfrm>
          <a:off x="323528" y="915566"/>
          <a:ext cx="8712970" cy="3901440"/>
        </p:xfrm>
        <a:graphic>
          <a:graphicData uri="http://schemas.openxmlformats.org/drawingml/2006/table">
            <a:tbl>
              <a:tblPr firstRow="1" bandRow="1">
                <a:tableStyleId>{073A0DAA-6AF3-43AB-8588-CEC1D06C72B9}</a:tableStyleId>
              </a:tblPr>
              <a:tblGrid>
                <a:gridCol w="1944216">
                  <a:extLst>
                    <a:ext uri="{9D8B030D-6E8A-4147-A177-3AD203B41FA5}">
                      <a16:colId xmlns:a16="http://schemas.microsoft.com/office/drawing/2014/main" val="1775373586"/>
                    </a:ext>
                  </a:extLst>
                </a:gridCol>
                <a:gridCol w="3384377">
                  <a:extLst>
                    <a:ext uri="{9D8B030D-6E8A-4147-A177-3AD203B41FA5}">
                      <a16:colId xmlns:a16="http://schemas.microsoft.com/office/drawing/2014/main" val="1209557446"/>
                    </a:ext>
                  </a:extLst>
                </a:gridCol>
                <a:gridCol w="3384377">
                  <a:extLst>
                    <a:ext uri="{9D8B030D-6E8A-4147-A177-3AD203B41FA5}">
                      <a16:colId xmlns:a16="http://schemas.microsoft.com/office/drawing/2014/main" val="99135247"/>
                    </a:ext>
                  </a:extLst>
                </a:gridCol>
              </a:tblGrid>
              <a:tr h="370840">
                <a:tc>
                  <a:txBody>
                    <a:bodyPr/>
                    <a:lstStyle/>
                    <a:p>
                      <a:endParaRPr lang="en-N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800" dirty="0"/>
                        <a:t>65 and older</a:t>
                      </a:r>
                      <a:endParaRPr lang="en-NZ" sz="2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800" dirty="0"/>
                        <a:t>Under 65</a:t>
                      </a:r>
                      <a:endParaRPr lang="en-NZ" sz="2800" b="1" dirty="0"/>
                    </a:p>
                  </a:txBody>
                  <a:tcPr/>
                </a:tc>
                <a:extLst>
                  <a:ext uri="{0D108BD9-81ED-4DB2-BD59-A6C34878D82A}">
                    <a16:rowId xmlns:a16="http://schemas.microsoft.com/office/drawing/2014/main" val="925009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u="none" strike="noStrike" kern="1200" cap="none" spc="0" normalizeH="0" baseline="0" noProof="0" dirty="0">
                          <a:ln>
                            <a:noFill/>
                          </a:ln>
                          <a:effectLst/>
                          <a:uLnTx/>
                          <a:uFillTx/>
                        </a:rPr>
                        <a:t>LOS in rehab</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51.8 </a:t>
                      </a:r>
                      <a:r>
                        <a:rPr kumimoji="0" lang="en-NZ" sz="2400" b="0" i="0" u="none" strike="noStrike" kern="1200" cap="none" spc="0" normalizeH="0" baseline="0" noProof="0" dirty="0">
                          <a:ln>
                            <a:noFill/>
                          </a:ln>
                          <a:solidFill>
                            <a:prstClr val="black"/>
                          </a:solidFill>
                          <a:effectLst/>
                          <a:uLnTx/>
                          <a:uFillTx/>
                          <a:latin typeface="+mn-lt"/>
                          <a:ea typeface="+mn-ea"/>
                          <a:cs typeface="+mn-cs"/>
                        </a:rPr>
                        <a:t>days (± 45.9)</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mn-lt"/>
                          <a:ea typeface="+mn-ea"/>
                          <a:cs typeface="+mn-cs"/>
                        </a:rPr>
                        <a:t>37.8 days (± 45.7)</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864123460"/>
                  </a:ext>
                </a:extLst>
              </a:tr>
              <a:tr h="320784">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u="none" strike="noStrike" kern="1200" cap="none" spc="0" normalizeH="0" baseline="0" noProof="0" dirty="0">
                          <a:ln>
                            <a:noFill/>
                          </a:ln>
                          <a:effectLst/>
                          <a:uLnTx/>
                          <a:uFillTx/>
                        </a:rPr>
                        <a:t>Returns to hospital</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28.2% of clients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19.0% of clients</a:t>
                      </a:r>
                    </a:p>
                  </a:txBody>
                  <a:tcPr/>
                </a:tc>
                <a:extLst>
                  <a:ext uri="{0D108BD9-81ED-4DB2-BD59-A6C34878D82A}">
                    <a16:rowId xmlns:a16="http://schemas.microsoft.com/office/drawing/2014/main" val="1749567711"/>
                  </a:ext>
                </a:extLst>
              </a:tr>
              <a:tr h="145896">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schemeClr val="dk1"/>
                          </a:solidFill>
                          <a:effectLst/>
                          <a:uLnTx/>
                          <a:uFillTx/>
                          <a:latin typeface="+mn-lt"/>
                          <a:ea typeface="+mn-ea"/>
                          <a:cs typeface="+mn-cs"/>
                        </a:rPr>
                        <a:t>FIM gain</a:t>
                      </a:r>
                      <a:endParaRPr kumimoji="0" lang="en-NZ" sz="2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mn-lt"/>
                          <a:ea typeface="+mn-ea"/>
                          <a:cs typeface="+mn-cs"/>
                        </a:rPr>
                        <a:t>33.6 points (± 22.2)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mn-lt"/>
                          <a:ea typeface="+mn-ea"/>
                          <a:cs typeface="+mn-cs"/>
                        </a:rPr>
                        <a:t>33.8 points (± 26.1)</a:t>
                      </a:r>
                    </a:p>
                  </a:txBody>
                  <a:tcPr/>
                </a:tc>
                <a:extLst>
                  <a:ext uri="{0D108BD9-81ED-4DB2-BD59-A6C34878D82A}">
                    <a16:rowId xmlns:a16="http://schemas.microsoft.com/office/drawing/2014/main" val="33087342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FIM gain/day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0.65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0.89</a:t>
                      </a:r>
                    </a:p>
                  </a:txBody>
                  <a:tcPr/>
                </a:tc>
                <a:extLst>
                  <a:ext uri="{0D108BD9-81ED-4DB2-BD59-A6C34878D82A}">
                    <a16:rowId xmlns:a16="http://schemas.microsoft.com/office/drawing/2014/main" val="912383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Discharge 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78% home</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8% rest home</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7% hospital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93.5% home</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&lt;1% rest home</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400" b="0" i="0" u="none" strike="noStrike" kern="1200" cap="none" spc="0" normalizeH="0" baseline="0" noProof="0" dirty="0">
                          <a:ln>
                            <a:noFill/>
                          </a:ln>
                          <a:solidFill>
                            <a:prstClr val="black"/>
                          </a:solidFill>
                          <a:effectLst/>
                          <a:uLnTx/>
                          <a:uFillTx/>
                          <a:latin typeface="Calibri"/>
                          <a:ea typeface="+mn-ea"/>
                          <a:cs typeface="+mn-cs"/>
                        </a:rPr>
                        <a:t>3% hospital</a:t>
                      </a:r>
                    </a:p>
                  </a:txBody>
                  <a:tcPr/>
                </a:tc>
                <a:extLst>
                  <a:ext uri="{0D108BD9-81ED-4DB2-BD59-A6C34878D82A}">
                    <a16:rowId xmlns:a16="http://schemas.microsoft.com/office/drawing/2014/main" val="1967028776"/>
                  </a:ext>
                </a:extLst>
              </a:tr>
            </a:tbl>
          </a:graphicData>
        </a:graphic>
      </p:graphicFrame>
    </p:spTree>
    <p:extLst>
      <p:ext uri="{BB962C8B-B14F-4D97-AF65-F5344CB8AC3E}">
        <p14:creationId xmlns:p14="http://schemas.microsoft.com/office/powerpoint/2010/main" val="359415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1" y="195486"/>
            <a:ext cx="6768752" cy="702078"/>
          </a:xfrm>
        </p:spPr>
        <p:txBody>
          <a:bodyPr>
            <a:normAutofit/>
          </a:bodyPr>
          <a:lstStyle/>
          <a:p>
            <a:r>
              <a:rPr lang="en-NZ" dirty="0"/>
              <a:t>Resource drivers for older clients</a:t>
            </a:r>
          </a:p>
        </p:txBody>
      </p:sp>
      <p:sp>
        <p:nvSpPr>
          <p:cNvPr id="4" name="Content Placeholder 3"/>
          <p:cNvSpPr>
            <a:spLocks noGrp="1"/>
          </p:cNvSpPr>
          <p:nvPr>
            <p:ph idx="1"/>
          </p:nvPr>
        </p:nvSpPr>
        <p:spPr/>
        <p:txBody>
          <a:bodyPr/>
          <a:lstStyle/>
          <a:p>
            <a:r>
              <a:rPr lang="en-NZ" dirty="0"/>
              <a:t>7 days longer in hospital </a:t>
            </a:r>
          </a:p>
          <a:p>
            <a:r>
              <a:rPr lang="en-NZ" dirty="0"/>
              <a:t>7 days longer PTA </a:t>
            </a:r>
          </a:p>
          <a:p>
            <a:r>
              <a:rPr lang="en-NZ" dirty="0"/>
              <a:t>14 days longer rehab stay</a:t>
            </a:r>
          </a:p>
          <a:p>
            <a:r>
              <a:rPr lang="en-NZ" dirty="0"/>
              <a:t>Comparable FIM gains, but</a:t>
            </a:r>
          </a:p>
          <a:p>
            <a:pPr lvl="1"/>
            <a:r>
              <a:rPr lang="en-NZ" dirty="0"/>
              <a:t>Less favourable efficiency and</a:t>
            </a:r>
          </a:p>
          <a:p>
            <a:pPr lvl="1"/>
            <a:r>
              <a:rPr lang="en-NZ" dirty="0"/>
              <a:t>Lower rate of returning home </a:t>
            </a:r>
          </a:p>
        </p:txBody>
      </p:sp>
      <p:sp>
        <p:nvSpPr>
          <p:cNvPr id="5" name="Right Brace 4"/>
          <p:cNvSpPr/>
          <p:nvPr/>
        </p:nvSpPr>
        <p:spPr>
          <a:xfrm>
            <a:off x="4644008" y="1491630"/>
            <a:ext cx="288032" cy="936104"/>
          </a:xfrm>
          <a:prstGeom prst="rightBrace">
            <a:avLst>
              <a:gd name="adj1" fmla="val 40202"/>
              <a:gd name="adj2" fmla="val 526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6" name="TextBox 5"/>
          <p:cNvSpPr txBox="1"/>
          <p:nvPr/>
        </p:nvSpPr>
        <p:spPr>
          <a:xfrm>
            <a:off x="5004048" y="1775016"/>
            <a:ext cx="2880320" cy="646331"/>
          </a:xfrm>
          <a:prstGeom prst="rect">
            <a:avLst/>
          </a:prstGeom>
          <a:noFill/>
        </p:spPr>
        <p:txBody>
          <a:bodyPr wrap="square" rtlCol="0">
            <a:spAutoFit/>
          </a:bodyPr>
          <a:lstStyle/>
          <a:p>
            <a:r>
              <a:rPr lang="en-NZ" dirty="0"/>
              <a:t>Approximately 30% longer than younger cohort</a:t>
            </a:r>
          </a:p>
        </p:txBody>
      </p:sp>
    </p:spTree>
    <p:extLst>
      <p:ext uri="{BB962C8B-B14F-4D97-AF65-F5344CB8AC3E}">
        <p14:creationId xmlns:p14="http://schemas.microsoft.com/office/powerpoint/2010/main" val="2301646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Projections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419622"/>
            <a:ext cx="6727691" cy="3225943"/>
          </a:xfrm>
          <a:prstGeom prst="rect">
            <a:avLst/>
          </a:prstGeom>
        </p:spPr>
      </p:pic>
    </p:spTree>
    <p:extLst>
      <p:ext uri="{BB962C8B-B14F-4D97-AF65-F5344CB8AC3E}">
        <p14:creationId xmlns:p14="http://schemas.microsoft.com/office/powerpoint/2010/main" val="1941321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267494"/>
            <a:ext cx="6768752" cy="702078"/>
          </a:xfrm>
        </p:spPr>
        <p:txBody>
          <a:bodyPr>
            <a:normAutofit/>
          </a:bodyPr>
          <a:lstStyle/>
          <a:p>
            <a:r>
              <a:rPr lang="en-NZ" dirty="0"/>
              <a:t>Projections for our rehab service</a:t>
            </a:r>
          </a:p>
        </p:txBody>
      </p:sp>
      <p:graphicFrame>
        <p:nvGraphicFramePr>
          <p:cNvPr id="5" name="Chart 4"/>
          <p:cNvGraphicFramePr>
            <a:graphicFrameLocks/>
          </p:cNvGraphicFramePr>
          <p:nvPr>
            <p:extLst>
              <p:ext uri="{D42A27DB-BD31-4B8C-83A1-F6EECF244321}">
                <p14:modId xmlns:p14="http://schemas.microsoft.com/office/powerpoint/2010/main" val="1252611084"/>
              </p:ext>
            </p:extLst>
          </p:nvPr>
        </p:nvGraphicFramePr>
        <p:xfrm>
          <a:off x="1475656" y="1203598"/>
          <a:ext cx="5773117"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4650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874291667"/>
              </p:ext>
            </p:extLst>
          </p:nvPr>
        </p:nvGraphicFramePr>
        <p:xfrm>
          <a:off x="291770" y="1851670"/>
          <a:ext cx="1552933"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14129755"/>
              </p:ext>
            </p:extLst>
          </p:nvPr>
        </p:nvGraphicFramePr>
        <p:xfrm>
          <a:off x="1691745" y="1889770"/>
          <a:ext cx="1613828"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245628985"/>
              </p:ext>
            </p:extLst>
          </p:nvPr>
        </p:nvGraphicFramePr>
        <p:xfrm>
          <a:off x="3305573" y="1889770"/>
          <a:ext cx="1370756"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1"/>
          <p:cNvSpPr>
            <a:spLocks noGrp="1"/>
          </p:cNvSpPr>
          <p:nvPr>
            <p:ph type="title"/>
          </p:nvPr>
        </p:nvSpPr>
        <p:spPr>
          <a:xfrm>
            <a:off x="395536" y="555526"/>
            <a:ext cx="6768752" cy="702078"/>
          </a:xfrm>
        </p:spPr>
        <p:txBody>
          <a:bodyPr>
            <a:normAutofit fontScale="90000"/>
          </a:bodyPr>
          <a:lstStyle/>
          <a:p>
            <a:r>
              <a:rPr lang="en-NZ" dirty="0"/>
              <a:t>Projections need to incorporate total number, proportions, and resource utilisation</a:t>
            </a:r>
          </a:p>
        </p:txBody>
      </p:sp>
      <p:pic>
        <p:nvPicPr>
          <p:cNvPr id="9" name="Picture 8"/>
          <p:cNvPicPr>
            <a:picLocks noChangeAspect="1"/>
          </p:cNvPicPr>
          <p:nvPr/>
        </p:nvPicPr>
        <p:blipFill rotWithShape="1">
          <a:blip r:embed="rId6"/>
          <a:srcRect l="36711" t="52255" r="28475" b="39869"/>
          <a:stretch/>
        </p:blipFill>
        <p:spPr>
          <a:xfrm>
            <a:off x="567474" y="3543858"/>
            <a:ext cx="3960440" cy="504056"/>
          </a:xfrm>
          <a:prstGeom prst="rect">
            <a:avLst/>
          </a:prstGeom>
        </p:spPr>
      </p:pic>
      <p:sp>
        <p:nvSpPr>
          <p:cNvPr id="10" name="TextBox 9"/>
          <p:cNvSpPr txBox="1"/>
          <p:nvPr/>
        </p:nvSpPr>
        <p:spPr>
          <a:xfrm>
            <a:off x="5364088" y="1707654"/>
            <a:ext cx="3240360" cy="3231654"/>
          </a:xfrm>
          <a:prstGeom prst="rect">
            <a:avLst/>
          </a:prstGeom>
          <a:noFill/>
        </p:spPr>
        <p:txBody>
          <a:bodyPr wrap="square" rtlCol="0">
            <a:spAutoFit/>
          </a:bodyPr>
          <a:lstStyle/>
          <a:p>
            <a:r>
              <a:rPr lang="en-NZ" dirty="0"/>
              <a:t>“Those in the oldest category had significantly higher numbers of re-hospitalizations, home health care visits, and hours per week of unpaid care, and significantly lower numbers of physician and mental health professional visits than younger age groups.”</a:t>
            </a:r>
          </a:p>
          <a:p>
            <a:r>
              <a:rPr lang="en-NZ" sz="1400" dirty="0"/>
              <a:t> </a:t>
            </a:r>
          </a:p>
          <a:p>
            <a:r>
              <a:rPr lang="en-NZ" sz="1400" dirty="0"/>
              <a:t>  JOURNAL OF NEUROTRAUMA 29:1864–1871</a:t>
            </a:r>
          </a:p>
        </p:txBody>
      </p:sp>
    </p:spTree>
    <p:extLst>
      <p:ext uri="{BB962C8B-B14F-4D97-AF65-F5344CB8AC3E}">
        <p14:creationId xmlns:p14="http://schemas.microsoft.com/office/powerpoint/2010/main" val="1180751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can we do?</a:t>
            </a:r>
          </a:p>
        </p:txBody>
      </p:sp>
      <p:sp>
        <p:nvSpPr>
          <p:cNvPr id="3" name="Content Placeholder 2"/>
          <p:cNvSpPr>
            <a:spLocks noGrp="1"/>
          </p:cNvSpPr>
          <p:nvPr>
            <p:ph idx="1"/>
          </p:nvPr>
        </p:nvSpPr>
        <p:spPr>
          <a:xfrm>
            <a:off x="323528" y="1275606"/>
            <a:ext cx="8363272" cy="3394472"/>
          </a:xfrm>
        </p:spPr>
        <p:txBody>
          <a:bodyPr>
            <a:normAutofit fontScale="47500" lnSpcReduction="20000"/>
          </a:bodyPr>
          <a:lstStyle/>
          <a:p>
            <a:pPr marL="0" indent="0">
              <a:spcAft>
                <a:spcPts val="600"/>
              </a:spcAft>
              <a:buNone/>
            </a:pPr>
            <a:r>
              <a:rPr lang="en-NZ" sz="4500" dirty="0"/>
              <a:t>….Hmm, and where should we focus?</a:t>
            </a:r>
          </a:p>
          <a:p>
            <a:r>
              <a:rPr lang="en-NZ" dirty="0"/>
              <a:t>“There is a paucity of information available regarding TBI in older adults. Much of what is known is primary outcome data on mortality or GOS scores from </a:t>
            </a:r>
            <a:r>
              <a:rPr lang="en-NZ" dirty="0" err="1"/>
              <a:t>subanalyses</a:t>
            </a:r>
            <a:r>
              <a:rPr lang="en-NZ" dirty="0"/>
              <a:t> of larger studies.  This is a significant gap in the literature; current care of older adults with TBI is guided solely by guidelines derived from previous work primarily done in younger adults.” </a:t>
            </a:r>
          </a:p>
          <a:p>
            <a:pPr marL="457200" lvl="1" indent="0">
              <a:spcAft>
                <a:spcPts val="600"/>
              </a:spcAft>
              <a:buNone/>
            </a:pPr>
            <a:r>
              <a:rPr lang="en-NZ" i="1" dirty="0"/>
              <a:t>	J Am </a:t>
            </a:r>
            <a:r>
              <a:rPr lang="en-NZ" i="1" dirty="0" err="1"/>
              <a:t>Geriatr</a:t>
            </a:r>
            <a:r>
              <a:rPr lang="en-NZ" i="1" dirty="0"/>
              <a:t> Soc</a:t>
            </a:r>
            <a:r>
              <a:rPr lang="en-NZ" dirty="0"/>
              <a:t>. 2006 October ; 54(10): 1590–1595.</a:t>
            </a:r>
          </a:p>
          <a:p>
            <a:r>
              <a:rPr lang="en-NZ" dirty="0"/>
              <a:t>“[Community integration] should be a primary rehabilitation goal after TBI; however, the limited evidence base means that health care professionals who offer services to [older] people with TBI have a very limited evidence basis on how to best meet the needs of this growing population.  Furthermore, we know very little about how variations in the demographic characteristics may also influence community integration because there appears to be no research conducted on how factors such as ethnicity and financial status/income influence community integration in older adults.”</a:t>
            </a:r>
          </a:p>
          <a:p>
            <a:pPr marL="457200" lvl="1" indent="0">
              <a:spcAft>
                <a:spcPts val="600"/>
              </a:spcAft>
              <a:buNone/>
            </a:pPr>
            <a:r>
              <a:rPr lang="en-NZ" dirty="0"/>
              <a:t>	Archives of Physical Medicine and Rehabilitation 2014;95:163e74</a:t>
            </a:r>
          </a:p>
          <a:p>
            <a:pPr>
              <a:spcAft>
                <a:spcPts val="600"/>
              </a:spcAft>
            </a:pPr>
            <a:r>
              <a:rPr lang="en-NZ" dirty="0"/>
              <a:t>Validated assessment tools such as the Community Integration Questionnaire may have limited utility in an older population due to differences in underlying employment, health, function, and social profiles. </a:t>
            </a:r>
          </a:p>
        </p:txBody>
      </p:sp>
    </p:spTree>
    <p:extLst>
      <p:ext uri="{BB962C8B-B14F-4D97-AF65-F5344CB8AC3E}">
        <p14:creationId xmlns:p14="http://schemas.microsoft.com/office/powerpoint/2010/main" val="211478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0"/>
            <a:ext cx="6107058" cy="5143500"/>
          </a:xfrm>
          <a:prstGeom prst="rect">
            <a:avLst/>
          </a:prstGeom>
        </p:spPr>
      </p:pic>
    </p:spTree>
    <p:extLst>
      <p:ext uri="{BB962C8B-B14F-4D97-AF65-F5344CB8AC3E}">
        <p14:creationId xmlns:p14="http://schemas.microsoft.com/office/powerpoint/2010/main" val="7785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can we do?</a:t>
            </a:r>
          </a:p>
        </p:txBody>
      </p:sp>
      <p:sp>
        <p:nvSpPr>
          <p:cNvPr id="3" name="Content Placeholder 2"/>
          <p:cNvSpPr>
            <a:spLocks noGrp="1"/>
          </p:cNvSpPr>
          <p:nvPr>
            <p:ph idx="1"/>
          </p:nvPr>
        </p:nvSpPr>
        <p:spPr>
          <a:xfrm>
            <a:off x="323528" y="915566"/>
            <a:ext cx="8363272" cy="3394472"/>
          </a:xfrm>
        </p:spPr>
        <p:txBody>
          <a:bodyPr>
            <a:normAutofit lnSpcReduction="10000"/>
          </a:bodyPr>
          <a:lstStyle/>
          <a:p>
            <a:r>
              <a:rPr lang="en-NZ" dirty="0"/>
              <a:t>Can we begin upscaling now?</a:t>
            </a:r>
          </a:p>
          <a:p>
            <a:pPr lvl="1"/>
            <a:r>
              <a:rPr lang="en-NZ" dirty="0"/>
              <a:t>Awareness and training</a:t>
            </a:r>
          </a:p>
          <a:p>
            <a:pPr lvl="2"/>
            <a:r>
              <a:rPr lang="en-NZ" dirty="0"/>
              <a:t>https://www.acc.co.nz/assets/research/tbi-review-ageing.pdf</a:t>
            </a:r>
          </a:p>
          <a:p>
            <a:pPr lvl="1"/>
            <a:r>
              <a:rPr lang="en-NZ" dirty="0"/>
              <a:t>Service and funding models, infrastructure</a:t>
            </a:r>
          </a:p>
          <a:p>
            <a:pPr lvl="2"/>
            <a:r>
              <a:rPr lang="en-NZ" dirty="0"/>
              <a:t>For example: bed availability, expanded referral networks, and </a:t>
            </a:r>
          </a:p>
          <a:p>
            <a:pPr lvl="1"/>
            <a:r>
              <a:rPr lang="en-NZ" dirty="0"/>
              <a:t>Specialised clinical programmes</a:t>
            </a:r>
          </a:p>
        </p:txBody>
      </p:sp>
    </p:spTree>
    <p:extLst>
      <p:ext uri="{BB962C8B-B14F-4D97-AF65-F5344CB8AC3E}">
        <p14:creationId xmlns:p14="http://schemas.microsoft.com/office/powerpoint/2010/main" val="243942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528" y="213488"/>
            <a:ext cx="6768752" cy="70207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4400" b="0" i="0" u="none" strike="noStrike" kern="1200" cap="none" spc="0" normalizeH="0" baseline="0" noProof="0">
                <a:ln>
                  <a:noFill/>
                </a:ln>
                <a:solidFill>
                  <a:srgbClr val="197D97"/>
                </a:solidFill>
                <a:effectLst/>
                <a:uLnTx/>
                <a:uFillTx/>
                <a:latin typeface="+mj-lt"/>
                <a:ea typeface="+mj-ea"/>
                <a:cs typeface="+mj-cs"/>
              </a:rPr>
              <a:t>Let’s get started!</a:t>
            </a:r>
            <a:endParaRPr kumimoji="0" lang="en-NZ" sz="4400" b="0" i="0" u="none" strike="noStrike" kern="1200" cap="none" spc="0" normalizeH="0" baseline="0" noProof="0" dirty="0">
              <a:ln>
                <a:noFill/>
              </a:ln>
              <a:solidFill>
                <a:srgbClr val="197D97"/>
              </a:solidFill>
              <a:effectLst/>
              <a:uLnTx/>
              <a:uFillTx/>
              <a:latin typeface="+mj-lt"/>
              <a:ea typeface="+mj-ea"/>
              <a:cs typeface="+mj-cs"/>
            </a:endParaRPr>
          </a:p>
        </p:txBody>
      </p:sp>
      <p:grpSp>
        <p:nvGrpSpPr>
          <p:cNvPr id="3" name="Group 2"/>
          <p:cNvGrpSpPr/>
          <p:nvPr/>
        </p:nvGrpSpPr>
        <p:grpSpPr>
          <a:xfrm>
            <a:off x="0" y="0"/>
            <a:ext cx="9144000" cy="5143500"/>
            <a:chOff x="0" y="-1"/>
            <a:chExt cx="9144000" cy="5143502"/>
          </a:xfrm>
        </p:grpSpPr>
        <p:pic>
          <p:nvPicPr>
            <p:cNvPr id="4" name="Picture 3" descr="bg.png"/>
            <p:cNvPicPr>
              <a:picLocks noChangeAspect="1"/>
            </p:cNvPicPr>
            <p:nvPr/>
          </p:nvPicPr>
          <p:blipFill>
            <a:blip r:embed="rId3" cstate="print"/>
            <a:srcRect b="25000"/>
            <a:stretch>
              <a:fillRect/>
            </a:stretch>
          </p:blipFill>
          <p:spPr>
            <a:xfrm>
              <a:off x="2567946" y="-1"/>
              <a:ext cx="1287681" cy="5143501"/>
            </a:xfrm>
            <a:prstGeom prst="rect">
              <a:avLst/>
            </a:prstGeom>
          </p:spPr>
        </p:pic>
        <p:pic>
          <p:nvPicPr>
            <p:cNvPr id="5" name="Picture 4" descr="bg.png"/>
            <p:cNvPicPr>
              <a:picLocks noChangeAspect="1"/>
            </p:cNvPicPr>
            <p:nvPr/>
          </p:nvPicPr>
          <p:blipFill>
            <a:blip r:embed="rId3" cstate="print"/>
            <a:srcRect b="25000"/>
            <a:stretch>
              <a:fillRect/>
            </a:stretch>
          </p:blipFill>
          <p:spPr>
            <a:xfrm>
              <a:off x="3851919" y="-1"/>
              <a:ext cx="1287681" cy="5143501"/>
            </a:xfrm>
            <a:prstGeom prst="rect">
              <a:avLst/>
            </a:prstGeom>
          </p:spPr>
        </p:pic>
        <p:pic>
          <p:nvPicPr>
            <p:cNvPr id="6" name="Picture 5" descr="bg.png"/>
            <p:cNvPicPr>
              <a:picLocks noChangeAspect="1"/>
            </p:cNvPicPr>
            <p:nvPr/>
          </p:nvPicPr>
          <p:blipFill>
            <a:blip r:embed="rId3" cstate="print"/>
            <a:srcRect b="25000"/>
            <a:stretch>
              <a:fillRect/>
            </a:stretch>
          </p:blipFill>
          <p:spPr>
            <a:xfrm>
              <a:off x="5135892" y="0"/>
              <a:ext cx="1287681" cy="5143501"/>
            </a:xfrm>
            <a:prstGeom prst="rect">
              <a:avLst/>
            </a:prstGeom>
          </p:spPr>
        </p:pic>
        <p:pic>
          <p:nvPicPr>
            <p:cNvPr id="7" name="Picture 6" descr="bg.png"/>
            <p:cNvPicPr>
              <a:picLocks noChangeAspect="1"/>
            </p:cNvPicPr>
            <p:nvPr/>
          </p:nvPicPr>
          <p:blipFill>
            <a:blip r:embed="rId3" cstate="print"/>
            <a:srcRect b="25000"/>
            <a:stretch>
              <a:fillRect/>
            </a:stretch>
          </p:blipFill>
          <p:spPr>
            <a:xfrm>
              <a:off x="7703838" y="0"/>
              <a:ext cx="1287681" cy="5143501"/>
            </a:xfrm>
            <a:prstGeom prst="rect">
              <a:avLst/>
            </a:prstGeom>
          </p:spPr>
        </p:pic>
        <p:pic>
          <p:nvPicPr>
            <p:cNvPr id="8" name="Picture 7" descr="bg.png"/>
            <p:cNvPicPr>
              <a:picLocks noChangeAspect="1"/>
            </p:cNvPicPr>
            <p:nvPr/>
          </p:nvPicPr>
          <p:blipFill>
            <a:blip r:embed="rId3" cstate="print"/>
            <a:srcRect b="25000"/>
            <a:stretch>
              <a:fillRect/>
            </a:stretch>
          </p:blipFill>
          <p:spPr>
            <a:xfrm>
              <a:off x="6419865" y="0"/>
              <a:ext cx="1287681" cy="5143501"/>
            </a:xfrm>
            <a:prstGeom prst="rect">
              <a:avLst/>
            </a:prstGeom>
          </p:spPr>
        </p:pic>
        <p:pic>
          <p:nvPicPr>
            <p:cNvPr id="9" name="Picture 8" descr="bg.png"/>
            <p:cNvPicPr>
              <a:picLocks noChangeAspect="1"/>
            </p:cNvPicPr>
            <p:nvPr/>
          </p:nvPicPr>
          <p:blipFill>
            <a:blip r:embed="rId3" cstate="print"/>
            <a:srcRect b="25000"/>
            <a:stretch>
              <a:fillRect/>
            </a:stretch>
          </p:blipFill>
          <p:spPr>
            <a:xfrm>
              <a:off x="1283973" y="-1"/>
              <a:ext cx="1287681" cy="5143501"/>
            </a:xfrm>
            <a:prstGeom prst="rect">
              <a:avLst/>
            </a:prstGeom>
          </p:spPr>
        </p:pic>
        <p:pic>
          <p:nvPicPr>
            <p:cNvPr id="10" name="Picture 9" descr="bg.png"/>
            <p:cNvPicPr>
              <a:picLocks noChangeAspect="1"/>
            </p:cNvPicPr>
            <p:nvPr/>
          </p:nvPicPr>
          <p:blipFill>
            <a:blip r:embed="rId3" cstate="print"/>
            <a:srcRect b="25000"/>
            <a:stretch>
              <a:fillRect/>
            </a:stretch>
          </p:blipFill>
          <p:spPr>
            <a:xfrm>
              <a:off x="0" y="0"/>
              <a:ext cx="1287681" cy="5143501"/>
            </a:xfrm>
            <a:prstGeom prst="rect">
              <a:avLst/>
            </a:prstGeom>
          </p:spPr>
        </p:pic>
        <p:pic>
          <p:nvPicPr>
            <p:cNvPr id="11" name="Picture 10" descr="bg.png"/>
            <p:cNvPicPr>
              <a:picLocks noChangeAspect="1"/>
            </p:cNvPicPr>
            <p:nvPr/>
          </p:nvPicPr>
          <p:blipFill>
            <a:blip r:embed="rId3" cstate="print"/>
            <a:srcRect r="87870" b="25000"/>
            <a:stretch>
              <a:fillRect/>
            </a:stretch>
          </p:blipFill>
          <p:spPr>
            <a:xfrm>
              <a:off x="8987809" y="-1"/>
              <a:ext cx="156191" cy="5143501"/>
            </a:xfrm>
            <a:prstGeom prst="rect">
              <a:avLst/>
            </a:prstGeom>
          </p:spPr>
        </p:pic>
      </p:grpSp>
      <p:grpSp>
        <p:nvGrpSpPr>
          <p:cNvPr id="12" name="Group 11"/>
          <p:cNvGrpSpPr/>
          <p:nvPr/>
        </p:nvGrpSpPr>
        <p:grpSpPr>
          <a:xfrm>
            <a:off x="2469456" y="1214323"/>
            <a:ext cx="4262784" cy="3001124"/>
            <a:chOff x="1763688" y="267494"/>
            <a:chExt cx="6048672" cy="4400492"/>
          </a:xfrm>
        </p:grpSpPr>
        <p:sp>
          <p:nvSpPr>
            <p:cNvPr id="13" name="Rounded Rectangle 12"/>
            <p:cNvSpPr/>
            <p:nvPr/>
          </p:nvSpPr>
          <p:spPr>
            <a:xfrm>
              <a:off x="1763689" y="267494"/>
              <a:ext cx="6048671" cy="2518290"/>
            </a:xfrm>
            <a:prstGeom prst="roundRect">
              <a:avLst>
                <a:gd name="adj" fmla="val 6746"/>
              </a:avLst>
            </a:prstGeom>
            <a:solidFill>
              <a:srgbClr val="FFFFFF">
                <a:alpha val="4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1763688" y="2574616"/>
              <a:ext cx="6048672" cy="2093370"/>
            </a:xfrm>
            <a:prstGeom prst="rect">
              <a:avLst/>
            </a:prstGeom>
            <a:solidFill>
              <a:srgbClr val="D4A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5" name="Rounded Rectangle 14"/>
            <p:cNvSpPr/>
            <p:nvPr/>
          </p:nvSpPr>
          <p:spPr>
            <a:xfrm>
              <a:off x="1830421" y="2919997"/>
              <a:ext cx="5915206" cy="1619725"/>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endParaRPr>
            </a:p>
            <a:p>
              <a:pPr algn="ctr"/>
              <a:r>
                <a:rPr lang="en-US" sz="2000" b="1" dirty="0">
                  <a:solidFill>
                    <a:schemeClr val="tx1"/>
                  </a:solidFill>
                </a:rPr>
                <a:t>Optional thank you and references slide (resize as needed)</a:t>
              </a:r>
            </a:p>
          </p:txBody>
        </p:sp>
        <p:pic>
          <p:nvPicPr>
            <p:cNvPr id="16" name="Picture 15" descr="ABI_logo_FullColour.png"/>
            <p:cNvPicPr>
              <a:picLocks noChangeAspect="1"/>
            </p:cNvPicPr>
            <p:nvPr/>
          </p:nvPicPr>
          <p:blipFill>
            <a:blip r:embed="rId4" cstate="print"/>
            <a:stretch>
              <a:fillRect/>
            </a:stretch>
          </p:blipFill>
          <p:spPr>
            <a:xfrm>
              <a:off x="4054357" y="1413192"/>
              <a:ext cx="1467336" cy="639209"/>
            </a:xfrm>
            <a:prstGeom prst="rect">
              <a:avLst/>
            </a:prstGeom>
          </p:spPr>
        </p:pic>
        <p:sp>
          <p:nvSpPr>
            <p:cNvPr id="17" name="Rectangle 16"/>
            <p:cNvSpPr/>
            <p:nvPr/>
          </p:nvSpPr>
          <p:spPr>
            <a:xfrm>
              <a:off x="1763688" y="2526472"/>
              <a:ext cx="6048672" cy="576064"/>
            </a:xfrm>
            <a:prstGeom prst="rect">
              <a:avLst/>
            </a:prstGeom>
            <a:solidFill>
              <a:srgbClr val="42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dirty="0">
                <a:latin typeface="Cambria" pitchFamily="18" charset="0"/>
              </a:endParaRPr>
            </a:p>
          </p:txBody>
        </p:sp>
        <p:sp>
          <p:nvSpPr>
            <p:cNvPr id="18" name="TextBox 17"/>
            <p:cNvSpPr txBox="1"/>
            <p:nvPr/>
          </p:nvSpPr>
          <p:spPr>
            <a:xfrm>
              <a:off x="2735078" y="555526"/>
              <a:ext cx="4393552" cy="631802"/>
            </a:xfrm>
            <a:prstGeom prst="rect">
              <a:avLst/>
            </a:prstGeom>
            <a:noFill/>
          </p:spPr>
          <p:txBody>
            <a:bodyPr wrap="square" rtlCol="0">
              <a:spAutoFit/>
            </a:bodyPr>
            <a:lstStyle/>
            <a:p>
              <a:pPr algn="ctr"/>
              <a:r>
                <a:rPr lang="en-NZ" sz="2200" b="1" dirty="0">
                  <a:solidFill>
                    <a:srgbClr val="426D7F"/>
                  </a:solidFill>
                  <a:latin typeface="Cambria" pitchFamily="18" charset="0"/>
                </a:rPr>
                <a:t>ABI Rehabilitation</a:t>
              </a:r>
            </a:p>
          </p:txBody>
        </p:sp>
      </p:grpSp>
      <p:sp>
        <p:nvSpPr>
          <p:cNvPr id="19" name="Rectangle 18"/>
          <p:cNvSpPr/>
          <p:nvPr/>
        </p:nvSpPr>
        <p:spPr>
          <a:xfrm>
            <a:off x="2469456" y="2787774"/>
            <a:ext cx="4262784" cy="2209437"/>
          </a:xfrm>
          <a:prstGeom prst="rect">
            <a:avLst/>
          </a:prstGeom>
          <a:solidFill>
            <a:srgbClr val="D4A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0" name="Rectangle 19"/>
          <p:cNvSpPr/>
          <p:nvPr/>
        </p:nvSpPr>
        <p:spPr>
          <a:xfrm>
            <a:off x="2469456" y="2754940"/>
            <a:ext cx="4262784" cy="1787160"/>
          </a:xfrm>
          <a:prstGeom prst="rect">
            <a:avLst/>
          </a:prstGeom>
          <a:solidFill>
            <a:srgbClr val="42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dirty="0">
              <a:latin typeface="Cambria" pitchFamily="18" charset="0"/>
            </a:endParaRPr>
          </a:p>
        </p:txBody>
      </p:sp>
      <p:sp>
        <p:nvSpPr>
          <p:cNvPr id="21" name="TextBox 20"/>
          <p:cNvSpPr txBox="1"/>
          <p:nvPr/>
        </p:nvSpPr>
        <p:spPr>
          <a:xfrm>
            <a:off x="2567944" y="2787774"/>
            <a:ext cx="4020280" cy="1754326"/>
          </a:xfrm>
          <a:prstGeom prst="rect">
            <a:avLst/>
          </a:prstGeom>
          <a:noFill/>
        </p:spPr>
        <p:txBody>
          <a:bodyPr wrap="square" rtlCol="0">
            <a:spAutoFit/>
          </a:bodyPr>
          <a:lstStyle/>
          <a:p>
            <a:pPr algn="ctr"/>
            <a:r>
              <a:rPr lang="en-NZ" dirty="0">
                <a:solidFill>
                  <a:schemeClr val="bg1"/>
                </a:solidFill>
              </a:rPr>
              <a:t>Thank you to colleagues at ABI </a:t>
            </a:r>
          </a:p>
          <a:p>
            <a:pPr algn="ctr"/>
            <a:r>
              <a:rPr lang="en-NZ" dirty="0">
                <a:solidFill>
                  <a:schemeClr val="bg1"/>
                </a:solidFill>
              </a:rPr>
              <a:t>and the people we serve</a:t>
            </a:r>
          </a:p>
          <a:p>
            <a:pPr algn="ctr"/>
            <a:endParaRPr lang="en-NZ" dirty="0">
              <a:solidFill>
                <a:schemeClr val="bg1"/>
              </a:solidFill>
            </a:endParaRPr>
          </a:p>
          <a:p>
            <a:pPr algn="ctr"/>
            <a:r>
              <a:rPr lang="en-NZ" dirty="0">
                <a:solidFill>
                  <a:schemeClr val="bg1"/>
                </a:solidFill>
              </a:rPr>
              <a:t>www.abi-rehab.co.nz</a:t>
            </a:r>
          </a:p>
          <a:p>
            <a:pPr algn="ctr"/>
            <a:r>
              <a:rPr lang="en-NZ" dirty="0">
                <a:solidFill>
                  <a:schemeClr val="bg1"/>
                </a:solidFill>
              </a:rPr>
              <a:t>www.abi-rehab.co.nz/outcomes</a:t>
            </a:r>
          </a:p>
          <a:p>
            <a:pPr algn="ctr"/>
            <a:r>
              <a:rPr lang="en-NZ" dirty="0">
                <a:solidFill>
                  <a:schemeClr val="bg1"/>
                </a:solidFill>
              </a:rPr>
              <a:t>allison.foster@abi-rehab.co.nz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0075" t="10800" r="18894" b="24801"/>
          <a:stretch/>
        </p:blipFill>
        <p:spPr>
          <a:xfrm>
            <a:off x="190600" y="1491630"/>
            <a:ext cx="4824536" cy="2863596"/>
          </a:xfrm>
          <a:prstGeom prst="rect">
            <a:avLst/>
          </a:prstGeom>
        </p:spPr>
      </p:pic>
      <p:pic>
        <p:nvPicPr>
          <p:cNvPr id="6" name="Picture 5"/>
          <p:cNvPicPr>
            <a:picLocks noChangeAspect="1"/>
          </p:cNvPicPr>
          <p:nvPr/>
        </p:nvPicPr>
        <p:blipFill rotWithShape="1">
          <a:blip r:embed="rId4"/>
          <a:srcRect l="25982" t="15700" r="25588" b="30400"/>
          <a:stretch/>
        </p:blipFill>
        <p:spPr>
          <a:xfrm>
            <a:off x="5015136" y="1638700"/>
            <a:ext cx="4104456" cy="2569456"/>
          </a:xfrm>
          <a:prstGeom prst="rect">
            <a:avLst/>
          </a:prstGeom>
        </p:spPr>
      </p:pic>
      <p:sp>
        <p:nvSpPr>
          <p:cNvPr id="7" name="Title 6"/>
          <p:cNvSpPr>
            <a:spLocks noGrp="1"/>
          </p:cNvSpPr>
          <p:nvPr>
            <p:ph type="title"/>
          </p:nvPr>
        </p:nvSpPr>
        <p:spPr/>
        <p:txBody>
          <a:bodyPr/>
          <a:lstStyle/>
          <a:p>
            <a:endParaRPr lang="en-NZ"/>
          </a:p>
        </p:txBody>
      </p:sp>
    </p:spTree>
    <p:extLst>
      <p:ext uri="{BB962C8B-B14F-4D97-AF65-F5344CB8AC3E}">
        <p14:creationId xmlns:p14="http://schemas.microsoft.com/office/powerpoint/2010/main" val="62378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808" t="22001" r="14169" b="14301"/>
          <a:stretch/>
        </p:blipFill>
        <p:spPr>
          <a:xfrm>
            <a:off x="173689" y="339502"/>
            <a:ext cx="8790799" cy="4255121"/>
          </a:xfrm>
          <a:prstGeom prst="rect">
            <a:avLst/>
          </a:prstGeom>
        </p:spPr>
      </p:pic>
    </p:spTree>
    <p:extLst>
      <p:ext uri="{BB962C8B-B14F-4D97-AF65-F5344CB8AC3E}">
        <p14:creationId xmlns:p14="http://schemas.microsoft.com/office/powerpoint/2010/main" val="3307192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Heading</a:t>
            </a:r>
          </a:p>
        </p:txBody>
      </p:sp>
      <p:sp>
        <p:nvSpPr>
          <p:cNvPr id="3" name="Content Placeholder 2"/>
          <p:cNvSpPr>
            <a:spLocks noGrp="1"/>
          </p:cNvSpPr>
          <p:nvPr>
            <p:ph idx="1"/>
          </p:nvPr>
        </p:nvSpPr>
        <p:spPr/>
        <p:txBody>
          <a:bodyPr/>
          <a:lstStyle/>
          <a:p>
            <a:r>
              <a:rPr lang="en-NZ" dirty="0"/>
              <a:t>Text</a:t>
            </a:r>
          </a:p>
          <a:p>
            <a:r>
              <a:rPr lang="en-NZ" dirty="0"/>
              <a:t>Copy and paste this slide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77" y="213488"/>
            <a:ext cx="8598323" cy="4158462"/>
          </a:xfrm>
          <a:prstGeom prst="rect">
            <a:avLst/>
          </a:prstGeom>
        </p:spPr>
      </p:pic>
    </p:spTree>
    <p:extLst>
      <p:ext uri="{BB962C8B-B14F-4D97-AF65-F5344CB8AC3E}">
        <p14:creationId xmlns:p14="http://schemas.microsoft.com/office/powerpoint/2010/main" val="214335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04" y="2715766"/>
            <a:ext cx="3314481" cy="2185636"/>
          </a:xfrm>
          <a:prstGeom prst="rect">
            <a:avLst/>
          </a:prstGeom>
          <a:ln>
            <a:solidFill>
              <a:schemeClr val="accent1"/>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267494"/>
            <a:ext cx="5047975" cy="2612327"/>
          </a:xfrm>
          <a:prstGeom prst="rect">
            <a:avLst/>
          </a:prstGeom>
          <a:ln>
            <a:solidFill>
              <a:schemeClr val="accent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554482"/>
            <a:ext cx="5086350" cy="2038350"/>
          </a:xfrm>
          <a:prstGeom prst="rect">
            <a:avLst/>
          </a:prstGeom>
          <a:ln>
            <a:solidFill>
              <a:schemeClr val="accent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2710474"/>
            <a:ext cx="3360086" cy="2155929"/>
          </a:xfrm>
          <a:prstGeom prst="rect">
            <a:avLst/>
          </a:prstGeom>
          <a:ln>
            <a:solidFill>
              <a:schemeClr val="accent1"/>
            </a:solidFill>
          </a:ln>
        </p:spPr>
      </p:pic>
    </p:spTree>
    <p:extLst>
      <p:ext uri="{BB962C8B-B14F-4D97-AF65-F5344CB8AC3E}">
        <p14:creationId xmlns:p14="http://schemas.microsoft.com/office/powerpoint/2010/main" val="162997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40" y="1438761"/>
            <a:ext cx="4174036" cy="25011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38761"/>
            <a:ext cx="4174036" cy="2501141"/>
          </a:xfrm>
          <a:prstGeom prst="rect">
            <a:avLst/>
          </a:prstGeom>
        </p:spPr>
      </p:pic>
    </p:spTree>
    <p:extLst>
      <p:ext uri="{BB962C8B-B14F-4D97-AF65-F5344CB8AC3E}">
        <p14:creationId xmlns:p14="http://schemas.microsoft.com/office/powerpoint/2010/main" val="52244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E0333-7501-4F6C-A387-D093EE965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11052"/>
            <a:ext cx="8011487" cy="4032448"/>
          </a:xfrm>
          <a:prstGeom prst="rect">
            <a:avLst/>
          </a:prstGeom>
        </p:spPr>
      </p:pic>
    </p:spTree>
    <p:extLst>
      <p:ext uri="{BB962C8B-B14F-4D97-AF65-F5344CB8AC3E}">
        <p14:creationId xmlns:p14="http://schemas.microsoft.com/office/powerpoint/2010/main" val="290489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203598"/>
            <a:ext cx="7808964" cy="3744416"/>
          </a:xfrm>
          <a:prstGeom prst="rect">
            <a:avLst/>
          </a:prstGeom>
        </p:spPr>
      </p:pic>
    </p:spTree>
    <p:extLst>
      <p:ext uri="{BB962C8B-B14F-4D97-AF65-F5344CB8AC3E}">
        <p14:creationId xmlns:p14="http://schemas.microsoft.com/office/powerpoint/2010/main" val="233735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376" t="14300" r="48031" b="8701"/>
          <a:stretch/>
        </p:blipFill>
        <p:spPr>
          <a:xfrm>
            <a:off x="1403648" y="119380"/>
            <a:ext cx="2952328" cy="4996248"/>
          </a:xfrm>
          <a:prstGeom prst="rect">
            <a:avLst/>
          </a:prstGeom>
        </p:spPr>
      </p:pic>
      <p:sp>
        <p:nvSpPr>
          <p:cNvPr id="5" name="Rectangle 4"/>
          <p:cNvSpPr/>
          <p:nvPr/>
        </p:nvSpPr>
        <p:spPr>
          <a:xfrm>
            <a:off x="4932040" y="1419622"/>
            <a:ext cx="3816424" cy="2585323"/>
          </a:xfrm>
          <a:prstGeom prst="rect">
            <a:avLst/>
          </a:prstGeom>
        </p:spPr>
        <p:txBody>
          <a:bodyPr wrap="square">
            <a:spAutoFit/>
          </a:bodyPr>
          <a:lstStyle/>
          <a:p>
            <a:r>
              <a:rPr lang="en-NZ" dirty="0"/>
              <a:t>According to census figures, currently there are nearly 0.75 million New Zealanders over the age of 65.</a:t>
            </a:r>
          </a:p>
          <a:p>
            <a:endParaRPr lang="en-NZ" dirty="0"/>
          </a:p>
          <a:p>
            <a:r>
              <a:rPr lang="en-NZ" dirty="0"/>
              <a:t>Over the next 30 years this figure will double to more than 1.5 million.  </a:t>
            </a:r>
          </a:p>
          <a:p>
            <a:endParaRPr lang="en-NZ" dirty="0"/>
          </a:p>
          <a:p>
            <a:r>
              <a:rPr lang="en-NZ" dirty="0"/>
              <a:t>No other age group is growing at such a rate.</a:t>
            </a:r>
          </a:p>
        </p:txBody>
      </p:sp>
    </p:spTree>
    <p:extLst>
      <p:ext uri="{BB962C8B-B14F-4D97-AF65-F5344CB8AC3E}">
        <p14:creationId xmlns:p14="http://schemas.microsoft.com/office/powerpoint/2010/main" val="224691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6138" t="12901" r="16532" b="5900"/>
          <a:stretch/>
        </p:blipFill>
        <p:spPr>
          <a:xfrm>
            <a:off x="717032" y="699542"/>
            <a:ext cx="5367136" cy="36408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558" y="1229873"/>
            <a:ext cx="5289219" cy="3110533"/>
          </a:xfrm>
          <a:prstGeom prst="rect">
            <a:avLst/>
          </a:prstGeom>
        </p:spPr>
      </p:pic>
    </p:spTree>
    <p:extLst>
      <p:ext uri="{BB962C8B-B14F-4D97-AF65-F5344CB8AC3E}">
        <p14:creationId xmlns:p14="http://schemas.microsoft.com/office/powerpoint/2010/main" val="323609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1847</TotalTime>
  <Words>641</Words>
  <Application>Microsoft Office PowerPoint</Application>
  <PresentationFormat>On-screen Show (16:9)</PresentationFormat>
  <Paragraphs>133</Paragraphs>
  <Slides>24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Cambria</vt:lpstr>
      <vt:lpstr>Office Theme</vt:lpstr>
      <vt:lpstr>PowerPoint Presentation</vt:lpstr>
      <vt:lpstr>PowerPoint Presentation</vt:lpstr>
      <vt:lpstr>Heading</vt:lpstr>
      <vt:lpstr>PowerPoint Presentation</vt:lpstr>
      <vt:lpstr>PowerPoint Presentation</vt:lpstr>
      <vt:lpstr>PowerPoint Presentation</vt:lpstr>
      <vt:lpstr>PowerPoint Presentation</vt:lpstr>
      <vt:lpstr>PowerPoint Presentation</vt:lpstr>
      <vt:lpstr>PowerPoint Presentation</vt:lpstr>
      <vt:lpstr>Implications for older persons in a traumatic brain injury (TBI) rehabilitation programme</vt:lpstr>
      <vt:lpstr>Proportion &gt;65</vt:lpstr>
      <vt:lpstr>How do older clients differ from the younger cohort?</vt:lpstr>
      <vt:lpstr>What are the differences in injuries?</vt:lpstr>
      <vt:lpstr>What is the difference in rehab course?</vt:lpstr>
      <vt:lpstr>Resource drivers for older clients</vt:lpstr>
      <vt:lpstr>Projections</vt:lpstr>
      <vt:lpstr>Projections for our rehab service</vt:lpstr>
      <vt:lpstr>Projections need to incorporate total number, proportions, and resource utilisation</vt:lpstr>
      <vt:lpstr>What can we do?</vt:lpstr>
      <vt:lpstr>What can we do?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Elijah Ng Chok</dc:creator>
  <cp:lastModifiedBy>Allison Foster</cp:lastModifiedBy>
  <cp:revision>108</cp:revision>
  <dcterms:created xsi:type="dcterms:W3CDTF">2010-12-17T01:43:09Z</dcterms:created>
  <dcterms:modified xsi:type="dcterms:W3CDTF">2017-09-10T22:03:48Z</dcterms:modified>
</cp:coreProperties>
</file>