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 id="2147484008" r:id="rId2"/>
  </p:sldMasterIdLst>
  <p:notesMasterIdLst>
    <p:notesMasterId r:id="rId70"/>
  </p:notesMasterIdLst>
  <p:sldIdLst>
    <p:sldId id="261" r:id="rId3"/>
    <p:sldId id="256" r:id="rId4"/>
    <p:sldId id="292" r:id="rId5"/>
    <p:sldId id="293" r:id="rId6"/>
    <p:sldId id="332" r:id="rId7"/>
    <p:sldId id="333" r:id="rId8"/>
    <p:sldId id="318" r:id="rId9"/>
    <p:sldId id="330" r:id="rId10"/>
    <p:sldId id="305" r:id="rId11"/>
    <p:sldId id="317" r:id="rId12"/>
    <p:sldId id="295" r:id="rId13"/>
    <p:sldId id="325" r:id="rId14"/>
    <p:sldId id="326" r:id="rId15"/>
    <p:sldId id="327" r:id="rId16"/>
    <p:sldId id="328" r:id="rId17"/>
    <p:sldId id="350" r:id="rId18"/>
    <p:sldId id="296" r:id="rId19"/>
    <p:sldId id="310" r:id="rId20"/>
    <p:sldId id="370" r:id="rId21"/>
    <p:sldId id="311" r:id="rId22"/>
    <p:sldId id="331" r:id="rId23"/>
    <p:sldId id="308" r:id="rId24"/>
    <p:sldId id="334" r:id="rId25"/>
    <p:sldId id="309" r:id="rId26"/>
    <p:sldId id="335" r:id="rId27"/>
    <p:sldId id="313" r:id="rId28"/>
    <p:sldId id="314" r:id="rId29"/>
    <p:sldId id="368" r:id="rId30"/>
    <p:sldId id="358" r:id="rId31"/>
    <p:sldId id="365" r:id="rId32"/>
    <p:sldId id="364" r:id="rId33"/>
    <p:sldId id="366" r:id="rId34"/>
    <p:sldId id="367" r:id="rId35"/>
    <p:sldId id="372" r:id="rId36"/>
    <p:sldId id="374" r:id="rId37"/>
    <p:sldId id="373" r:id="rId38"/>
    <p:sldId id="304" r:id="rId39"/>
    <p:sldId id="299" r:id="rId40"/>
    <p:sldId id="354" r:id="rId41"/>
    <p:sldId id="355" r:id="rId42"/>
    <p:sldId id="356" r:id="rId43"/>
    <p:sldId id="357" r:id="rId44"/>
    <p:sldId id="371" r:id="rId45"/>
    <p:sldId id="312" r:id="rId46"/>
    <p:sldId id="336" r:id="rId47"/>
    <p:sldId id="300" r:id="rId48"/>
    <p:sldId id="301" r:id="rId49"/>
    <p:sldId id="337" r:id="rId50"/>
    <p:sldId id="306" r:id="rId51"/>
    <p:sldId id="307" r:id="rId52"/>
    <p:sldId id="273" r:id="rId53"/>
    <p:sldId id="274" r:id="rId54"/>
    <p:sldId id="275" r:id="rId55"/>
    <p:sldId id="276" r:id="rId56"/>
    <p:sldId id="277" r:id="rId57"/>
    <p:sldId id="278" r:id="rId58"/>
    <p:sldId id="338" r:id="rId59"/>
    <p:sldId id="315" r:id="rId60"/>
    <p:sldId id="339" r:id="rId61"/>
    <p:sldId id="340" r:id="rId62"/>
    <p:sldId id="285" r:id="rId63"/>
    <p:sldId id="286" r:id="rId64"/>
    <p:sldId id="351" r:id="rId65"/>
    <p:sldId id="264" r:id="rId66"/>
    <p:sldId id="341" r:id="rId67"/>
    <p:sldId id="342" r:id="rId68"/>
    <p:sldId id="369" r:id="rId6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1F38"/>
    <a:srgbClr val="197D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846" autoAdjust="0"/>
  </p:normalViewPr>
  <p:slideViewPr>
    <p:cSldViewPr snapToGrid="0" snapToObjects="1">
      <p:cViewPr varScale="1">
        <p:scale>
          <a:sx n="62" d="100"/>
          <a:sy n="62" d="100"/>
        </p:scale>
        <p:origin x="3024"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naandreas\AppData\Local\Microsoft\Windows\INetCache\IE\LLQ0YW07\6%20Minute%20Walk%20Test.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inaandreas\Desktop\TMP_files\6%20Minute%20Walk%20Test.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inaandreas\Desktop\TMP_files\6%20Minute%20Walk%20Test.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inaandreas\Desktop\TMP_files\6%20Minute%20Walk%20Test.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onyyoung\AppData\Local\Microsoft\Windows\INetCache\Content.Outlook\LZF3KA5C\RCS%20and%20LOS%20data%2025Oct2016.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1" Type="http://schemas.openxmlformats.org/officeDocument/2006/relationships/oleObject" Target="file:///C:\Users\ninaandreas.ABI\Desktop\SurveyMonkey-CaseManagerFeedback.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6-Minute-Walk-Test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'6 Minute Walk Test'!$M$268:$M$274</c:f>
              <c:numCache>
                <c:formatCode>m/d/yyyy</c:formatCode>
                <c:ptCount val="7"/>
                <c:pt idx="0">
                  <c:v>42598</c:v>
                </c:pt>
                <c:pt idx="1">
                  <c:v>42614</c:v>
                </c:pt>
                <c:pt idx="2">
                  <c:v>42620</c:v>
                </c:pt>
                <c:pt idx="3">
                  <c:v>42642</c:v>
                </c:pt>
                <c:pt idx="4">
                  <c:v>42654</c:v>
                </c:pt>
                <c:pt idx="5">
                  <c:v>42656</c:v>
                </c:pt>
                <c:pt idx="6">
                  <c:v>42657</c:v>
                </c:pt>
              </c:numCache>
            </c:numRef>
          </c:cat>
          <c:val>
            <c:numRef>
              <c:f>'6 Minute Walk Test'!$N$268:$N$274</c:f>
              <c:numCache>
                <c:formatCode>General</c:formatCode>
                <c:ptCount val="7"/>
                <c:pt idx="0">
                  <c:v>45</c:v>
                </c:pt>
                <c:pt idx="1">
                  <c:v>77</c:v>
                </c:pt>
                <c:pt idx="2">
                  <c:v>205</c:v>
                </c:pt>
                <c:pt idx="3">
                  <c:v>220</c:v>
                </c:pt>
                <c:pt idx="4">
                  <c:v>195</c:v>
                </c:pt>
                <c:pt idx="5">
                  <c:v>275</c:v>
                </c:pt>
                <c:pt idx="6">
                  <c:v>300</c:v>
                </c:pt>
              </c:numCache>
            </c:numRef>
          </c:val>
          <c:smooth val="0"/>
          <c:extLst>
            <c:ext xmlns:c16="http://schemas.microsoft.com/office/drawing/2014/chart" uri="{C3380CC4-5D6E-409C-BE32-E72D297353CC}">
              <c16:uniqueId val="{00000000-CDB0-4C84-ADBA-B85FB07EB934}"/>
            </c:ext>
          </c:extLst>
        </c:ser>
        <c:dLbls>
          <c:showLegendKey val="0"/>
          <c:showVal val="0"/>
          <c:showCatName val="0"/>
          <c:showSerName val="0"/>
          <c:showPercent val="0"/>
          <c:showBubbleSize val="0"/>
        </c:dLbls>
        <c:marker val="1"/>
        <c:smooth val="0"/>
        <c:axId val="321235048"/>
        <c:axId val="321239968"/>
      </c:lineChart>
      <c:dateAx>
        <c:axId val="32123504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1239968"/>
        <c:crosses val="autoZero"/>
        <c:auto val="1"/>
        <c:lblOffset val="100"/>
        <c:baseTimeUnit val="days"/>
      </c:dateAx>
      <c:valAx>
        <c:axId val="321239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1235048"/>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Therapy/Care</a:t>
            </a:r>
            <a:r>
              <a:rPr lang="en-NZ" baseline="0"/>
              <a:t> input (hours)</a:t>
            </a:r>
            <a:endParaRPr lang="en-NZ"/>
          </a:p>
        </c:rich>
      </c:tx>
      <c:layout>
        <c:manualLayout>
          <c:xMode val="edge"/>
          <c:yMode val="edge"/>
          <c:x val="0.22440033928440353"/>
          <c:y val="5.47942841364075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Sheet1!$L$5</c:f>
              <c:strCache>
                <c:ptCount val="1"/>
                <c:pt idx="0">
                  <c:v>care input</c:v>
                </c:pt>
              </c:strCache>
            </c:strRef>
          </c:tx>
          <c:spPr>
            <a:ln w="28575" cap="rnd">
              <a:solidFill>
                <a:schemeClr val="accent1"/>
              </a:solidFill>
              <a:round/>
            </a:ln>
            <a:effectLst/>
          </c:spPr>
          <c:marker>
            <c:symbol val="none"/>
          </c:marker>
          <c:cat>
            <c:numRef>
              <c:f>Sheet1!$K$6:$K$9</c:f>
              <c:numCache>
                <c:formatCode>d\-mmm</c:formatCode>
                <c:ptCount val="4"/>
                <c:pt idx="0">
                  <c:v>42588</c:v>
                </c:pt>
                <c:pt idx="1">
                  <c:v>42598</c:v>
                </c:pt>
                <c:pt idx="2">
                  <c:v>42605</c:v>
                </c:pt>
                <c:pt idx="3">
                  <c:v>42612</c:v>
                </c:pt>
              </c:numCache>
            </c:numRef>
          </c:cat>
          <c:val>
            <c:numRef>
              <c:f>Sheet1!$L$6:$L$9</c:f>
              <c:numCache>
                <c:formatCode>General</c:formatCode>
                <c:ptCount val="4"/>
                <c:pt idx="0">
                  <c:v>10</c:v>
                </c:pt>
                <c:pt idx="1">
                  <c:v>8</c:v>
                </c:pt>
                <c:pt idx="2">
                  <c:v>5</c:v>
                </c:pt>
                <c:pt idx="3">
                  <c:v>3</c:v>
                </c:pt>
              </c:numCache>
            </c:numRef>
          </c:val>
          <c:smooth val="0"/>
          <c:extLst>
            <c:ext xmlns:c16="http://schemas.microsoft.com/office/drawing/2014/chart" uri="{C3380CC4-5D6E-409C-BE32-E72D297353CC}">
              <c16:uniqueId val="{00000000-9FA5-44EC-B5FF-9ABBFF39C65A}"/>
            </c:ext>
          </c:extLst>
        </c:ser>
        <c:ser>
          <c:idx val="1"/>
          <c:order val="1"/>
          <c:tx>
            <c:strRef>
              <c:f>Sheet1!$M$5</c:f>
              <c:strCache>
                <c:ptCount val="1"/>
                <c:pt idx="0">
                  <c:v>therapy input</c:v>
                </c:pt>
              </c:strCache>
            </c:strRef>
          </c:tx>
          <c:spPr>
            <a:ln w="28575" cap="rnd">
              <a:solidFill>
                <a:schemeClr val="accent2"/>
              </a:solidFill>
              <a:round/>
            </a:ln>
            <a:effectLst/>
          </c:spPr>
          <c:marker>
            <c:symbol val="none"/>
          </c:marker>
          <c:cat>
            <c:numRef>
              <c:f>Sheet1!$K$6:$K$9</c:f>
              <c:numCache>
                <c:formatCode>d\-mmm</c:formatCode>
                <c:ptCount val="4"/>
                <c:pt idx="0">
                  <c:v>42588</c:v>
                </c:pt>
                <c:pt idx="1">
                  <c:v>42598</c:v>
                </c:pt>
                <c:pt idx="2">
                  <c:v>42605</c:v>
                </c:pt>
                <c:pt idx="3">
                  <c:v>42612</c:v>
                </c:pt>
              </c:numCache>
            </c:numRef>
          </c:cat>
          <c:val>
            <c:numRef>
              <c:f>Sheet1!$M$6:$M$9</c:f>
              <c:numCache>
                <c:formatCode>General</c:formatCode>
                <c:ptCount val="4"/>
                <c:pt idx="0">
                  <c:v>3</c:v>
                </c:pt>
                <c:pt idx="1">
                  <c:v>5</c:v>
                </c:pt>
                <c:pt idx="2">
                  <c:v>8</c:v>
                </c:pt>
                <c:pt idx="3">
                  <c:v>10</c:v>
                </c:pt>
              </c:numCache>
            </c:numRef>
          </c:val>
          <c:smooth val="0"/>
          <c:extLst>
            <c:ext xmlns:c16="http://schemas.microsoft.com/office/drawing/2014/chart" uri="{C3380CC4-5D6E-409C-BE32-E72D297353CC}">
              <c16:uniqueId val="{00000001-9FA5-44EC-B5FF-9ABBFF39C65A}"/>
            </c:ext>
          </c:extLst>
        </c:ser>
        <c:dLbls>
          <c:showLegendKey val="0"/>
          <c:showVal val="0"/>
          <c:showCatName val="0"/>
          <c:showSerName val="0"/>
          <c:showPercent val="0"/>
          <c:showBubbleSize val="0"/>
        </c:dLbls>
        <c:smooth val="0"/>
        <c:axId val="330112272"/>
        <c:axId val="328253760"/>
      </c:lineChart>
      <c:dateAx>
        <c:axId val="330112272"/>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253760"/>
        <c:crosses val="autoZero"/>
        <c:auto val="1"/>
        <c:lblOffset val="100"/>
        <c:baseTimeUnit val="days"/>
      </c:dateAx>
      <c:valAx>
        <c:axId val="3282537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0112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Difficulty level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Sheet1!$H$39</c:f>
              <c:strCache>
                <c:ptCount val="1"/>
                <c:pt idx="0">
                  <c:v>difficulty level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5D-468E-B5D9-E964ED139CF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5D-468E-B5D9-E964ED139CF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D5D-468E-B5D9-E964ED139CF0}"/>
              </c:ext>
            </c:extLst>
          </c:dPt>
          <c:cat>
            <c:strRef>
              <c:f>Sheet1!$I$38:$K$38</c:f>
              <c:strCache>
                <c:ptCount val="3"/>
                <c:pt idx="0">
                  <c:v>too easy</c:v>
                </c:pt>
                <c:pt idx="1">
                  <c:v>achieveable</c:v>
                </c:pt>
                <c:pt idx="2">
                  <c:v>too hard</c:v>
                </c:pt>
              </c:strCache>
            </c:strRef>
          </c:cat>
          <c:val>
            <c:numRef>
              <c:f>Sheet1!$I$39:$K$39</c:f>
              <c:numCache>
                <c:formatCode>0%</c:formatCode>
                <c:ptCount val="3"/>
                <c:pt idx="0">
                  <c:v>0.1</c:v>
                </c:pt>
                <c:pt idx="1">
                  <c:v>0.8</c:v>
                </c:pt>
                <c:pt idx="2">
                  <c:v>0.1</c:v>
                </c:pt>
              </c:numCache>
            </c:numRef>
          </c:val>
          <c:extLst>
            <c:ext xmlns:c16="http://schemas.microsoft.com/office/drawing/2014/chart" uri="{C3380CC4-5D6E-409C-BE32-E72D297353CC}">
              <c16:uniqueId val="{00000006-9D5D-468E-B5D9-E964ED139CF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Engagement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1"/>
          <c:order val="0"/>
          <c:tx>
            <c:strRef>
              <c:f>Sheet1!$H$37</c:f>
              <c:strCache>
                <c:ptCount val="1"/>
                <c:pt idx="0">
                  <c:v>engagement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0B-4BCA-8EA4-BE3552D93D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0B-4BCA-8EA4-BE3552D93D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0B-4BCA-8EA4-BE3552D93D9A}"/>
              </c:ext>
            </c:extLst>
          </c:dPt>
          <c:cat>
            <c:strRef>
              <c:f>Sheet1!$I$36:$K$36</c:f>
              <c:strCache>
                <c:ptCount val="3"/>
                <c:pt idx="0">
                  <c:v>not at all</c:v>
                </c:pt>
                <c:pt idx="1">
                  <c:v>a little</c:v>
                </c:pt>
                <c:pt idx="2">
                  <c:v>a lot</c:v>
                </c:pt>
              </c:strCache>
            </c:strRef>
          </c:cat>
          <c:val>
            <c:numRef>
              <c:f>Sheet1!$I$37:$K$37</c:f>
              <c:numCache>
                <c:formatCode>0%</c:formatCode>
                <c:ptCount val="3"/>
                <c:pt idx="0">
                  <c:v>0.05</c:v>
                </c:pt>
                <c:pt idx="1">
                  <c:v>0.3</c:v>
                </c:pt>
                <c:pt idx="2">
                  <c:v>0.65</c:v>
                </c:pt>
              </c:numCache>
            </c:numRef>
          </c:val>
          <c:extLst>
            <c:ext xmlns:c16="http://schemas.microsoft.com/office/drawing/2014/chart" uri="{C3380CC4-5D6E-409C-BE32-E72D297353CC}">
              <c16:uniqueId val="{00000006-140B-4BCA-8EA4-BE3552D93D9A}"/>
            </c:ext>
          </c:extLst>
        </c:ser>
        <c:ser>
          <c:idx val="0"/>
          <c:order val="1"/>
          <c:tx>
            <c:strRef>
              <c:f>Sheet1!$H$37</c:f>
              <c:strCache>
                <c:ptCount val="1"/>
                <c:pt idx="0">
                  <c:v>engagement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140B-4BCA-8EA4-BE3552D93D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140B-4BCA-8EA4-BE3552D93D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140B-4BCA-8EA4-BE3552D93D9A}"/>
              </c:ext>
            </c:extLst>
          </c:dPt>
          <c:cat>
            <c:strRef>
              <c:f>Sheet1!$I$36:$K$36</c:f>
              <c:strCache>
                <c:ptCount val="3"/>
                <c:pt idx="0">
                  <c:v>not at all</c:v>
                </c:pt>
                <c:pt idx="1">
                  <c:v>a little</c:v>
                </c:pt>
                <c:pt idx="2">
                  <c:v>a lot</c:v>
                </c:pt>
              </c:strCache>
            </c:strRef>
          </c:cat>
          <c:val>
            <c:numRef>
              <c:f>Sheet1!$I$37:$K$37</c:f>
              <c:numCache>
                <c:formatCode>0%</c:formatCode>
                <c:ptCount val="3"/>
                <c:pt idx="0">
                  <c:v>0.05</c:v>
                </c:pt>
                <c:pt idx="1">
                  <c:v>0.3</c:v>
                </c:pt>
                <c:pt idx="2">
                  <c:v>0.65</c:v>
                </c:pt>
              </c:numCache>
            </c:numRef>
          </c:val>
          <c:extLst>
            <c:ext xmlns:c16="http://schemas.microsoft.com/office/drawing/2014/chart" uri="{C3380CC4-5D6E-409C-BE32-E72D297353CC}">
              <c16:uniqueId val="{0000000D-140B-4BCA-8EA4-BE3552D93D9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Proportions of Clients</a:t>
            </a:r>
            <a:r>
              <a:rPr lang="en-NZ" baseline="0"/>
              <a:t> by </a:t>
            </a:r>
            <a:r>
              <a:rPr lang="en-NZ"/>
              <a:t>Rehabilitation Complexity Scale Categories,</a:t>
            </a:r>
            <a:r>
              <a:rPr lang="en-NZ" baseline="0"/>
              <a:t> 2011 vs. 2015</a:t>
            </a:r>
            <a:endParaRPr lang="en-NZ"/>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Calendar year 2011</c:v>
                </c:pt>
              </c:strCache>
            </c:strRef>
          </c:tx>
          <c:spPr>
            <a:solidFill>
              <a:schemeClr val="accent1">
                <a:tint val="77000"/>
              </a:schemeClr>
            </a:solidFill>
            <a:ln>
              <a:noFill/>
            </a:ln>
            <a:effectLst/>
          </c:spPr>
          <c:invertIfNegative val="0"/>
          <c:cat>
            <c:strRef>
              <c:f>Sheet1!$A$2:$A$6</c:f>
              <c:strCache>
                <c:ptCount val="5"/>
                <c:pt idx="0">
                  <c:v>   V Light, 0 to 3</c:v>
                </c:pt>
                <c:pt idx="1">
                  <c:v>Light, 4 to 6</c:v>
                </c:pt>
                <c:pt idx="2">
                  <c:v>Avg, 7 to 9</c:v>
                </c:pt>
                <c:pt idx="3">
                  <c:v>Heavy, 10 to 12</c:v>
                </c:pt>
                <c:pt idx="4">
                  <c:v>Very Heavy, 13 to 15</c:v>
                </c:pt>
              </c:strCache>
            </c:strRef>
          </c:cat>
          <c:val>
            <c:numRef>
              <c:f>Sheet1!$B$2:$B$6</c:f>
              <c:numCache>
                <c:formatCode>0.00%</c:formatCode>
                <c:ptCount val="5"/>
                <c:pt idx="0" formatCode="0%">
                  <c:v>0</c:v>
                </c:pt>
                <c:pt idx="1">
                  <c:v>7.3999999999999996E-2</c:v>
                </c:pt>
                <c:pt idx="2">
                  <c:v>0.63100000000000001</c:v>
                </c:pt>
                <c:pt idx="3">
                  <c:v>0.26300000000000001</c:v>
                </c:pt>
                <c:pt idx="4">
                  <c:v>3.2000000000000001E-2</c:v>
                </c:pt>
              </c:numCache>
            </c:numRef>
          </c:val>
          <c:extLst>
            <c:ext xmlns:c16="http://schemas.microsoft.com/office/drawing/2014/chart" uri="{C3380CC4-5D6E-409C-BE32-E72D297353CC}">
              <c16:uniqueId val="{00000000-F1F4-4BA9-AE9A-F8DB34CF16D3}"/>
            </c:ext>
          </c:extLst>
        </c:ser>
        <c:ser>
          <c:idx val="1"/>
          <c:order val="1"/>
          <c:tx>
            <c:strRef>
              <c:f>Sheet1!$C$1</c:f>
              <c:strCache>
                <c:ptCount val="1"/>
                <c:pt idx="0">
                  <c:v>Calendar year 2015</c:v>
                </c:pt>
              </c:strCache>
            </c:strRef>
          </c:tx>
          <c:spPr>
            <a:solidFill>
              <a:schemeClr val="accent1">
                <a:shade val="76000"/>
              </a:schemeClr>
            </a:solidFill>
            <a:ln>
              <a:noFill/>
            </a:ln>
            <a:effectLst/>
          </c:spPr>
          <c:invertIfNegative val="0"/>
          <c:cat>
            <c:strRef>
              <c:f>Sheet1!$A$2:$A$6</c:f>
              <c:strCache>
                <c:ptCount val="5"/>
                <c:pt idx="0">
                  <c:v>   V Light, 0 to 3</c:v>
                </c:pt>
                <c:pt idx="1">
                  <c:v>Light, 4 to 6</c:v>
                </c:pt>
                <c:pt idx="2">
                  <c:v>Avg, 7 to 9</c:v>
                </c:pt>
                <c:pt idx="3">
                  <c:v>Heavy, 10 to 12</c:v>
                </c:pt>
                <c:pt idx="4">
                  <c:v>Very Heavy, 13 to 15</c:v>
                </c:pt>
              </c:strCache>
            </c:strRef>
          </c:cat>
          <c:val>
            <c:numRef>
              <c:f>Sheet1!$C$2:$C$6</c:f>
              <c:numCache>
                <c:formatCode>0.00%</c:formatCode>
                <c:ptCount val="5"/>
                <c:pt idx="0">
                  <c:v>3.0000000000000001E-3</c:v>
                </c:pt>
                <c:pt idx="1">
                  <c:v>4.2999999999999997E-2</c:v>
                </c:pt>
                <c:pt idx="2">
                  <c:v>0.50700000000000001</c:v>
                </c:pt>
                <c:pt idx="3">
                  <c:v>0.41499999999999998</c:v>
                </c:pt>
                <c:pt idx="4">
                  <c:v>3.3000000000000002E-2</c:v>
                </c:pt>
              </c:numCache>
            </c:numRef>
          </c:val>
          <c:extLst>
            <c:ext xmlns:c16="http://schemas.microsoft.com/office/drawing/2014/chart" uri="{C3380CC4-5D6E-409C-BE32-E72D297353CC}">
              <c16:uniqueId val="{00000001-F1F4-4BA9-AE9A-F8DB34CF16D3}"/>
            </c:ext>
          </c:extLst>
        </c:ser>
        <c:dLbls>
          <c:showLegendKey val="0"/>
          <c:showVal val="0"/>
          <c:showCatName val="0"/>
          <c:showSerName val="0"/>
          <c:showPercent val="0"/>
          <c:showBubbleSize val="0"/>
        </c:dLbls>
        <c:gapWidth val="219"/>
        <c:overlap val="-27"/>
        <c:axId val="431008904"/>
        <c:axId val="431008120"/>
      </c:barChart>
      <c:catAx>
        <c:axId val="431008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1008120"/>
        <c:crosses val="autoZero"/>
        <c:auto val="1"/>
        <c:lblAlgn val="ctr"/>
        <c:lblOffset val="100"/>
        <c:noMultiLvlLbl val="0"/>
      </c:catAx>
      <c:valAx>
        <c:axId val="431008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1008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Proportion</a:t>
            </a:r>
            <a:r>
              <a:rPr lang="en-NZ" baseline="0"/>
              <a:t> of Clients with Short, Medium, and Long Lengths of Stay, 2011 vs. 2015</a:t>
            </a:r>
            <a:endParaRPr lang="en-NZ"/>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Sheet1!$B$17</c:f>
              <c:strCache>
                <c:ptCount val="1"/>
                <c:pt idx="0">
                  <c:v>Calendar year 2011</c:v>
                </c:pt>
              </c:strCache>
            </c:strRef>
          </c:tx>
          <c:spPr>
            <a:solidFill>
              <a:schemeClr val="accent1">
                <a:tint val="77000"/>
              </a:schemeClr>
            </a:solidFill>
            <a:ln>
              <a:noFill/>
            </a:ln>
            <a:effectLst/>
          </c:spPr>
          <c:invertIfNegative val="0"/>
          <c:cat>
            <c:strRef>
              <c:f>Sheet1!$A$18:$A$20</c:f>
              <c:strCache>
                <c:ptCount val="3"/>
                <c:pt idx="0">
                  <c:v>Short (8-30 days)</c:v>
                </c:pt>
                <c:pt idx="1">
                  <c:v>Med (31-90 days)</c:v>
                </c:pt>
                <c:pt idx="2">
                  <c:v>Long (91+ days)</c:v>
                </c:pt>
              </c:strCache>
            </c:strRef>
          </c:cat>
          <c:val>
            <c:numRef>
              <c:f>Sheet1!$B$18:$B$20</c:f>
              <c:numCache>
                <c:formatCode>0.00%</c:formatCode>
                <c:ptCount val="3"/>
                <c:pt idx="0">
                  <c:v>0.40799999999999997</c:v>
                </c:pt>
                <c:pt idx="1">
                  <c:v>0.5</c:v>
                </c:pt>
                <c:pt idx="2">
                  <c:v>9.1999999999999998E-2</c:v>
                </c:pt>
              </c:numCache>
            </c:numRef>
          </c:val>
          <c:extLst>
            <c:ext xmlns:c16="http://schemas.microsoft.com/office/drawing/2014/chart" uri="{C3380CC4-5D6E-409C-BE32-E72D297353CC}">
              <c16:uniqueId val="{00000000-CFA5-4930-B511-47DECEFE71E9}"/>
            </c:ext>
          </c:extLst>
        </c:ser>
        <c:ser>
          <c:idx val="1"/>
          <c:order val="1"/>
          <c:tx>
            <c:strRef>
              <c:f>Sheet1!$C$17</c:f>
              <c:strCache>
                <c:ptCount val="1"/>
                <c:pt idx="0">
                  <c:v>Calendar year 2015</c:v>
                </c:pt>
              </c:strCache>
            </c:strRef>
          </c:tx>
          <c:spPr>
            <a:solidFill>
              <a:schemeClr val="accent1">
                <a:shade val="76000"/>
              </a:schemeClr>
            </a:solidFill>
            <a:ln>
              <a:noFill/>
            </a:ln>
            <a:effectLst/>
          </c:spPr>
          <c:invertIfNegative val="0"/>
          <c:cat>
            <c:strRef>
              <c:f>Sheet1!$A$18:$A$20</c:f>
              <c:strCache>
                <c:ptCount val="3"/>
                <c:pt idx="0">
                  <c:v>Short (8-30 days)</c:v>
                </c:pt>
                <c:pt idx="1">
                  <c:v>Med (31-90 days)</c:v>
                </c:pt>
                <c:pt idx="2">
                  <c:v>Long (91+ days)</c:v>
                </c:pt>
              </c:strCache>
            </c:strRef>
          </c:cat>
          <c:val>
            <c:numRef>
              <c:f>Sheet1!$C$18:$C$20</c:f>
              <c:numCache>
                <c:formatCode>0.00%</c:formatCode>
                <c:ptCount val="3"/>
                <c:pt idx="0">
                  <c:v>0.61399999999999999</c:v>
                </c:pt>
                <c:pt idx="1">
                  <c:v>0.28100000000000003</c:v>
                </c:pt>
                <c:pt idx="2">
                  <c:v>0.105</c:v>
                </c:pt>
              </c:numCache>
            </c:numRef>
          </c:val>
          <c:extLst>
            <c:ext xmlns:c16="http://schemas.microsoft.com/office/drawing/2014/chart" uri="{C3380CC4-5D6E-409C-BE32-E72D297353CC}">
              <c16:uniqueId val="{00000001-CFA5-4930-B511-47DECEFE71E9}"/>
            </c:ext>
          </c:extLst>
        </c:ser>
        <c:dLbls>
          <c:showLegendKey val="0"/>
          <c:showVal val="0"/>
          <c:showCatName val="0"/>
          <c:showSerName val="0"/>
          <c:showPercent val="0"/>
          <c:showBubbleSize val="0"/>
        </c:dLbls>
        <c:gapWidth val="219"/>
        <c:overlap val="-27"/>
        <c:axId val="432946400"/>
        <c:axId val="432944440"/>
      </c:barChart>
      <c:catAx>
        <c:axId val="43294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2944440"/>
        <c:crosses val="autoZero"/>
        <c:auto val="1"/>
        <c:lblAlgn val="ctr"/>
        <c:lblOffset val="100"/>
        <c:noMultiLvlLbl val="0"/>
      </c:catAx>
      <c:valAx>
        <c:axId val="4329444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294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NZ" dirty="0"/>
              <a:t>Reported sentinel events to the Joint Commission for Hospital Accreditation</a:t>
            </a:r>
          </a:p>
        </c:rich>
      </c:tx>
      <c:overlay val="0"/>
      <c:spPr>
        <a:noFill/>
        <a:ln>
          <a:noFill/>
        </a:ln>
        <a:effectLst/>
      </c:spPr>
    </c:title>
    <c:autoTitleDeleted val="0"/>
    <c:view3D>
      <c:rotX val="30"/>
      <c:rotY val="359"/>
      <c:depthPercent val="100"/>
      <c:rAngAx val="0"/>
      <c:perspective val="2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Reported sentinel events to the joint commission for hospital accreditation</c:v>
                </c:pt>
              </c:strCache>
            </c:strRef>
          </c:tx>
          <c:explosion val="34"/>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D3B-42C8-B97D-CD0C4CDEB2D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592-4F44-8958-AC2D228594C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592-4F44-8958-AC2D228594C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592-4F44-8958-AC2D228594CA}"/>
              </c:ext>
            </c:extLst>
          </c:dPt>
          <c:cat>
            <c:numRef>
              <c:f>Sheet1!$A$2:$A$5</c:f>
              <c:numCache>
                <c:formatCode>General</c:formatCode>
                <c:ptCount val="4"/>
                <c:pt idx="0">
                  <c:v>1</c:v>
                </c:pt>
                <c:pt idx="1">
                  <c:v>2</c:v>
                </c:pt>
              </c:numCache>
            </c:numRef>
          </c:cat>
          <c:val>
            <c:numRef>
              <c:f>Sheet1!$B$2:$B$5</c:f>
              <c:numCache>
                <c:formatCode>General</c:formatCode>
                <c:ptCount val="4"/>
                <c:pt idx="0">
                  <c:v>1718.5</c:v>
                </c:pt>
                <c:pt idx="1">
                  <c:v>736.5</c:v>
                </c:pt>
              </c:numCache>
            </c:numRef>
          </c:val>
          <c:extLst>
            <c:ext xmlns:c16="http://schemas.microsoft.com/office/drawing/2014/chart" uri="{C3380CC4-5D6E-409C-BE32-E72D297353CC}">
              <c16:uniqueId val="{00000000-BD3B-42C8-B97D-CD0C4CDEB2D2}"/>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'2014'!$A$4</c:f>
              <c:strCache>
                <c:ptCount val="1"/>
                <c:pt idx="0">
                  <c:v>Number of days between incident and investigator notified</c:v>
                </c:pt>
              </c:strCache>
            </c:strRef>
          </c:tx>
          <c:invertIfNegative val="0"/>
          <c:cat>
            <c:strRef>
              <c:f>'2014'!$B$3:$M$3</c:f>
              <c:strCache>
                <c:ptCount val="12"/>
                <c:pt idx="0">
                  <c:v>Jan</c:v>
                </c:pt>
                <c:pt idx="1">
                  <c:v>Feb</c:v>
                </c:pt>
                <c:pt idx="2">
                  <c:v>Mar</c:v>
                </c:pt>
                <c:pt idx="3">
                  <c:v>Apr</c:v>
                </c:pt>
                <c:pt idx="4">
                  <c:v>May</c:v>
                </c:pt>
                <c:pt idx="5">
                  <c:v>Jun</c:v>
                </c:pt>
                <c:pt idx="6">
                  <c:v> Jul</c:v>
                </c:pt>
                <c:pt idx="7">
                  <c:v>Aug</c:v>
                </c:pt>
                <c:pt idx="8">
                  <c:v>Sept</c:v>
                </c:pt>
                <c:pt idx="9">
                  <c:v>Oct </c:v>
                </c:pt>
                <c:pt idx="10">
                  <c:v>Nov</c:v>
                </c:pt>
                <c:pt idx="11">
                  <c:v>Dec</c:v>
                </c:pt>
              </c:strCache>
            </c:strRef>
          </c:cat>
          <c:val>
            <c:numRef>
              <c:f>'2014'!$B$4:$M$4</c:f>
              <c:numCache>
                <c:formatCode>General</c:formatCode>
                <c:ptCount val="12"/>
                <c:pt idx="0">
                  <c:v>4</c:v>
                </c:pt>
                <c:pt idx="1">
                  <c:v>3</c:v>
                </c:pt>
                <c:pt idx="2">
                  <c:v>2.5</c:v>
                </c:pt>
                <c:pt idx="3">
                  <c:v>4</c:v>
                </c:pt>
                <c:pt idx="4">
                  <c:v>2</c:v>
                </c:pt>
                <c:pt idx="5">
                  <c:v>3</c:v>
                </c:pt>
                <c:pt idx="6">
                  <c:v>3</c:v>
                </c:pt>
                <c:pt idx="7">
                  <c:v>3.5</c:v>
                </c:pt>
                <c:pt idx="8">
                  <c:v>3.5</c:v>
                </c:pt>
                <c:pt idx="9">
                  <c:v>2</c:v>
                </c:pt>
                <c:pt idx="10">
                  <c:v>3</c:v>
                </c:pt>
                <c:pt idx="11">
                  <c:v>2.5</c:v>
                </c:pt>
              </c:numCache>
            </c:numRef>
          </c:val>
          <c:extLst>
            <c:ext xmlns:c16="http://schemas.microsoft.com/office/drawing/2014/chart" uri="{C3380CC4-5D6E-409C-BE32-E72D297353CC}">
              <c16:uniqueId val="{00000000-01B4-4B4C-8523-DF16E77A5D76}"/>
            </c:ext>
          </c:extLst>
        </c:ser>
        <c:ser>
          <c:idx val="1"/>
          <c:order val="1"/>
          <c:tx>
            <c:strRef>
              <c:f>'2014'!$A$5</c:f>
              <c:strCache>
                <c:ptCount val="1"/>
                <c:pt idx="0">
                  <c:v>Number of incidents</c:v>
                </c:pt>
              </c:strCache>
            </c:strRef>
          </c:tx>
          <c:invertIfNegative val="0"/>
          <c:cat>
            <c:strRef>
              <c:f>'2014'!$B$3:$M$3</c:f>
              <c:strCache>
                <c:ptCount val="12"/>
                <c:pt idx="0">
                  <c:v>Jan</c:v>
                </c:pt>
                <c:pt idx="1">
                  <c:v>Feb</c:v>
                </c:pt>
                <c:pt idx="2">
                  <c:v>Mar</c:v>
                </c:pt>
                <c:pt idx="3">
                  <c:v>Apr</c:v>
                </c:pt>
                <c:pt idx="4">
                  <c:v>May</c:v>
                </c:pt>
                <c:pt idx="5">
                  <c:v>Jun</c:v>
                </c:pt>
                <c:pt idx="6">
                  <c:v> Jul</c:v>
                </c:pt>
                <c:pt idx="7">
                  <c:v>Aug</c:v>
                </c:pt>
                <c:pt idx="8">
                  <c:v>Sept</c:v>
                </c:pt>
                <c:pt idx="9">
                  <c:v>Oct </c:v>
                </c:pt>
                <c:pt idx="10">
                  <c:v>Nov</c:v>
                </c:pt>
                <c:pt idx="11">
                  <c:v>Dec</c:v>
                </c:pt>
              </c:strCache>
            </c:strRef>
          </c:cat>
          <c:val>
            <c:numRef>
              <c:f>'2014'!$B$5:$M$5</c:f>
              <c:numCache>
                <c:formatCode>General</c:formatCode>
                <c:ptCount val="12"/>
                <c:pt idx="0">
                  <c:v>11</c:v>
                </c:pt>
                <c:pt idx="1">
                  <c:v>8</c:v>
                </c:pt>
                <c:pt idx="2">
                  <c:v>5</c:v>
                </c:pt>
                <c:pt idx="3">
                  <c:v>19</c:v>
                </c:pt>
                <c:pt idx="4">
                  <c:v>13</c:v>
                </c:pt>
                <c:pt idx="5">
                  <c:v>8</c:v>
                </c:pt>
                <c:pt idx="6">
                  <c:v>10</c:v>
                </c:pt>
                <c:pt idx="7">
                  <c:v>13</c:v>
                </c:pt>
                <c:pt idx="8">
                  <c:v>15</c:v>
                </c:pt>
                <c:pt idx="9">
                  <c:v>8</c:v>
                </c:pt>
                <c:pt idx="10">
                  <c:v>8</c:v>
                </c:pt>
                <c:pt idx="11">
                  <c:v>9</c:v>
                </c:pt>
              </c:numCache>
            </c:numRef>
          </c:val>
          <c:extLst>
            <c:ext xmlns:c16="http://schemas.microsoft.com/office/drawing/2014/chart" uri="{C3380CC4-5D6E-409C-BE32-E72D297353CC}">
              <c16:uniqueId val="{00000001-01B4-4B4C-8523-DF16E77A5D76}"/>
            </c:ext>
          </c:extLst>
        </c:ser>
        <c:dLbls>
          <c:showLegendKey val="0"/>
          <c:showVal val="0"/>
          <c:showCatName val="0"/>
          <c:showSerName val="0"/>
          <c:showPercent val="0"/>
          <c:showBubbleSize val="0"/>
        </c:dLbls>
        <c:gapWidth val="150"/>
        <c:axId val="85684224"/>
        <c:axId val="85686528"/>
      </c:barChart>
      <c:catAx>
        <c:axId val="85684224"/>
        <c:scaling>
          <c:orientation val="minMax"/>
        </c:scaling>
        <c:delete val="0"/>
        <c:axPos val="b"/>
        <c:numFmt formatCode="General" sourceLinked="0"/>
        <c:majorTickMark val="out"/>
        <c:minorTickMark val="none"/>
        <c:tickLblPos val="nextTo"/>
        <c:crossAx val="85686528"/>
        <c:crosses val="autoZero"/>
        <c:auto val="1"/>
        <c:lblAlgn val="ctr"/>
        <c:lblOffset val="100"/>
        <c:noMultiLvlLbl val="0"/>
      </c:catAx>
      <c:valAx>
        <c:axId val="85686528"/>
        <c:scaling>
          <c:orientation val="minMax"/>
        </c:scaling>
        <c:delete val="0"/>
        <c:axPos val="l"/>
        <c:majorGridlines/>
        <c:numFmt formatCode="General" sourceLinked="1"/>
        <c:majorTickMark val="out"/>
        <c:minorTickMark val="none"/>
        <c:tickLblPos val="nextTo"/>
        <c:crossAx val="85684224"/>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Sheet1!$I$22</c:f>
              <c:strCache>
                <c:ptCount val="1"/>
                <c:pt idx="0">
                  <c:v>Good</c:v>
                </c:pt>
              </c:strCache>
            </c:strRef>
          </c:tx>
          <c:spPr>
            <a:solidFill>
              <a:srgbClr val="197D97"/>
            </a:solidFill>
          </c:spPr>
          <c:invertIfNegative val="0"/>
          <c:cat>
            <c:strRef>
              <c:f>Sheet1!$J$21:$O$21</c:f>
              <c:strCache>
                <c:ptCount val="6"/>
                <c:pt idx="0">
                  <c:v>Ease of access</c:v>
                </c:pt>
                <c:pt idx="1">
                  <c:v>Ease of finding information</c:v>
                </c:pt>
                <c:pt idx="2">
                  <c:v>Usefulness of live access to outcome measures</c:v>
                </c:pt>
                <c:pt idx="3">
                  <c:v>Perception of security (compared to previous)</c:v>
                </c:pt>
                <c:pt idx="4">
                  <c:v>Availability of relevant information</c:v>
                </c:pt>
                <c:pt idx="5">
                  <c:v>Overall perception of value</c:v>
                </c:pt>
              </c:strCache>
            </c:strRef>
          </c:cat>
          <c:val>
            <c:numRef>
              <c:f>Sheet1!$J$22:$O$22</c:f>
              <c:numCache>
                <c:formatCode>General</c:formatCode>
                <c:ptCount val="6"/>
                <c:pt idx="0">
                  <c:v>5</c:v>
                </c:pt>
                <c:pt idx="1">
                  <c:v>6</c:v>
                </c:pt>
                <c:pt idx="2">
                  <c:v>7</c:v>
                </c:pt>
                <c:pt idx="3">
                  <c:v>3</c:v>
                </c:pt>
                <c:pt idx="4">
                  <c:v>5</c:v>
                </c:pt>
                <c:pt idx="5">
                  <c:v>3</c:v>
                </c:pt>
              </c:numCache>
            </c:numRef>
          </c:val>
          <c:extLst>
            <c:ext xmlns:c16="http://schemas.microsoft.com/office/drawing/2014/chart" uri="{C3380CC4-5D6E-409C-BE32-E72D297353CC}">
              <c16:uniqueId val="{00000000-DFB8-4A98-B546-E2477E8068A7}"/>
            </c:ext>
          </c:extLst>
        </c:ser>
        <c:ser>
          <c:idx val="1"/>
          <c:order val="1"/>
          <c:tx>
            <c:strRef>
              <c:f>Sheet1!$I$23</c:f>
              <c:strCache>
                <c:ptCount val="1"/>
                <c:pt idx="0">
                  <c:v>Very good</c:v>
                </c:pt>
              </c:strCache>
            </c:strRef>
          </c:tx>
          <c:spPr>
            <a:solidFill>
              <a:srgbClr val="D9531E"/>
            </a:solidFill>
          </c:spPr>
          <c:invertIfNegative val="0"/>
          <c:cat>
            <c:strRef>
              <c:f>Sheet1!$J$21:$O$21</c:f>
              <c:strCache>
                <c:ptCount val="6"/>
                <c:pt idx="0">
                  <c:v>Ease of access</c:v>
                </c:pt>
                <c:pt idx="1">
                  <c:v>Ease of finding information</c:v>
                </c:pt>
                <c:pt idx="2">
                  <c:v>Usefulness of live access to outcome measures</c:v>
                </c:pt>
                <c:pt idx="3">
                  <c:v>Perception of security (compared to previous)</c:v>
                </c:pt>
                <c:pt idx="4">
                  <c:v>Availability of relevant information</c:v>
                </c:pt>
                <c:pt idx="5">
                  <c:v>Overall perception of value</c:v>
                </c:pt>
              </c:strCache>
            </c:strRef>
          </c:cat>
          <c:val>
            <c:numRef>
              <c:f>Sheet1!$J$23:$O$23</c:f>
              <c:numCache>
                <c:formatCode>General</c:formatCode>
                <c:ptCount val="6"/>
                <c:pt idx="0">
                  <c:v>7</c:v>
                </c:pt>
                <c:pt idx="1">
                  <c:v>6</c:v>
                </c:pt>
                <c:pt idx="2">
                  <c:v>5</c:v>
                </c:pt>
                <c:pt idx="3">
                  <c:v>9</c:v>
                </c:pt>
                <c:pt idx="4">
                  <c:v>7</c:v>
                </c:pt>
                <c:pt idx="5">
                  <c:v>9</c:v>
                </c:pt>
              </c:numCache>
            </c:numRef>
          </c:val>
          <c:extLst>
            <c:ext xmlns:c16="http://schemas.microsoft.com/office/drawing/2014/chart" uri="{C3380CC4-5D6E-409C-BE32-E72D297353CC}">
              <c16:uniqueId val="{00000001-DFB8-4A98-B546-E2477E8068A7}"/>
            </c:ext>
          </c:extLst>
        </c:ser>
        <c:dLbls>
          <c:showLegendKey val="0"/>
          <c:showVal val="0"/>
          <c:showCatName val="0"/>
          <c:showSerName val="0"/>
          <c:showPercent val="0"/>
          <c:showBubbleSize val="0"/>
        </c:dLbls>
        <c:gapWidth val="150"/>
        <c:overlap val="100"/>
        <c:axId val="74939392"/>
        <c:axId val="74973952"/>
      </c:barChart>
      <c:catAx>
        <c:axId val="74939392"/>
        <c:scaling>
          <c:orientation val="minMax"/>
        </c:scaling>
        <c:delete val="0"/>
        <c:axPos val="b"/>
        <c:numFmt formatCode="General" sourceLinked="0"/>
        <c:majorTickMark val="out"/>
        <c:minorTickMark val="none"/>
        <c:tickLblPos val="nextTo"/>
        <c:txPr>
          <a:bodyPr rot="-1980000" vert="horz"/>
          <a:lstStyle/>
          <a:p>
            <a:pPr>
              <a:defRPr/>
            </a:pPr>
            <a:endParaRPr lang="en-US"/>
          </a:p>
        </c:txPr>
        <c:crossAx val="74973952"/>
        <c:crosses val="autoZero"/>
        <c:auto val="1"/>
        <c:lblAlgn val="ctr"/>
        <c:lblOffset val="100"/>
        <c:noMultiLvlLbl val="0"/>
      </c:catAx>
      <c:valAx>
        <c:axId val="74973952"/>
        <c:scaling>
          <c:orientation val="minMax"/>
        </c:scaling>
        <c:delete val="1"/>
        <c:axPos val="l"/>
        <c:majorGridlines/>
        <c:numFmt formatCode="General" sourceLinked="1"/>
        <c:majorTickMark val="out"/>
        <c:minorTickMark val="none"/>
        <c:tickLblPos val="nextTo"/>
        <c:crossAx val="74939392"/>
        <c:crosses val="autoZero"/>
        <c:crossBetween val="between"/>
      </c:valAx>
    </c:plotArea>
    <c:legend>
      <c:legendPos val="l"/>
      <c:layout>
        <c:manualLayout>
          <c:xMode val="edge"/>
          <c:yMode val="edge"/>
          <c:x val="9.8628887977964506E-3"/>
          <c:y val="0.32087268081324483"/>
          <c:w val="0.11841979243685588"/>
          <c:h val="0.12757082546383702"/>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5643F-DCB5-4B96-A272-CAF4CE021036}" type="doc">
      <dgm:prSet loTypeId="urn:microsoft.com/office/officeart/2005/8/layout/arrow6" loCatId="relationship" qsTypeId="urn:microsoft.com/office/officeart/2005/8/quickstyle/simple2" qsCatId="simple" csTypeId="urn:microsoft.com/office/officeart/2005/8/colors/accent5_4" csCatId="accent5" phldr="1"/>
      <dgm:spPr/>
      <dgm:t>
        <a:bodyPr/>
        <a:lstStyle/>
        <a:p>
          <a:endParaRPr lang="en-US"/>
        </a:p>
      </dgm:t>
    </dgm:pt>
    <dgm:pt modelId="{0B70AFF4-D541-4BB3-B5C4-CDE78C424AEE}">
      <dgm:prSet phldrT="[Text]"/>
      <dgm:spPr/>
      <dgm:t>
        <a:bodyPr/>
        <a:lstStyle/>
        <a:p>
          <a:r>
            <a:rPr lang="en-US" dirty="0"/>
            <a:t>Ease of information</a:t>
          </a:r>
        </a:p>
      </dgm:t>
    </dgm:pt>
    <dgm:pt modelId="{D6388C2A-4DB5-496D-B508-B0B5407A25BB}" type="parTrans" cxnId="{FF4133C1-8F6D-4AC4-A499-97D9F0A899B6}">
      <dgm:prSet/>
      <dgm:spPr/>
      <dgm:t>
        <a:bodyPr/>
        <a:lstStyle/>
        <a:p>
          <a:endParaRPr lang="en-US"/>
        </a:p>
      </dgm:t>
    </dgm:pt>
    <dgm:pt modelId="{50CF8E6B-C8FB-4949-8957-5AB3BB29D310}" type="sibTrans" cxnId="{FF4133C1-8F6D-4AC4-A499-97D9F0A899B6}">
      <dgm:prSet/>
      <dgm:spPr/>
      <dgm:t>
        <a:bodyPr/>
        <a:lstStyle/>
        <a:p>
          <a:endParaRPr lang="en-US"/>
        </a:p>
      </dgm:t>
    </dgm:pt>
    <dgm:pt modelId="{548CF1E5-87F9-40CA-B923-4C23420B9121}">
      <dgm:prSet phldrT="[Text]"/>
      <dgm:spPr/>
      <dgm:t>
        <a:bodyPr/>
        <a:lstStyle/>
        <a:p>
          <a:r>
            <a:rPr lang="en-US" dirty="0"/>
            <a:t>Privacy</a:t>
          </a:r>
        </a:p>
      </dgm:t>
    </dgm:pt>
    <dgm:pt modelId="{38EC627A-D3C2-4244-AF81-1AF5AB8374CC}" type="parTrans" cxnId="{5EA609C5-5284-49B7-AAF3-175F93C98DBF}">
      <dgm:prSet/>
      <dgm:spPr/>
      <dgm:t>
        <a:bodyPr/>
        <a:lstStyle/>
        <a:p>
          <a:endParaRPr lang="en-US"/>
        </a:p>
      </dgm:t>
    </dgm:pt>
    <dgm:pt modelId="{1F7263E0-D29F-4B42-B489-4C46FC12DF39}" type="sibTrans" cxnId="{5EA609C5-5284-49B7-AAF3-175F93C98DBF}">
      <dgm:prSet/>
      <dgm:spPr/>
      <dgm:t>
        <a:bodyPr/>
        <a:lstStyle/>
        <a:p>
          <a:endParaRPr lang="en-US"/>
        </a:p>
      </dgm:t>
    </dgm:pt>
    <dgm:pt modelId="{4053F977-B92D-4F6C-B6BD-8B75183E4846}" type="pres">
      <dgm:prSet presAssocID="{51B5643F-DCB5-4B96-A272-CAF4CE021036}" presName="compositeShape" presStyleCnt="0">
        <dgm:presLayoutVars>
          <dgm:chMax val="2"/>
          <dgm:dir/>
          <dgm:resizeHandles val="exact"/>
        </dgm:presLayoutVars>
      </dgm:prSet>
      <dgm:spPr/>
      <dgm:t>
        <a:bodyPr/>
        <a:lstStyle/>
        <a:p>
          <a:endParaRPr lang="en-US"/>
        </a:p>
      </dgm:t>
    </dgm:pt>
    <dgm:pt modelId="{2EB08D2A-6E6E-49A0-9D5B-592A4833621A}" type="pres">
      <dgm:prSet presAssocID="{51B5643F-DCB5-4B96-A272-CAF4CE021036}" presName="ribbon" presStyleLbl="node1" presStyleIdx="0" presStyleCnt="1"/>
      <dgm:spPr/>
    </dgm:pt>
    <dgm:pt modelId="{41F293E0-4A9C-4B3D-9953-F4C3368F01D3}" type="pres">
      <dgm:prSet presAssocID="{51B5643F-DCB5-4B96-A272-CAF4CE021036}" presName="leftArrowText" presStyleLbl="node1" presStyleIdx="0" presStyleCnt="1">
        <dgm:presLayoutVars>
          <dgm:chMax val="0"/>
          <dgm:bulletEnabled val="1"/>
        </dgm:presLayoutVars>
      </dgm:prSet>
      <dgm:spPr/>
      <dgm:t>
        <a:bodyPr/>
        <a:lstStyle/>
        <a:p>
          <a:endParaRPr lang="en-US"/>
        </a:p>
      </dgm:t>
    </dgm:pt>
    <dgm:pt modelId="{B50F941E-A397-43B8-A094-39335EB3B1E5}" type="pres">
      <dgm:prSet presAssocID="{51B5643F-DCB5-4B96-A272-CAF4CE021036}" presName="rightArrowText" presStyleLbl="node1" presStyleIdx="0" presStyleCnt="1">
        <dgm:presLayoutVars>
          <dgm:chMax val="0"/>
          <dgm:bulletEnabled val="1"/>
        </dgm:presLayoutVars>
      </dgm:prSet>
      <dgm:spPr/>
      <dgm:t>
        <a:bodyPr/>
        <a:lstStyle/>
        <a:p>
          <a:endParaRPr lang="en-US"/>
        </a:p>
      </dgm:t>
    </dgm:pt>
  </dgm:ptLst>
  <dgm:cxnLst>
    <dgm:cxn modelId="{5EA609C5-5284-49B7-AAF3-175F93C98DBF}" srcId="{51B5643F-DCB5-4B96-A272-CAF4CE021036}" destId="{548CF1E5-87F9-40CA-B923-4C23420B9121}" srcOrd="1" destOrd="0" parTransId="{38EC627A-D3C2-4244-AF81-1AF5AB8374CC}" sibTransId="{1F7263E0-D29F-4B42-B489-4C46FC12DF39}"/>
    <dgm:cxn modelId="{5BEAE3E6-6751-47B0-A9A9-067BF3733F0D}" type="presOf" srcId="{0B70AFF4-D541-4BB3-B5C4-CDE78C424AEE}" destId="{41F293E0-4A9C-4B3D-9953-F4C3368F01D3}" srcOrd="0" destOrd="0" presId="urn:microsoft.com/office/officeart/2005/8/layout/arrow6"/>
    <dgm:cxn modelId="{FF4133C1-8F6D-4AC4-A499-97D9F0A899B6}" srcId="{51B5643F-DCB5-4B96-A272-CAF4CE021036}" destId="{0B70AFF4-D541-4BB3-B5C4-CDE78C424AEE}" srcOrd="0" destOrd="0" parTransId="{D6388C2A-4DB5-496D-B508-B0B5407A25BB}" sibTransId="{50CF8E6B-C8FB-4949-8957-5AB3BB29D310}"/>
    <dgm:cxn modelId="{3BAA73AF-A45F-4527-A0A1-0BB0DE72EF9E}" type="presOf" srcId="{548CF1E5-87F9-40CA-B923-4C23420B9121}" destId="{B50F941E-A397-43B8-A094-39335EB3B1E5}" srcOrd="0" destOrd="0" presId="urn:microsoft.com/office/officeart/2005/8/layout/arrow6"/>
    <dgm:cxn modelId="{BF86CB6B-12A5-46DB-B106-8BFC3B651BBD}" type="presOf" srcId="{51B5643F-DCB5-4B96-A272-CAF4CE021036}" destId="{4053F977-B92D-4F6C-B6BD-8B75183E4846}" srcOrd="0" destOrd="0" presId="urn:microsoft.com/office/officeart/2005/8/layout/arrow6"/>
    <dgm:cxn modelId="{36B5EAD3-0CCA-406E-89AB-71D44624F104}" type="presParOf" srcId="{4053F977-B92D-4F6C-B6BD-8B75183E4846}" destId="{2EB08D2A-6E6E-49A0-9D5B-592A4833621A}" srcOrd="0" destOrd="0" presId="urn:microsoft.com/office/officeart/2005/8/layout/arrow6"/>
    <dgm:cxn modelId="{0F514A75-1FB2-4133-82E6-5CF474E26DC2}" type="presParOf" srcId="{4053F977-B92D-4F6C-B6BD-8B75183E4846}" destId="{41F293E0-4A9C-4B3D-9953-F4C3368F01D3}" srcOrd="1" destOrd="0" presId="urn:microsoft.com/office/officeart/2005/8/layout/arrow6"/>
    <dgm:cxn modelId="{C306A3B0-E1F6-4B53-BA6B-4D2088DD0CD9}" type="presParOf" srcId="{4053F977-B92D-4F6C-B6BD-8B75183E4846}" destId="{B50F941E-A397-43B8-A094-39335EB3B1E5}"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06525C-A993-46C7-8B32-86305F6BDA7E}"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n-US"/>
        </a:p>
      </dgm:t>
    </dgm:pt>
    <dgm:pt modelId="{9C34A2D8-FE4F-47C6-AA03-157667E4C53A}">
      <dgm:prSet phldrT="[Text]"/>
      <dgm:spPr/>
      <dgm:t>
        <a:bodyPr/>
        <a:lstStyle/>
        <a:p>
          <a:r>
            <a:rPr lang="en-US" dirty="0"/>
            <a:t>Each of the 5 Components</a:t>
          </a:r>
        </a:p>
      </dgm:t>
    </dgm:pt>
    <dgm:pt modelId="{C3B10C1A-E348-4EE8-827F-8B2CECB68D71}" type="parTrans" cxnId="{0305F477-F1C0-444E-9178-9EDB91ADDD47}">
      <dgm:prSet/>
      <dgm:spPr/>
      <dgm:t>
        <a:bodyPr/>
        <a:lstStyle/>
        <a:p>
          <a:endParaRPr lang="en-US"/>
        </a:p>
      </dgm:t>
    </dgm:pt>
    <dgm:pt modelId="{30073E3B-536C-4CB8-B7C8-0218350F6286}" type="sibTrans" cxnId="{0305F477-F1C0-444E-9178-9EDB91ADDD47}">
      <dgm:prSet/>
      <dgm:spPr/>
      <dgm:t>
        <a:bodyPr/>
        <a:lstStyle/>
        <a:p>
          <a:endParaRPr lang="en-US"/>
        </a:p>
      </dgm:t>
    </dgm:pt>
    <dgm:pt modelId="{7FF4DB2E-07D9-4768-8310-6C3BE8F20E12}">
      <dgm:prSet phldrT="[Text]"/>
      <dgm:spPr/>
      <dgm:t>
        <a:bodyPr/>
        <a:lstStyle/>
        <a:p>
          <a:r>
            <a:rPr lang="en-US" dirty="0"/>
            <a:t>Level 0</a:t>
          </a:r>
        </a:p>
      </dgm:t>
    </dgm:pt>
    <dgm:pt modelId="{0CA4F62C-6308-42E5-9C7F-9B2B583747B5}" type="parTrans" cxnId="{E8C4C6DF-D398-4F35-9428-89C2A4BB52D5}">
      <dgm:prSet/>
      <dgm:spPr/>
      <dgm:t>
        <a:bodyPr/>
        <a:lstStyle/>
        <a:p>
          <a:endParaRPr lang="en-US"/>
        </a:p>
      </dgm:t>
    </dgm:pt>
    <dgm:pt modelId="{A716FBB9-EF96-463F-AF94-07ED44B40BDC}" type="sibTrans" cxnId="{E8C4C6DF-D398-4F35-9428-89C2A4BB52D5}">
      <dgm:prSet/>
      <dgm:spPr/>
      <dgm:t>
        <a:bodyPr/>
        <a:lstStyle/>
        <a:p>
          <a:endParaRPr lang="en-US"/>
        </a:p>
      </dgm:t>
    </dgm:pt>
    <dgm:pt modelId="{4C68B36B-11BB-444B-B122-AC0927D478F5}">
      <dgm:prSet phldrT="[Text]"/>
      <dgm:spPr/>
      <dgm:t>
        <a:bodyPr/>
        <a:lstStyle/>
        <a:p>
          <a:r>
            <a:rPr lang="en-US" dirty="0"/>
            <a:t>Level 1</a:t>
          </a:r>
        </a:p>
      </dgm:t>
    </dgm:pt>
    <dgm:pt modelId="{B4D17762-65EB-44A6-B246-B8CA1C98F032}" type="parTrans" cxnId="{F237EB16-E143-433E-BFC4-F73E3977238F}">
      <dgm:prSet/>
      <dgm:spPr/>
      <dgm:t>
        <a:bodyPr/>
        <a:lstStyle/>
        <a:p>
          <a:endParaRPr lang="en-US"/>
        </a:p>
      </dgm:t>
    </dgm:pt>
    <dgm:pt modelId="{BFA074C7-B74F-4466-8AB8-981B08A5BC48}" type="sibTrans" cxnId="{F237EB16-E143-433E-BFC4-F73E3977238F}">
      <dgm:prSet/>
      <dgm:spPr/>
      <dgm:t>
        <a:bodyPr/>
        <a:lstStyle/>
        <a:p>
          <a:endParaRPr lang="en-US"/>
        </a:p>
      </dgm:t>
    </dgm:pt>
    <dgm:pt modelId="{17931A22-30F3-41FF-A3DD-265D18ECD902}">
      <dgm:prSet phldrT="[Text]"/>
      <dgm:spPr/>
      <dgm:t>
        <a:bodyPr/>
        <a:lstStyle/>
        <a:p>
          <a:r>
            <a:rPr lang="en-US" dirty="0"/>
            <a:t>Level 2</a:t>
          </a:r>
        </a:p>
      </dgm:t>
    </dgm:pt>
    <dgm:pt modelId="{B2B2936B-1187-4DF0-9848-89C140BE25B3}" type="parTrans" cxnId="{ED8F0D31-57D9-4359-866E-C620A3E93FFE}">
      <dgm:prSet/>
      <dgm:spPr/>
      <dgm:t>
        <a:bodyPr/>
        <a:lstStyle/>
        <a:p>
          <a:endParaRPr lang="en-US"/>
        </a:p>
      </dgm:t>
    </dgm:pt>
    <dgm:pt modelId="{2DF7BE38-8672-49F6-96C4-CF4DB177F364}" type="sibTrans" cxnId="{ED8F0D31-57D9-4359-866E-C620A3E93FFE}">
      <dgm:prSet/>
      <dgm:spPr/>
      <dgm:t>
        <a:bodyPr/>
        <a:lstStyle/>
        <a:p>
          <a:endParaRPr lang="en-US"/>
        </a:p>
      </dgm:t>
    </dgm:pt>
    <dgm:pt modelId="{CB35B2C5-C2A3-4DB3-983A-DCC19CBA63EE}">
      <dgm:prSet phldrT="[Text]"/>
      <dgm:spPr/>
      <dgm:t>
        <a:bodyPr/>
        <a:lstStyle/>
        <a:p>
          <a:r>
            <a:rPr lang="en-US" dirty="0"/>
            <a:t>Level 3</a:t>
          </a:r>
        </a:p>
      </dgm:t>
    </dgm:pt>
    <dgm:pt modelId="{30D0F3F8-7F02-48AD-AF78-C38FD9BC351C}" type="parTrans" cxnId="{F0D1EEEE-05BE-49B3-81D4-766B12BE16CD}">
      <dgm:prSet/>
      <dgm:spPr/>
      <dgm:t>
        <a:bodyPr/>
        <a:lstStyle/>
        <a:p>
          <a:endParaRPr lang="en-US"/>
        </a:p>
      </dgm:t>
    </dgm:pt>
    <dgm:pt modelId="{977E72C4-4E53-4C9A-B097-107D605B3102}" type="sibTrans" cxnId="{F0D1EEEE-05BE-49B3-81D4-766B12BE16CD}">
      <dgm:prSet/>
      <dgm:spPr/>
      <dgm:t>
        <a:bodyPr/>
        <a:lstStyle/>
        <a:p>
          <a:endParaRPr lang="en-US"/>
        </a:p>
      </dgm:t>
    </dgm:pt>
    <dgm:pt modelId="{88B5A7FA-913F-404E-8FD6-0A393F527611}" type="pres">
      <dgm:prSet presAssocID="{FC06525C-A993-46C7-8B32-86305F6BDA7E}" presName="hierChild1" presStyleCnt="0">
        <dgm:presLayoutVars>
          <dgm:orgChart val="1"/>
          <dgm:chPref val="1"/>
          <dgm:dir/>
          <dgm:animOne val="branch"/>
          <dgm:animLvl val="lvl"/>
          <dgm:resizeHandles/>
        </dgm:presLayoutVars>
      </dgm:prSet>
      <dgm:spPr/>
      <dgm:t>
        <a:bodyPr/>
        <a:lstStyle/>
        <a:p>
          <a:endParaRPr lang="en-US"/>
        </a:p>
      </dgm:t>
    </dgm:pt>
    <dgm:pt modelId="{E4E9F66E-48DE-486D-A650-8EE7D0B6C70F}" type="pres">
      <dgm:prSet presAssocID="{9C34A2D8-FE4F-47C6-AA03-157667E4C53A}" presName="hierRoot1" presStyleCnt="0">
        <dgm:presLayoutVars>
          <dgm:hierBranch val="init"/>
        </dgm:presLayoutVars>
      </dgm:prSet>
      <dgm:spPr/>
    </dgm:pt>
    <dgm:pt modelId="{CC1807D2-F864-45FE-86D0-8FFE3ADD7E34}" type="pres">
      <dgm:prSet presAssocID="{9C34A2D8-FE4F-47C6-AA03-157667E4C53A}" presName="rootComposite1" presStyleCnt="0"/>
      <dgm:spPr/>
    </dgm:pt>
    <dgm:pt modelId="{BFACBCC9-6EF7-4F8D-A4CD-17EE20AE9342}" type="pres">
      <dgm:prSet presAssocID="{9C34A2D8-FE4F-47C6-AA03-157667E4C53A}" presName="rootText1" presStyleLbl="node0" presStyleIdx="0" presStyleCnt="1" custLinFactNeighborX="0" custLinFactNeighborY="-63223">
        <dgm:presLayoutVars>
          <dgm:chPref val="3"/>
        </dgm:presLayoutVars>
      </dgm:prSet>
      <dgm:spPr/>
      <dgm:t>
        <a:bodyPr/>
        <a:lstStyle/>
        <a:p>
          <a:endParaRPr lang="en-US"/>
        </a:p>
      </dgm:t>
    </dgm:pt>
    <dgm:pt modelId="{D6D87AC9-2C10-46A8-ABC5-0BF52C183B49}" type="pres">
      <dgm:prSet presAssocID="{9C34A2D8-FE4F-47C6-AA03-157667E4C53A}" presName="rootConnector1" presStyleLbl="node1" presStyleIdx="0" presStyleCnt="0"/>
      <dgm:spPr/>
      <dgm:t>
        <a:bodyPr/>
        <a:lstStyle/>
        <a:p>
          <a:endParaRPr lang="en-US"/>
        </a:p>
      </dgm:t>
    </dgm:pt>
    <dgm:pt modelId="{A4B855C0-A99A-4EB0-BA07-BF5381D604BD}" type="pres">
      <dgm:prSet presAssocID="{9C34A2D8-FE4F-47C6-AA03-157667E4C53A}" presName="hierChild2" presStyleCnt="0"/>
      <dgm:spPr/>
    </dgm:pt>
    <dgm:pt modelId="{DED4B38F-DED8-4D91-9D7F-05336FBC1E32}" type="pres">
      <dgm:prSet presAssocID="{0CA4F62C-6308-42E5-9C7F-9B2B583747B5}" presName="Name37" presStyleLbl="parChTrans1D2" presStyleIdx="0" presStyleCnt="4"/>
      <dgm:spPr/>
      <dgm:t>
        <a:bodyPr/>
        <a:lstStyle/>
        <a:p>
          <a:endParaRPr lang="en-US"/>
        </a:p>
      </dgm:t>
    </dgm:pt>
    <dgm:pt modelId="{51D8D22B-D1A3-446D-A2D3-41863F5079B4}" type="pres">
      <dgm:prSet presAssocID="{7FF4DB2E-07D9-4768-8310-6C3BE8F20E12}" presName="hierRoot2" presStyleCnt="0">
        <dgm:presLayoutVars>
          <dgm:hierBranch val="init"/>
        </dgm:presLayoutVars>
      </dgm:prSet>
      <dgm:spPr/>
    </dgm:pt>
    <dgm:pt modelId="{228C45D1-5ED8-4F9A-9E4D-38DF0FE01C37}" type="pres">
      <dgm:prSet presAssocID="{7FF4DB2E-07D9-4768-8310-6C3BE8F20E12}" presName="rootComposite" presStyleCnt="0"/>
      <dgm:spPr/>
    </dgm:pt>
    <dgm:pt modelId="{03797FDD-90D4-4ED9-824A-55A31A2843ED}" type="pres">
      <dgm:prSet presAssocID="{7FF4DB2E-07D9-4768-8310-6C3BE8F20E12}" presName="rootText" presStyleLbl="node2" presStyleIdx="0" presStyleCnt="4">
        <dgm:presLayoutVars>
          <dgm:chPref val="3"/>
        </dgm:presLayoutVars>
      </dgm:prSet>
      <dgm:spPr/>
      <dgm:t>
        <a:bodyPr/>
        <a:lstStyle/>
        <a:p>
          <a:endParaRPr lang="en-US"/>
        </a:p>
      </dgm:t>
    </dgm:pt>
    <dgm:pt modelId="{9B718892-A923-4792-BBED-0877404186DD}" type="pres">
      <dgm:prSet presAssocID="{7FF4DB2E-07D9-4768-8310-6C3BE8F20E12}" presName="rootConnector" presStyleLbl="node2" presStyleIdx="0" presStyleCnt="4"/>
      <dgm:spPr/>
      <dgm:t>
        <a:bodyPr/>
        <a:lstStyle/>
        <a:p>
          <a:endParaRPr lang="en-US"/>
        </a:p>
      </dgm:t>
    </dgm:pt>
    <dgm:pt modelId="{A8DD42D9-64BD-416D-AF91-B4FB3434AB05}" type="pres">
      <dgm:prSet presAssocID="{7FF4DB2E-07D9-4768-8310-6C3BE8F20E12}" presName="hierChild4" presStyleCnt="0"/>
      <dgm:spPr/>
    </dgm:pt>
    <dgm:pt modelId="{8F7D0D6D-EBB3-4477-97D7-A6182B2DC6A1}" type="pres">
      <dgm:prSet presAssocID="{7FF4DB2E-07D9-4768-8310-6C3BE8F20E12}" presName="hierChild5" presStyleCnt="0"/>
      <dgm:spPr/>
    </dgm:pt>
    <dgm:pt modelId="{376B23BE-76DD-4919-AC04-30433725577F}" type="pres">
      <dgm:prSet presAssocID="{B4D17762-65EB-44A6-B246-B8CA1C98F032}" presName="Name37" presStyleLbl="parChTrans1D2" presStyleIdx="1" presStyleCnt="4"/>
      <dgm:spPr/>
      <dgm:t>
        <a:bodyPr/>
        <a:lstStyle/>
        <a:p>
          <a:endParaRPr lang="en-US"/>
        </a:p>
      </dgm:t>
    </dgm:pt>
    <dgm:pt modelId="{3698F2D5-83C2-45FB-AFE1-F336C5A0B4DF}" type="pres">
      <dgm:prSet presAssocID="{4C68B36B-11BB-444B-B122-AC0927D478F5}" presName="hierRoot2" presStyleCnt="0">
        <dgm:presLayoutVars>
          <dgm:hierBranch val="init"/>
        </dgm:presLayoutVars>
      </dgm:prSet>
      <dgm:spPr/>
    </dgm:pt>
    <dgm:pt modelId="{546B8A0D-F0A2-4D83-98F6-368581A831A6}" type="pres">
      <dgm:prSet presAssocID="{4C68B36B-11BB-444B-B122-AC0927D478F5}" presName="rootComposite" presStyleCnt="0"/>
      <dgm:spPr/>
    </dgm:pt>
    <dgm:pt modelId="{FE76C429-72B0-45C6-A1CC-4B5E143874D7}" type="pres">
      <dgm:prSet presAssocID="{4C68B36B-11BB-444B-B122-AC0927D478F5}" presName="rootText" presStyleLbl="node2" presStyleIdx="1" presStyleCnt="4">
        <dgm:presLayoutVars>
          <dgm:chPref val="3"/>
        </dgm:presLayoutVars>
      </dgm:prSet>
      <dgm:spPr/>
      <dgm:t>
        <a:bodyPr/>
        <a:lstStyle/>
        <a:p>
          <a:endParaRPr lang="en-US"/>
        </a:p>
      </dgm:t>
    </dgm:pt>
    <dgm:pt modelId="{B161A909-216D-4119-A912-310E9524CDAD}" type="pres">
      <dgm:prSet presAssocID="{4C68B36B-11BB-444B-B122-AC0927D478F5}" presName="rootConnector" presStyleLbl="node2" presStyleIdx="1" presStyleCnt="4"/>
      <dgm:spPr/>
      <dgm:t>
        <a:bodyPr/>
        <a:lstStyle/>
        <a:p>
          <a:endParaRPr lang="en-US"/>
        </a:p>
      </dgm:t>
    </dgm:pt>
    <dgm:pt modelId="{FD6191EC-7FD0-4A60-A064-92E639BA5755}" type="pres">
      <dgm:prSet presAssocID="{4C68B36B-11BB-444B-B122-AC0927D478F5}" presName="hierChild4" presStyleCnt="0"/>
      <dgm:spPr/>
    </dgm:pt>
    <dgm:pt modelId="{329EDA43-C56F-4DDE-8649-598B51197DA5}" type="pres">
      <dgm:prSet presAssocID="{4C68B36B-11BB-444B-B122-AC0927D478F5}" presName="hierChild5" presStyleCnt="0"/>
      <dgm:spPr/>
    </dgm:pt>
    <dgm:pt modelId="{10128435-2B5E-4628-824C-D6ED4B4BE59A}" type="pres">
      <dgm:prSet presAssocID="{B2B2936B-1187-4DF0-9848-89C140BE25B3}" presName="Name37" presStyleLbl="parChTrans1D2" presStyleIdx="2" presStyleCnt="4"/>
      <dgm:spPr/>
      <dgm:t>
        <a:bodyPr/>
        <a:lstStyle/>
        <a:p>
          <a:endParaRPr lang="en-US"/>
        </a:p>
      </dgm:t>
    </dgm:pt>
    <dgm:pt modelId="{252F9978-57E6-4434-8979-162CFC1929B1}" type="pres">
      <dgm:prSet presAssocID="{17931A22-30F3-41FF-A3DD-265D18ECD902}" presName="hierRoot2" presStyleCnt="0">
        <dgm:presLayoutVars>
          <dgm:hierBranch/>
        </dgm:presLayoutVars>
      </dgm:prSet>
      <dgm:spPr/>
    </dgm:pt>
    <dgm:pt modelId="{90A64BC9-7BCB-4001-A36D-A7C0C8351E60}" type="pres">
      <dgm:prSet presAssocID="{17931A22-30F3-41FF-A3DD-265D18ECD902}" presName="rootComposite" presStyleCnt="0"/>
      <dgm:spPr/>
    </dgm:pt>
    <dgm:pt modelId="{AED9817B-A45C-4C24-8312-7353B7864E31}" type="pres">
      <dgm:prSet presAssocID="{17931A22-30F3-41FF-A3DD-265D18ECD902}" presName="rootText" presStyleLbl="node2" presStyleIdx="2" presStyleCnt="4">
        <dgm:presLayoutVars>
          <dgm:chPref val="3"/>
        </dgm:presLayoutVars>
      </dgm:prSet>
      <dgm:spPr/>
      <dgm:t>
        <a:bodyPr/>
        <a:lstStyle/>
        <a:p>
          <a:endParaRPr lang="en-US"/>
        </a:p>
      </dgm:t>
    </dgm:pt>
    <dgm:pt modelId="{5E865168-8689-44AA-8223-7FBC8EB6A437}" type="pres">
      <dgm:prSet presAssocID="{17931A22-30F3-41FF-A3DD-265D18ECD902}" presName="rootConnector" presStyleLbl="node2" presStyleIdx="2" presStyleCnt="4"/>
      <dgm:spPr/>
      <dgm:t>
        <a:bodyPr/>
        <a:lstStyle/>
        <a:p>
          <a:endParaRPr lang="en-US"/>
        </a:p>
      </dgm:t>
    </dgm:pt>
    <dgm:pt modelId="{1C0B24CE-806E-4629-8DBD-94F6EF53EF4E}" type="pres">
      <dgm:prSet presAssocID="{17931A22-30F3-41FF-A3DD-265D18ECD902}" presName="hierChild4" presStyleCnt="0"/>
      <dgm:spPr/>
    </dgm:pt>
    <dgm:pt modelId="{8A1EFF78-3D64-418A-A659-1F47F973B955}" type="pres">
      <dgm:prSet presAssocID="{17931A22-30F3-41FF-A3DD-265D18ECD902}" presName="hierChild5" presStyleCnt="0"/>
      <dgm:spPr/>
    </dgm:pt>
    <dgm:pt modelId="{497009A6-8B5F-40A0-9702-2AF0806F6371}" type="pres">
      <dgm:prSet presAssocID="{30D0F3F8-7F02-48AD-AF78-C38FD9BC351C}" presName="Name37" presStyleLbl="parChTrans1D2" presStyleIdx="3" presStyleCnt="4"/>
      <dgm:spPr/>
      <dgm:t>
        <a:bodyPr/>
        <a:lstStyle/>
        <a:p>
          <a:endParaRPr lang="en-US"/>
        </a:p>
      </dgm:t>
    </dgm:pt>
    <dgm:pt modelId="{428FDD0E-BFB6-4AB0-9B3E-768E6CF14878}" type="pres">
      <dgm:prSet presAssocID="{CB35B2C5-C2A3-4DB3-983A-DCC19CBA63EE}" presName="hierRoot2" presStyleCnt="0">
        <dgm:presLayoutVars>
          <dgm:hierBranch val="init"/>
        </dgm:presLayoutVars>
      </dgm:prSet>
      <dgm:spPr/>
    </dgm:pt>
    <dgm:pt modelId="{60172DAA-8336-4C04-8B6E-F4E2B8D6C121}" type="pres">
      <dgm:prSet presAssocID="{CB35B2C5-C2A3-4DB3-983A-DCC19CBA63EE}" presName="rootComposite" presStyleCnt="0"/>
      <dgm:spPr/>
    </dgm:pt>
    <dgm:pt modelId="{39C771BE-7EC7-4B83-8906-68192D6153A9}" type="pres">
      <dgm:prSet presAssocID="{CB35B2C5-C2A3-4DB3-983A-DCC19CBA63EE}" presName="rootText" presStyleLbl="node2" presStyleIdx="3" presStyleCnt="4">
        <dgm:presLayoutVars>
          <dgm:chPref val="3"/>
        </dgm:presLayoutVars>
      </dgm:prSet>
      <dgm:spPr/>
      <dgm:t>
        <a:bodyPr/>
        <a:lstStyle/>
        <a:p>
          <a:endParaRPr lang="en-US"/>
        </a:p>
      </dgm:t>
    </dgm:pt>
    <dgm:pt modelId="{812186E4-2F73-4A4D-997B-CD2A0404B337}" type="pres">
      <dgm:prSet presAssocID="{CB35B2C5-C2A3-4DB3-983A-DCC19CBA63EE}" presName="rootConnector" presStyleLbl="node2" presStyleIdx="3" presStyleCnt="4"/>
      <dgm:spPr/>
      <dgm:t>
        <a:bodyPr/>
        <a:lstStyle/>
        <a:p>
          <a:endParaRPr lang="en-US"/>
        </a:p>
      </dgm:t>
    </dgm:pt>
    <dgm:pt modelId="{4E6B68BE-4AC3-4B24-B4A0-3BF9BD9A8AFC}" type="pres">
      <dgm:prSet presAssocID="{CB35B2C5-C2A3-4DB3-983A-DCC19CBA63EE}" presName="hierChild4" presStyleCnt="0"/>
      <dgm:spPr/>
    </dgm:pt>
    <dgm:pt modelId="{E2648750-3893-448B-B349-08F03A136CA9}" type="pres">
      <dgm:prSet presAssocID="{CB35B2C5-C2A3-4DB3-983A-DCC19CBA63EE}" presName="hierChild5" presStyleCnt="0"/>
      <dgm:spPr/>
    </dgm:pt>
    <dgm:pt modelId="{B47DF370-ADBC-4770-AB6A-05D7D22D2D4A}" type="pres">
      <dgm:prSet presAssocID="{9C34A2D8-FE4F-47C6-AA03-157667E4C53A}" presName="hierChild3" presStyleCnt="0"/>
      <dgm:spPr/>
    </dgm:pt>
  </dgm:ptLst>
  <dgm:cxnLst>
    <dgm:cxn modelId="{DCA3F664-4FC6-4D27-897B-90E6C7D010A0}" type="presOf" srcId="{CB35B2C5-C2A3-4DB3-983A-DCC19CBA63EE}" destId="{39C771BE-7EC7-4B83-8906-68192D6153A9}" srcOrd="0" destOrd="0" presId="urn:microsoft.com/office/officeart/2005/8/layout/orgChart1"/>
    <dgm:cxn modelId="{2203323C-90A1-442B-B2AF-F03CA223095E}" type="presOf" srcId="{7FF4DB2E-07D9-4768-8310-6C3BE8F20E12}" destId="{03797FDD-90D4-4ED9-824A-55A31A2843ED}" srcOrd="0" destOrd="0" presId="urn:microsoft.com/office/officeart/2005/8/layout/orgChart1"/>
    <dgm:cxn modelId="{ADFB33E7-FCBC-44A3-8B50-642832E0659A}" type="presOf" srcId="{4C68B36B-11BB-444B-B122-AC0927D478F5}" destId="{B161A909-216D-4119-A912-310E9524CDAD}" srcOrd="1" destOrd="0" presId="urn:microsoft.com/office/officeart/2005/8/layout/orgChart1"/>
    <dgm:cxn modelId="{0305F477-F1C0-444E-9178-9EDB91ADDD47}" srcId="{FC06525C-A993-46C7-8B32-86305F6BDA7E}" destId="{9C34A2D8-FE4F-47C6-AA03-157667E4C53A}" srcOrd="0" destOrd="0" parTransId="{C3B10C1A-E348-4EE8-827F-8B2CECB68D71}" sibTransId="{30073E3B-536C-4CB8-B7C8-0218350F6286}"/>
    <dgm:cxn modelId="{6D7ACA2B-4DAD-4A8B-A489-1FE4ED196BDF}" type="presOf" srcId="{4C68B36B-11BB-444B-B122-AC0927D478F5}" destId="{FE76C429-72B0-45C6-A1CC-4B5E143874D7}" srcOrd="0" destOrd="0" presId="urn:microsoft.com/office/officeart/2005/8/layout/orgChart1"/>
    <dgm:cxn modelId="{ED8F0D31-57D9-4359-866E-C620A3E93FFE}" srcId="{9C34A2D8-FE4F-47C6-AA03-157667E4C53A}" destId="{17931A22-30F3-41FF-A3DD-265D18ECD902}" srcOrd="2" destOrd="0" parTransId="{B2B2936B-1187-4DF0-9848-89C140BE25B3}" sibTransId="{2DF7BE38-8672-49F6-96C4-CF4DB177F364}"/>
    <dgm:cxn modelId="{23C98457-E498-4D0F-ADFF-44F3310EE4A2}" type="presOf" srcId="{17931A22-30F3-41FF-A3DD-265D18ECD902}" destId="{AED9817B-A45C-4C24-8312-7353B7864E31}" srcOrd="0" destOrd="0" presId="urn:microsoft.com/office/officeart/2005/8/layout/orgChart1"/>
    <dgm:cxn modelId="{8214EF21-5A6C-4D82-AA1C-2C3219065EAE}" type="presOf" srcId="{0CA4F62C-6308-42E5-9C7F-9B2B583747B5}" destId="{DED4B38F-DED8-4D91-9D7F-05336FBC1E32}" srcOrd="0" destOrd="0" presId="urn:microsoft.com/office/officeart/2005/8/layout/orgChart1"/>
    <dgm:cxn modelId="{F0D1EEEE-05BE-49B3-81D4-766B12BE16CD}" srcId="{9C34A2D8-FE4F-47C6-AA03-157667E4C53A}" destId="{CB35B2C5-C2A3-4DB3-983A-DCC19CBA63EE}" srcOrd="3" destOrd="0" parTransId="{30D0F3F8-7F02-48AD-AF78-C38FD9BC351C}" sibTransId="{977E72C4-4E53-4C9A-B097-107D605B3102}"/>
    <dgm:cxn modelId="{C1FF02C5-EAAB-4370-AF7B-F69981629EA9}" type="presOf" srcId="{9C34A2D8-FE4F-47C6-AA03-157667E4C53A}" destId="{BFACBCC9-6EF7-4F8D-A4CD-17EE20AE9342}" srcOrd="0" destOrd="0" presId="urn:microsoft.com/office/officeart/2005/8/layout/orgChart1"/>
    <dgm:cxn modelId="{398BF2F3-2C5A-43EC-A815-8BC67D4F08A3}" type="presOf" srcId="{B4D17762-65EB-44A6-B246-B8CA1C98F032}" destId="{376B23BE-76DD-4919-AC04-30433725577F}" srcOrd="0" destOrd="0" presId="urn:microsoft.com/office/officeart/2005/8/layout/orgChart1"/>
    <dgm:cxn modelId="{C9BC0AA4-2B1D-4175-9933-A770B475D767}" type="presOf" srcId="{FC06525C-A993-46C7-8B32-86305F6BDA7E}" destId="{88B5A7FA-913F-404E-8FD6-0A393F527611}" srcOrd="0" destOrd="0" presId="urn:microsoft.com/office/officeart/2005/8/layout/orgChart1"/>
    <dgm:cxn modelId="{C6ACC8F7-3E74-4E98-A1E2-F2D642A2465B}" type="presOf" srcId="{B2B2936B-1187-4DF0-9848-89C140BE25B3}" destId="{10128435-2B5E-4628-824C-D6ED4B4BE59A}" srcOrd="0" destOrd="0" presId="urn:microsoft.com/office/officeart/2005/8/layout/orgChart1"/>
    <dgm:cxn modelId="{F237EB16-E143-433E-BFC4-F73E3977238F}" srcId="{9C34A2D8-FE4F-47C6-AA03-157667E4C53A}" destId="{4C68B36B-11BB-444B-B122-AC0927D478F5}" srcOrd="1" destOrd="0" parTransId="{B4D17762-65EB-44A6-B246-B8CA1C98F032}" sibTransId="{BFA074C7-B74F-4466-8AB8-981B08A5BC48}"/>
    <dgm:cxn modelId="{F670B638-16A6-48DA-9310-835A84450BD2}" type="presOf" srcId="{CB35B2C5-C2A3-4DB3-983A-DCC19CBA63EE}" destId="{812186E4-2F73-4A4D-997B-CD2A0404B337}" srcOrd="1" destOrd="0" presId="urn:microsoft.com/office/officeart/2005/8/layout/orgChart1"/>
    <dgm:cxn modelId="{F6FF9D02-24E3-4D42-979E-640FF8B62BD4}" type="presOf" srcId="{17931A22-30F3-41FF-A3DD-265D18ECD902}" destId="{5E865168-8689-44AA-8223-7FBC8EB6A437}" srcOrd="1" destOrd="0" presId="urn:microsoft.com/office/officeart/2005/8/layout/orgChart1"/>
    <dgm:cxn modelId="{E8C4C6DF-D398-4F35-9428-89C2A4BB52D5}" srcId="{9C34A2D8-FE4F-47C6-AA03-157667E4C53A}" destId="{7FF4DB2E-07D9-4768-8310-6C3BE8F20E12}" srcOrd="0" destOrd="0" parTransId="{0CA4F62C-6308-42E5-9C7F-9B2B583747B5}" sibTransId="{A716FBB9-EF96-463F-AF94-07ED44B40BDC}"/>
    <dgm:cxn modelId="{588DBED1-84DD-4AC1-BF65-466325F21615}" type="presOf" srcId="{9C34A2D8-FE4F-47C6-AA03-157667E4C53A}" destId="{D6D87AC9-2C10-46A8-ABC5-0BF52C183B49}" srcOrd="1" destOrd="0" presId="urn:microsoft.com/office/officeart/2005/8/layout/orgChart1"/>
    <dgm:cxn modelId="{B5E716D3-E3D5-43CD-B478-4DED005F8502}" type="presOf" srcId="{30D0F3F8-7F02-48AD-AF78-C38FD9BC351C}" destId="{497009A6-8B5F-40A0-9702-2AF0806F6371}" srcOrd="0" destOrd="0" presId="urn:microsoft.com/office/officeart/2005/8/layout/orgChart1"/>
    <dgm:cxn modelId="{B5D75F22-E11E-4722-A469-3C39ADEB4B3B}" type="presOf" srcId="{7FF4DB2E-07D9-4768-8310-6C3BE8F20E12}" destId="{9B718892-A923-4792-BBED-0877404186DD}" srcOrd="1" destOrd="0" presId="urn:microsoft.com/office/officeart/2005/8/layout/orgChart1"/>
    <dgm:cxn modelId="{E5BD4591-F4B3-413A-877D-0D4A947A829A}" type="presParOf" srcId="{88B5A7FA-913F-404E-8FD6-0A393F527611}" destId="{E4E9F66E-48DE-486D-A650-8EE7D0B6C70F}" srcOrd="0" destOrd="0" presId="urn:microsoft.com/office/officeart/2005/8/layout/orgChart1"/>
    <dgm:cxn modelId="{D3677B9A-4658-40CA-8DB6-3AE7C82FEEF4}" type="presParOf" srcId="{E4E9F66E-48DE-486D-A650-8EE7D0B6C70F}" destId="{CC1807D2-F864-45FE-86D0-8FFE3ADD7E34}" srcOrd="0" destOrd="0" presId="urn:microsoft.com/office/officeart/2005/8/layout/orgChart1"/>
    <dgm:cxn modelId="{19F977A1-4D92-4831-AD15-8E19F42EC625}" type="presParOf" srcId="{CC1807D2-F864-45FE-86D0-8FFE3ADD7E34}" destId="{BFACBCC9-6EF7-4F8D-A4CD-17EE20AE9342}" srcOrd="0" destOrd="0" presId="urn:microsoft.com/office/officeart/2005/8/layout/orgChart1"/>
    <dgm:cxn modelId="{08504A48-F2CE-44FE-AFEA-0B4AF7244A25}" type="presParOf" srcId="{CC1807D2-F864-45FE-86D0-8FFE3ADD7E34}" destId="{D6D87AC9-2C10-46A8-ABC5-0BF52C183B49}" srcOrd="1" destOrd="0" presId="urn:microsoft.com/office/officeart/2005/8/layout/orgChart1"/>
    <dgm:cxn modelId="{B7BB79AB-416D-4148-87E1-470A7DC2F57F}" type="presParOf" srcId="{E4E9F66E-48DE-486D-A650-8EE7D0B6C70F}" destId="{A4B855C0-A99A-4EB0-BA07-BF5381D604BD}" srcOrd="1" destOrd="0" presId="urn:microsoft.com/office/officeart/2005/8/layout/orgChart1"/>
    <dgm:cxn modelId="{BE6AF2AB-66D0-4904-AC9D-3564B9784D87}" type="presParOf" srcId="{A4B855C0-A99A-4EB0-BA07-BF5381D604BD}" destId="{DED4B38F-DED8-4D91-9D7F-05336FBC1E32}" srcOrd="0" destOrd="0" presId="urn:microsoft.com/office/officeart/2005/8/layout/orgChart1"/>
    <dgm:cxn modelId="{BCF14B4A-9402-4EEA-9203-5985A8845639}" type="presParOf" srcId="{A4B855C0-A99A-4EB0-BA07-BF5381D604BD}" destId="{51D8D22B-D1A3-446D-A2D3-41863F5079B4}" srcOrd="1" destOrd="0" presId="urn:microsoft.com/office/officeart/2005/8/layout/orgChart1"/>
    <dgm:cxn modelId="{73E86681-F8D8-455B-98C6-822285AA357A}" type="presParOf" srcId="{51D8D22B-D1A3-446D-A2D3-41863F5079B4}" destId="{228C45D1-5ED8-4F9A-9E4D-38DF0FE01C37}" srcOrd="0" destOrd="0" presId="urn:microsoft.com/office/officeart/2005/8/layout/orgChart1"/>
    <dgm:cxn modelId="{135E7BEE-8FB0-47B9-B26B-85FDAD9947A9}" type="presParOf" srcId="{228C45D1-5ED8-4F9A-9E4D-38DF0FE01C37}" destId="{03797FDD-90D4-4ED9-824A-55A31A2843ED}" srcOrd="0" destOrd="0" presId="urn:microsoft.com/office/officeart/2005/8/layout/orgChart1"/>
    <dgm:cxn modelId="{7D593EB5-44E8-4CA0-BB28-C80D14E07A27}" type="presParOf" srcId="{228C45D1-5ED8-4F9A-9E4D-38DF0FE01C37}" destId="{9B718892-A923-4792-BBED-0877404186DD}" srcOrd="1" destOrd="0" presId="urn:microsoft.com/office/officeart/2005/8/layout/orgChart1"/>
    <dgm:cxn modelId="{13132EDF-8FB8-4F84-BD14-00B7F5EB4FBA}" type="presParOf" srcId="{51D8D22B-D1A3-446D-A2D3-41863F5079B4}" destId="{A8DD42D9-64BD-416D-AF91-B4FB3434AB05}" srcOrd="1" destOrd="0" presId="urn:microsoft.com/office/officeart/2005/8/layout/orgChart1"/>
    <dgm:cxn modelId="{BDE367DB-E854-4767-A3FD-52C298502FC6}" type="presParOf" srcId="{51D8D22B-D1A3-446D-A2D3-41863F5079B4}" destId="{8F7D0D6D-EBB3-4477-97D7-A6182B2DC6A1}" srcOrd="2" destOrd="0" presId="urn:microsoft.com/office/officeart/2005/8/layout/orgChart1"/>
    <dgm:cxn modelId="{F3790786-9F48-42DF-8A8E-9DA358486D6E}" type="presParOf" srcId="{A4B855C0-A99A-4EB0-BA07-BF5381D604BD}" destId="{376B23BE-76DD-4919-AC04-30433725577F}" srcOrd="2" destOrd="0" presId="urn:microsoft.com/office/officeart/2005/8/layout/orgChart1"/>
    <dgm:cxn modelId="{49682A58-D9B4-48BE-8851-F4EF0E4662D3}" type="presParOf" srcId="{A4B855C0-A99A-4EB0-BA07-BF5381D604BD}" destId="{3698F2D5-83C2-45FB-AFE1-F336C5A0B4DF}" srcOrd="3" destOrd="0" presId="urn:microsoft.com/office/officeart/2005/8/layout/orgChart1"/>
    <dgm:cxn modelId="{0D7EBAD6-47AB-42C7-BF66-1C05CB8BAFCB}" type="presParOf" srcId="{3698F2D5-83C2-45FB-AFE1-F336C5A0B4DF}" destId="{546B8A0D-F0A2-4D83-98F6-368581A831A6}" srcOrd="0" destOrd="0" presId="urn:microsoft.com/office/officeart/2005/8/layout/orgChart1"/>
    <dgm:cxn modelId="{FA08E21A-EDEE-4459-99B2-0922566F5D1A}" type="presParOf" srcId="{546B8A0D-F0A2-4D83-98F6-368581A831A6}" destId="{FE76C429-72B0-45C6-A1CC-4B5E143874D7}" srcOrd="0" destOrd="0" presId="urn:microsoft.com/office/officeart/2005/8/layout/orgChart1"/>
    <dgm:cxn modelId="{CF848EF5-6876-4FB1-BF27-829FA9DA320A}" type="presParOf" srcId="{546B8A0D-F0A2-4D83-98F6-368581A831A6}" destId="{B161A909-216D-4119-A912-310E9524CDAD}" srcOrd="1" destOrd="0" presId="urn:microsoft.com/office/officeart/2005/8/layout/orgChart1"/>
    <dgm:cxn modelId="{E3318E5B-EE3C-47EC-BA48-23EAAB2C86EE}" type="presParOf" srcId="{3698F2D5-83C2-45FB-AFE1-F336C5A0B4DF}" destId="{FD6191EC-7FD0-4A60-A064-92E639BA5755}" srcOrd="1" destOrd="0" presId="urn:microsoft.com/office/officeart/2005/8/layout/orgChart1"/>
    <dgm:cxn modelId="{37A784B7-6C18-4811-A82F-CEA4B6E92359}" type="presParOf" srcId="{3698F2D5-83C2-45FB-AFE1-F336C5A0B4DF}" destId="{329EDA43-C56F-4DDE-8649-598B51197DA5}" srcOrd="2" destOrd="0" presId="urn:microsoft.com/office/officeart/2005/8/layout/orgChart1"/>
    <dgm:cxn modelId="{D75B218A-8CD1-41FD-A681-A4C44BFF20ED}" type="presParOf" srcId="{A4B855C0-A99A-4EB0-BA07-BF5381D604BD}" destId="{10128435-2B5E-4628-824C-D6ED4B4BE59A}" srcOrd="4" destOrd="0" presId="urn:microsoft.com/office/officeart/2005/8/layout/orgChart1"/>
    <dgm:cxn modelId="{15C113BE-A8FB-4C92-ACEE-6CD7DEC63245}" type="presParOf" srcId="{A4B855C0-A99A-4EB0-BA07-BF5381D604BD}" destId="{252F9978-57E6-4434-8979-162CFC1929B1}" srcOrd="5" destOrd="0" presId="urn:microsoft.com/office/officeart/2005/8/layout/orgChart1"/>
    <dgm:cxn modelId="{3D14C27D-04CC-475A-BF7A-1408ED05131D}" type="presParOf" srcId="{252F9978-57E6-4434-8979-162CFC1929B1}" destId="{90A64BC9-7BCB-4001-A36D-A7C0C8351E60}" srcOrd="0" destOrd="0" presId="urn:microsoft.com/office/officeart/2005/8/layout/orgChart1"/>
    <dgm:cxn modelId="{9DCB92E6-D633-4A82-AD40-31839EEDFE92}" type="presParOf" srcId="{90A64BC9-7BCB-4001-A36D-A7C0C8351E60}" destId="{AED9817B-A45C-4C24-8312-7353B7864E31}" srcOrd="0" destOrd="0" presId="urn:microsoft.com/office/officeart/2005/8/layout/orgChart1"/>
    <dgm:cxn modelId="{32D2D2D2-2341-4BB3-A1DE-88A9E13526EF}" type="presParOf" srcId="{90A64BC9-7BCB-4001-A36D-A7C0C8351E60}" destId="{5E865168-8689-44AA-8223-7FBC8EB6A437}" srcOrd="1" destOrd="0" presId="urn:microsoft.com/office/officeart/2005/8/layout/orgChart1"/>
    <dgm:cxn modelId="{BA9CA35E-9DD6-424E-AAB4-53C627CDDDC4}" type="presParOf" srcId="{252F9978-57E6-4434-8979-162CFC1929B1}" destId="{1C0B24CE-806E-4629-8DBD-94F6EF53EF4E}" srcOrd="1" destOrd="0" presId="urn:microsoft.com/office/officeart/2005/8/layout/orgChart1"/>
    <dgm:cxn modelId="{4663B3A0-BB5C-4719-96D7-769E80A1AF09}" type="presParOf" srcId="{252F9978-57E6-4434-8979-162CFC1929B1}" destId="{8A1EFF78-3D64-418A-A659-1F47F973B955}" srcOrd="2" destOrd="0" presId="urn:microsoft.com/office/officeart/2005/8/layout/orgChart1"/>
    <dgm:cxn modelId="{C1B0A99D-FBF0-4CAF-85E5-4F4F1276E4DE}" type="presParOf" srcId="{A4B855C0-A99A-4EB0-BA07-BF5381D604BD}" destId="{497009A6-8B5F-40A0-9702-2AF0806F6371}" srcOrd="6" destOrd="0" presId="urn:microsoft.com/office/officeart/2005/8/layout/orgChart1"/>
    <dgm:cxn modelId="{1A674313-CFAD-495F-B217-14FB7B4A9DB5}" type="presParOf" srcId="{A4B855C0-A99A-4EB0-BA07-BF5381D604BD}" destId="{428FDD0E-BFB6-4AB0-9B3E-768E6CF14878}" srcOrd="7" destOrd="0" presId="urn:microsoft.com/office/officeart/2005/8/layout/orgChart1"/>
    <dgm:cxn modelId="{7AF0D82C-61C0-41CF-8690-93C0D83B3DEB}" type="presParOf" srcId="{428FDD0E-BFB6-4AB0-9B3E-768E6CF14878}" destId="{60172DAA-8336-4C04-8B6E-F4E2B8D6C121}" srcOrd="0" destOrd="0" presId="urn:microsoft.com/office/officeart/2005/8/layout/orgChart1"/>
    <dgm:cxn modelId="{B84F84BB-5E41-46C1-97B6-99ACB1947DCC}" type="presParOf" srcId="{60172DAA-8336-4C04-8B6E-F4E2B8D6C121}" destId="{39C771BE-7EC7-4B83-8906-68192D6153A9}" srcOrd="0" destOrd="0" presId="urn:microsoft.com/office/officeart/2005/8/layout/orgChart1"/>
    <dgm:cxn modelId="{9572B432-DAD8-4CD9-93FA-FECAA32FA282}" type="presParOf" srcId="{60172DAA-8336-4C04-8B6E-F4E2B8D6C121}" destId="{812186E4-2F73-4A4D-997B-CD2A0404B337}" srcOrd="1" destOrd="0" presId="urn:microsoft.com/office/officeart/2005/8/layout/orgChart1"/>
    <dgm:cxn modelId="{65E3FA7C-FE7B-4236-81CC-3EB62905F929}" type="presParOf" srcId="{428FDD0E-BFB6-4AB0-9B3E-768E6CF14878}" destId="{4E6B68BE-4AC3-4B24-B4A0-3BF9BD9A8AFC}" srcOrd="1" destOrd="0" presId="urn:microsoft.com/office/officeart/2005/8/layout/orgChart1"/>
    <dgm:cxn modelId="{07B2518E-64F3-464B-AB7D-1411B0F63B95}" type="presParOf" srcId="{428FDD0E-BFB6-4AB0-9B3E-768E6CF14878}" destId="{E2648750-3893-448B-B349-08F03A136CA9}" srcOrd="2" destOrd="0" presId="urn:microsoft.com/office/officeart/2005/8/layout/orgChart1"/>
    <dgm:cxn modelId="{55E8AA3B-7D57-498E-A0BC-37A70981B2E6}" type="presParOf" srcId="{E4E9F66E-48DE-486D-A650-8EE7D0B6C70F}" destId="{B47DF370-ADBC-4770-AB6A-05D7D22D2D4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08D2A-6E6E-49A0-9D5B-592A4833621A}">
      <dsp:nvSpPr>
        <dsp:cNvPr id="0" name=""/>
        <dsp:cNvSpPr/>
      </dsp:nvSpPr>
      <dsp:spPr>
        <a:xfrm>
          <a:off x="0" y="812799"/>
          <a:ext cx="6096000" cy="2438400"/>
        </a:xfrm>
        <a:prstGeom prst="leftRightRibbon">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1F293E0-4A9C-4B3D-9953-F4C3368F01D3}">
      <dsp:nvSpPr>
        <dsp:cNvPr id="0" name=""/>
        <dsp:cNvSpPr/>
      </dsp:nvSpPr>
      <dsp:spPr>
        <a:xfrm>
          <a:off x="731520" y="1239519"/>
          <a:ext cx="2011680" cy="1194816"/>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17348" rIns="0" bIns="125730" numCol="1" spcCol="1270" anchor="ctr" anchorCtr="0">
          <a:noAutofit/>
        </a:bodyPr>
        <a:lstStyle/>
        <a:p>
          <a:pPr lvl="0" algn="ctr" defTabSz="1466850">
            <a:lnSpc>
              <a:spcPct val="90000"/>
            </a:lnSpc>
            <a:spcBef>
              <a:spcPct val="0"/>
            </a:spcBef>
            <a:spcAft>
              <a:spcPct val="35000"/>
            </a:spcAft>
          </a:pPr>
          <a:r>
            <a:rPr lang="en-US" sz="3300" kern="1200" dirty="0"/>
            <a:t>Ease of information</a:t>
          </a:r>
        </a:p>
      </dsp:txBody>
      <dsp:txXfrm>
        <a:off x="731520" y="1239519"/>
        <a:ext cx="2011680" cy="1194816"/>
      </dsp:txXfrm>
    </dsp:sp>
    <dsp:sp modelId="{B50F941E-A397-43B8-A094-39335EB3B1E5}">
      <dsp:nvSpPr>
        <dsp:cNvPr id="0" name=""/>
        <dsp:cNvSpPr/>
      </dsp:nvSpPr>
      <dsp:spPr>
        <a:xfrm>
          <a:off x="3048000" y="1629663"/>
          <a:ext cx="2377440" cy="1194816"/>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17348" rIns="0" bIns="125730" numCol="1" spcCol="1270" anchor="ctr" anchorCtr="0">
          <a:noAutofit/>
        </a:bodyPr>
        <a:lstStyle/>
        <a:p>
          <a:pPr lvl="0" algn="ctr" defTabSz="1466850">
            <a:lnSpc>
              <a:spcPct val="90000"/>
            </a:lnSpc>
            <a:spcBef>
              <a:spcPct val="0"/>
            </a:spcBef>
            <a:spcAft>
              <a:spcPct val="35000"/>
            </a:spcAft>
          </a:pPr>
          <a:r>
            <a:rPr lang="en-US" sz="3300" kern="1200" dirty="0"/>
            <a:t>Privacy</a:t>
          </a:r>
        </a:p>
      </dsp:txBody>
      <dsp:txXfrm>
        <a:off x="3048000" y="1629663"/>
        <a:ext cx="2377440" cy="1194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009A6-8B5F-40A0-9702-2AF0806F6371}">
      <dsp:nvSpPr>
        <dsp:cNvPr id="0" name=""/>
        <dsp:cNvSpPr/>
      </dsp:nvSpPr>
      <dsp:spPr>
        <a:xfrm>
          <a:off x="3943350" y="1459087"/>
          <a:ext cx="3088456" cy="895252"/>
        </a:xfrm>
        <a:custGeom>
          <a:avLst/>
          <a:gdLst/>
          <a:ahLst/>
          <a:cxnLst/>
          <a:rect l="0" t="0" r="0" b="0"/>
          <a:pathLst>
            <a:path>
              <a:moveTo>
                <a:pt x="0" y="0"/>
              </a:moveTo>
              <a:lnTo>
                <a:pt x="0" y="716581"/>
              </a:lnTo>
              <a:lnTo>
                <a:pt x="3088456" y="716581"/>
              </a:lnTo>
              <a:lnTo>
                <a:pt x="3088456" y="89525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128435-2B5E-4628-824C-D6ED4B4BE59A}">
      <dsp:nvSpPr>
        <dsp:cNvPr id="0" name=""/>
        <dsp:cNvSpPr/>
      </dsp:nvSpPr>
      <dsp:spPr>
        <a:xfrm>
          <a:off x="3943350" y="1459087"/>
          <a:ext cx="1029485" cy="895252"/>
        </a:xfrm>
        <a:custGeom>
          <a:avLst/>
          <a:gdLst/>
          <a:ahLst/>
          <a:cxnLst/>
          <a:rect l="0" t="0" r="0" b="0"/>
          <a:pathLst>
            <a:path>
              <a:moveTo>
                <a:pt x="0" y="0"/>
              </a:moveTo>
              <a:lnTo>
                <a:pt x="0" y="716581"/>
              </a:lnTo>
              <a:lnTo>
                <a:pt x="1029485" y="716581"/>
              </a:lnTo>
              <a:lnTo>
                <a:pt x="1029485" y="89525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6B23BE-76DD-4919-AC04-30433725577F}">
      <dsp:nvSpPr>
        <dsp:cNvPr id="0" name=""/>
        <dsp:cNvSpPr/>
      </dsp:nvSpPr>
      <dsp:spPr>
        <a:xfrm>
          <a:off x="2913864" y="1459087"/>
          <a:ext cx="1029485" cy="895252"/>
        </a:xfrm>
        <a:custGeom>
          <a:avLst/>
          <a:gdLst/>
          <a:ahLst/>
          <a:cxnLst/>
          <a:rect l="0" t="0" r="0" b="0"/>
          <a:pathLst>
            <a:path>
              <a:moveTo>
                <a:pt x="1029485" y="0"/>
              </a:moveTo>
              <a:lnTo>
                <a:pt x="1029485" y="716581"/>
              </a:lnTo>
              <a:lnTo>
                <a:pt x="0" y="716581"/>
              </a:lnTo>
              <a:lnTo>
                <a:pt x="0" y="89525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4B38F-DED8-4D91-9D7F-05336FBC1E32}">
      <dsp:nvSpPr>
        <dsp:cNvPr id="0" name=""/>
        <dsp:cNvSpPr/>
      </dsp:nvSpPr>
      <dsp:spPr>
        <a:xfrm>
          <a:off x="854893" y="1459087"/>
          <a:ext cx="3088456" cy="895252"/>
        </a:xfrm>
        <a:custGeom>
          <a:avLst/>
          <a:gdLst/>
          <a:ahLst/>
          <a:cxnLst/>
          <a:rect l="0" t="0" r="0" b="0"/>
          <a:pathLst>
            <a:path>
              <a:moveTo>
                <a:pt x="3088456" y="0"/>
              </a:moveTo>
              <a:lnTo>
                <a:pt x="3088456" y="716581"/>
              </a:lnTo>
              <a:lnTo>
                <a:pt x="0" y="716581"/>
              </a:lnTo>
              <a:lnTo>
                <a:pt x="0" y="89525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ACBCC9-6EF7-4F8D-A4CD-17EE20AE9342}">
      <dsp:nvSpPr>
        <dsp:cNvPr id="0" name=""/>
        <dsp:cNvSpPr/>
      </dsp:nvSpPr>
      <dsp:spPr>
        <a:xfrm>
          <a:off x="3092535" y="608273"/>
          <a:ext cx="1701628" cy="85081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Each of the 5 Components</a:t>
          </a:r>
        </a:p>
      </dsp:txBody>
      <dsp:txXfrm>
        <a:off x="3092535" y="608273"/>
        <a:ext cx="1701628" cy="850814"/>
      </dsp:txXfrm>
    </dsp:sp>
    <dsp:sp modelId="{03797FDD-90D4-4ED9-824A-55A31A2843ED}">
      <dsp:nvSpPr>
        <dsp:cNvPr id="0" name=""/>
        <dsp:cNvSpPr/>
      </dsp:nvSpPr>
      <dsp:spPr>
        <a:xfrm>
          <a:off x="4079" y="2354340"/>
          <a:ext cx="1701628" cy="85081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Level 0</a:t>
          </a:r>
        </a:p>
      </dsp:txBody>
      <dsp:txXfrm>
        <a:off x="4079" y="2354340"/>
        <a:ext cx="1701628" cy="850814"/>
      </dsp:txXfrm>
    </dsp:sp>
    <dsp:sp modelId="{FE76C429-72B0-45C6-A1CC-4B5E143874D7}">
      <dsp:nvSpPr>
        <dsp:cNvPr id="0" name=""/>
        <dsp:cNvSpPr/>
      </dsp:nvSpPr>
      <dsp:spPr>
        <a:xfrm>
          <a:off x="2063050" y="2354340"/>
          <a:ext cx="1701628" cy="85081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Level 1</a:t>
          </a:r>
        </a:p>
      </dsp:txBody>
      <dsp:txXfrm>
        <a:off x="2063050" y="2354340"/>
        <a:ext cx="1701628" cy="850814"/>
      </dsp:txXfrm>
    </dsp:sp>
    <dsp:sp modelId="{AED9817B-A45C-4C24-8312-7353B7864E31}">
      <dsp:nvSpPr>
        <dsp:cNvPr id="0" name=""/>
        <dsp:cNvSpPr/>
      </dsp:nvSpPr>
      <dsp:spPr>
        <a:xfrm>
          <a:off x="4122021" y="2354340"/>
          <a:ext cx="1701628" cy="85081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Level 2</a:t>
          </a:r>
        </a:p>
      </dsp:txBody>
      <dsp:txXfrm>
        <a:off x="4122021" y="2354340"/>
        <a:ext cx="1701628" cy="850814"/>
      </dsp:txXfrm>
    </dsp:sp>
    <dsp:sp modelId="{39C771BE-7EC7-4B83-8906-68192D6153A9}">
      <dsp:nvSpPr>
        <dsp:cNvPr id="0" name=""/>
        <dsp:cNvSpPr/>
      </dsp:nvSpPr>
      <dsp:spPr>
        <a:xfrm>
          <a:off x="6180991" y="2354340"/>
          <a:ext cx="1701628" cy="85081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Level 3</a:t>
          </a:r>
        </a:p>
      </dsp:txBody>
      <dsp:txXfrm>
        <a:off x="6180991" y="2354340"/>
        <a:ext cx="1701628" cy="850814"/>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0.79232</cdr:x>
      <cdr:y>0.13822</cdr:y>
    </cdr:from>
    <cdr:to>
      <cdr:x>1</cdr:x>
      <cdr:y>0.35954</cdr:y>
    </cdr:to>
    <cdr:sp macro="" textlink="">
      <cdr:nvSpPr>
        <cdr:cNvPr id="2" name="Callout: Line with Accent Bar 1"/>
        <cdr:cNvSpPr/>
      </cdr:nvSpPr>
      <cdr:spPr>
        <a:xfrm xmlns:a="http://schemas.openxmlformats.org/drawingml/2006/main">
          <a:off x="6465576" y="601427"/>
          <a:ext cx="1694714" cy="963037"/>
        </a:xfrm>
        <a:prstGeom xmlns:a="http://schemas.openxmlformats.org/drawingml/2006/main" prst="accentCallout1">
          <a:avLst>
            <a:gd name="adj1" fmla="val 18750"/>
            <a:gd name="adj2" fmla="val -8333"/>
            <a:gd name="adj3" fmla="val 178343"/>
            <a:gd name="adj4" fmla="val -89273"/>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dirty="0">
              <a:solidFill>
                <a:schemeClr val="tx1"/>
              </a:solidFill>
            </a:rPr>
            <a:t>70% - primary root cause was communication failure</a:t>
          </a:r>
        </a:p>
      </cdr:txBody>
    </cdr:sp>
  </cdr:relSizeAnchor>
</c:userShapes>
</file>

<file path=ppt/drawings/drawing2.xml><?xml version="1.0" encoding="utf-8"?>
<c:userShapes xmlns:c="http://schemas.openxmlformats.org/drawingml/2006/chart">
  <cdr:relSizeAnchor xmlns:cdr="http://schemas.openxmlformats.org/drawingml/2006/chartDrawing">
    <cdr:from>
      <cdr:x>0.77615</cdr:x>
      <cdr:y>0.57853</cdr:y>
    </cdr:from>
    <cdr:to>
      <cdr:x>0.96785</cdr:x>
      <cdr:y>0.66936</cdr:y>
    </cdr:to>
    <cdr:sp macro="" textlink="">
      <cdr:nvSpPr>
        <cdr:cNvPr id="2" name="TextBox 1">
          <a:extLst xmlns:a="http://schemas.openxmlformats.org/drawingml/2006/main">
            <a:ext uri="{FF2B5EF4-FFF2-40B4-BE49-F238E27FC236}">
              <a16:creationId xmlns:a16="http://schemas.microsoft.com/office/drawing/2014/main" id="{0A55905F-948C-4FF3-A5EA-CDA34C7AE0A7}"/>
            </a:ext>
          </a:extLst>
        </cdr:cNvPr>
        <cdr:cNvSpPr txBox="1"/>
      </cdr:nvSpPr>
      <cdr:spPr>
        <a:xfrm xmlns:a="http://schemas.openxmlformats.org/drawingml/2006/main">
          <a:off x="6121286" y="2517374"/>
          <a:ext cx="1511877" cy="3952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100" dirty="0"/>
            <a:t>Range 1-18 days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13" tIns="45706" rIns="91413" bIns="45706"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13" tIns="45706" rIns="91413" bIns="45706" rtlCol="0"/>
          <a:lstStyle>
            <a:lvl1pPr algn="r">
              <a:defRPr sz="1200"/>
            </a:lvl1pPr>
          </a:lstStyle>
          <a:p>
            <a:fld id="{A0408B8F-F3D7-4859-9D51-9D42898DC05A}" type="datetimeFigureOut">
              <a:rPr lang="en-NZ" smtClean="0"/>
              <a:t>16/03/2018</a:t>
            </a:fld>
            <a:endParaRPr lang="en-NZ"/>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13" tIns="45706" rIns="91413" bIns="45706"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13" tIns="45706" rIns="91413" bIns="4570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13" tIns="45706" rIns="91413" bIns="45706"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13" tIns="45706" rIns="91413" bIns="45706" rtlCol="0" anchor="b"/>
          <a:lstStyle>
            <a:lvl1pPr algn="r">
              <a:defRPr sz="1200"/>
            </a:lvl1pPr>
          </a:lstStyle>
          <a:p>
            <a:fld id="{2F5EFE35-CB0F-4A41-BE62-8AF8D7F52B16}" type="slidenum">
              <a:rPr lang="en-NZ" smtClean="0"/>
              <a:t>‹#›</a:t>
            </a:fld>
            <a:endParaRPr lang="en-NZ"/>
          </a:p>
        </p:txBody>
      </p:sp>
    </p:spTree>
    <p:extLst>
      <p:ext uri="{BB962C8B-B14F-4D97-AF65-F5344CB8AC3E}">
        <p14:creationId xmlns:p14="http://schemas.microsoft.com/office/powerpoint/2010/main" val="407442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EHR and ECMS are now part of everyday clinical practice. This is a fast-growing area with more and more demands and expectations being placed on the systems we use. Despite significant advances in this area, when compared to some other industries, in my option, we still have a long way to go. </a:t>
            </a:r>
          </a:p>
          <a:p>
            <a:r>
              <a:rPr lang="en-NZ" dirty="0"/>
              <a:t>The purpose of this talk today is to share learnings around some key rehabilitation features that we have developed within our ECMS with the aim that aspects of this may be useful to you and be translated to systems that you may be using.</a:t>
            </a:r>
          </a:p>
          <a:p>
            <a:r>
              <a:rPr lang="en-NZ" dirty="0"/>
              <a:t>1. Effective communication is perhaps the most important component within an inpatient rehabilitation facility to maintaining safety and facilitation rehabilitation. </a:t>
            </a:r>
            <a:r>
              <a:rPr lang="en-NZ" b="1" dirty="0"/>
              <a:t>So, the question I have is</a:t>
            </a:r>
            <a:r>
              <a:rPr lang="en-NZ" dirty="0"/>
              <a:t>…. How can the ECMS assist with communication from, if you like, the </a:t>
            </a:r>
            <a:r>
              <a:rPr lang="en-NZ" b="1" dirty="0"/>
              <a:t>top down</a:t>
            </a:r>
            <a:r>
              <a:rPr lang="en-NZ" dirty="0"/>
              <a:t> to ensure all staff know how to complete a task </a:t>
            </a:r>
            <a:r>
              <a:rPr lang="en-NZ" b="1" dirty="0"/>
              <a:t>e.g.</a:t>
            </a:r>
            <a:r>
              <a:rPr lang="en-NZ" dirty="0"/>
              <a:t> when an OT assesses and sets a person up with a showering protocol – how can we use a ECMS to communicate this and facilitate improved consistency across all the involved staff?  </a:t>
            </a:r>
          </a:p>
          <a:p>
            <a:r>
              <a:rPr lang="en-NZ" dirty="0"/>
              <a:t>AND </a:t>
            </a:r>
          </a:p>
          <a:p>
            <a:r>
              <a:rPr lang="en-NZ" dirty="0"/>
              <a:t>How can we use the ECMS to assist with </a:t>
            </a:r>
            <a:r>
              <a:rPr lang="en-NZ" b="1" dirty="0"/>
              <a:t>bottom up communication</a:t>
            </a:r>
            <a:r>
              <a:rPr lang="en-NZ" dirty="0"/>
              <a:t>? There is so much useful information that may go missed if there is not an easy means for ‘floor staff’ to communicate issues they are seeing or provide feedback on how easy or hard an individual may be finding the rehab task that has been set.</a:t>
            </a:r>
          </a:p>
          <a:p>
            <a:r>
              <a:rPr lang="en-NZ" dirty="0"/>
              <a:t>2. It is not enough to have a CMS that is simply a document management system. What we needed was a system that informs staff of the daily plan, prompts you to update plans, facilitates interdisciplinary work and promotes a 24/7 approach to rehabilitation. </a:t>
            </a:r>
          </a:p>
          <a:p>
            <a:r>
              <a:rPr lang="en-NZ" dirty="0"/>
              <a:t>3. Using an ECM to communicate clinical risk assessments and appropriate plans to minimise risk is pretty standard – what we want to be able to do was to enable all staff to easily communicate their concerns about safety and significant events along with the action plan be shared across all staff that may come into contact with the client</a:t>
            </a:r>
          </a:p>
          <a:p>
            <a:r>
              <a:rPr lang="en-NZ" dirty="0"/>
              <a:t>And finally </a:t>
            </a:r>
          </a:p>
          <a:p>
            <a:r>
              <a:rPr lang="en-NZ" dirty="0"/>
              <a:t>4. The funder is sometimes a forgotten partner in the rehabilitation team – their role however a vital one. The issue we were faced with was how we could share key information, particularly about discharge and continued needs, with the funder in a manner that would not breach the privacy regulations.</a:t>
            </a:r>
          </a:p>
          <a:p>
            <a:r>
              <a:rPr lang="en-NZ" dirty="0"/>
              <a:t>So, the way we will be covering these objectives is by demonstrating 3 recent functionalities that that we have implemented within the inpatient rehabilitation setting. The common theme across all 3 of these functionality is improved communication. For each I will present the problem we were faced with, which I’m sure will be similar across other services, the solution and then a short video or two to demonstrate the functionality – as it may make more sense if you see how it works.</a:t>
            </a:r>
          </a:p>
          <a:p>
            <a:r>
              <a:rPr lang="en-NZ" dirty="0"/>
              <a:t>Prior to running through the functionalities, to give some context, I will give an overview of our service and a brief look at a some of the good and the not so aspect to electronic health records and management systems.   </a:t>
            </a:r>
          </a:p>
        </p:txBody>
      </p:sp>
      <p:sp>
        <p:nvSpPr>
          <p:cNvPr id="4" name="Slide Number Placeholder 3"/>
          <p:cNvSpPr>
            <a:spLocks noGrp="1"/>
          </p:cNvSpPr>
          <p:nvPr>
            <p:ph type="sldNum" sz="quarter" idx="10"/>
          </p:nvPr>
        </p:nvSpPr>
        <p:spPr/>
        <p:txBody>
          <a:bodyPr/>
          <a:lstStyle/>
          <a:p>
            <a:fld id="{2F5EFE35-CB0F-4A41-BE62-8AF8D7F52B16}" type="slidenum">
              <a:rPr lang="en-NZ" smtClean="0"/>
              <a:t>4</a:t>
            </a:fld>
            <a:endParaRPr lang="en-NZ"/>
          </a:p>
        </p:txBody>
      </p:sp>
    </p:spTree>
    <p:extLst>
      <p:ext uri="{BB962C8B-B14F-4D97-AF65-F5344CB8AC3E}">
        <p14:creationId xmlns:p14="http://schemas.microsoft.com/office/powerpoint/2010/main" val="2054692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dirty="0"/>
              <a:t>So lets talk about the good…</a:t>
            </a:r>
          </a:p>
          <a:p>
            <a:pPr lvl="0"/>
            <a:r>
              <a:rPr lang="en-NZ" dirty="0"/>
              <a:t>ECMS have the ability to share patient records through network-connected health settings leading to improved efficiencies and care coordination.</a:t>
            </a:r>
          </a:p>
          <a:p>
            <a:r>
              <a:rPr lang="en-NZ" dirty="0"/>
              <a:t>There can be a Single point of entry, meaning that you can record something in one place and it will appear everywhere it needs to be. Systems (either paper or electronic that require information to be re written if different places creates the potential for conflicting information to be written resulting in confusion and clinical risk. </a:t>
            </a:r>
          </a:p>
          <a:p>
            <a:r>
              <a:rPr lang="en-NZ" dirty="0"/>
              <a:t>ECMS enable automated or templated documentation, generate reports and have filter and search functions making recalling information quick and easy.</a:t>
            </a:r>
          </a:p>
          <a:p>
            <a:endParaRPr lang="en-NZ" dirty="0"/>
          </a:p>
          <a:p>
            <a:r>
              <a:rPr lang="en-NZ" dirty="0"/>
              <a:t>My handwriting is atrocious – sometimes I would struggle to read my own clinical note. Having typed notes with spell check, warnings and reminders built in significant improves accuracy and legibility. </a:t>
            </a:r>
          </a:p>
          <a:p>
            <a:endParaRPr lang="en-NZ" dirty="0"/>
          </a:p>
          <a:p>
            <a:r>
              <a:rPr lang="en-NZ" dirty="0"/>
              <a:t>Systems have the ability to have parameters or dates set and when this are benched reminders or notifications can be actioned </a:t>
            </a:r>
          </a:p>
          <a:p>
            <a:endParaRPr lang="en-NZ" dirty="0"/>
          </a:p>
          <a:p>
            <a:r>
              <a:rPr lang="en-NZ" dirty="0"/>
              <a:t>There is also the ability with relative ease to analysis data – this may be a an individual level – reviewing to see if someone is making progress or analysing collective data to track and tend or to assist with research based questions. </a:t>
            </a:r>
          </a:p>
          <a:p>
            <a:r>
              <a:rPr lang="en-NZ" dirty="0"/>
              <a:t>As artificial and business intelligence is developed and incorporated more into these systems it is likely there will be continued benefit from the data analysis aspect </a:t>
            </a:r>
          </a:p>
          <a:p>
            <a:endParaRPr lang="en-NZ" dirty="0"/>
          </a:p>
          <a:p>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pPr defTabSz="914126">
              <a:defRPr/>
            </a:pPr>
            <a:fld id="{AF8D87E8-99C8-45CA-8939-E6435456A703}" type="slidenum">
              <a:rPr lang="en-NZ" sz="1800" kern="0">
                <a:solidFill>
                  <a:sysClr val="windowText" lastClr="000000"/>
                </a:solidFill>
              </a:rPr>
              <a:pPr defTabSz="914126">
                <a:defRPr/>
              </a:pPr>
              <a:t>13</a:t>
            </a:fld>
            <a:endParaRPr lang="en-NZ" sz="1800" kern="0">
              <a:solidFill>
                <a:sysClr val="windowText" lastClr="000000"/>
              </a:solidFill>
            </a:endParaRPr>
          </a:p>
        </p:txBody>
      </p:sp>
    </p:spTree>
    <p:extLst>
      <p:ext uri="{BB962C8B-B14F-4D97-AF65-F5344CB8AC3E}">
        <p14:creationId xmlns:p14="http://schemas.microsoft.com/office/powerpoint/2010/main" val="990702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i="1" dirty="0">
                <a:effectLst/>
              </a:rPr>
              <a:t>I think it is fair to say that we have very high expectations when it comes to how technology should make our lives better. What I want from a CMS as a floor staff</a:t>
            </a:r>
            <a:r>
              <a:rPr lang="en-NZ" i="1" baseline="0" dirty="0">
                <a:effectLst/>
              </a:rPr>
              <a:t> member will be different to what the doctor wants, or what the manager wants. Having a CMS that will meet everyone's expectations and needs is very challenging. Now throw in the fact that the contracts you work under change, the reporting requirements alter or the measurements you need to use have been updated  – ECMS always seem to be trying to catch up to the changing needs and expectations</a:t>
            </a:r>
            <a:endParaRPr lang="en-NZ" i="1" dirty="0">
              <a:effectLst/>
            </a:endParaRPr>
          </a:p>
          <a:p>
            <a:pPr rtl="0"/>
            <a:endParaRPr lang="en-NZ" i="1" dirty="0">
              <a:effectLst/>
            </a:endParaRPr>
          </a:p>
          <a:p>
            <a:pPr rtl="0"/>
            <a:r>
              <a:rPr lang="en-NZ" i="1" dirty="0">
                <a:effectLst/>
              </a:rPr>
              <a:t>Low productivity – There was an interesting study done that</a:t>
            </a:r>
            <a:r>
              <a:rPr lang="en-NZ" i="1" baseline="0" dirty="0">
                <a:effectLst/>
              </a:rPr>
              <a:t> reviewed the introduction of a EHR system (from a paper system) into an ED department. The expectation was that there would be an improvement to workflow and productivity – however it was found that on average it was taking each doctor 4 hours a week longer to complete their documentation. Having a sound understanding of the workflow is essential – having assisted technology that slows the processes or makes life worse will have a very short life.</a:t>
            </a:r>
          </a:p>
          <a:p>
            <a:pPr rtl="0"/>
            <a:endParaRPr lang="en-NZ" i="1" baseline="0" dirty="0">
              <a:effectLst/>
            </a:endParaRPr>
          </a:p>
          <a:p>
            <a:pPr rtl="0"/>
            <a:r>
              <a:rPr lang="en-NZ" i="1" baseline="0" dirty="0">
                <a:effectLst/>
              </a:rPr>
              <a:t>Costs - There is generally significant initial set up costs and then there is the ongoing costs associated with software and hardware upgrades, maintenance of the software and staff training but perhaps the biggest financial risk is that of project failure. The largest of which was the Lorenzo patient record system in the UK which had to be discontinued – this was reported to be at a cost of over $24 billion US.</a:t>
            </a:r>
          </a:p>
          <a:p>
            <a:pPr rtl="0"/>
            <a:endParaRPr lang="en-NZ" i="1" dirty="0">
              <a:effectLst/>
            </a:endParaRPr>
          </a:p>
        </p:txBody>
      </p:sp>
      <p:sp>
        <p:nvSpPr>
          <p:cNvPr id="4" name="Slide Number Placeholder 3"/>
          <p:cNvSpPr>
            <a:spLocks noGrp="1"/>
          </p:cNvSpPr>
          <p:nvPr>
            <p:ph type="sldNum" sz="quarter" idx="10"/>
          </p:nvPr>
        </p:nvSpPr>
        <p:spPr/>
        <p:txBody>
          <a:bodyPr/>
          <a:lstStyle/>
          <a:p>
            <a:pPr defTabSz="914126">
              <a:defRPr/>
            </a:pPr>
            <a:fld id="{AF8D87E8-99C8-45CA-8939-E6435456A703}" type="slidenum">
              <a:rPr lang="en-NZ" sz="1800" kern="0">
                <a:solidFill>
                  <a:sysClr val="windowText" lastClr="000000"/>
                </a:solidFill>
              </a:rPr>
              <a:pPr defTabSz="914126">
                <a:defRPr/>
              </a:pPr>
              <a:t>14</a:t>
            </a:fld>
            <a:endParaRPr lang="en-NZ" sz="1800" kern="0">
              <a:solidFill>
                <a:sysClr val="windowText" lastClr="000000"/>
              </a:solidFill>
            </a:endParaRPr>
          </a:p>
        </p:txBody>
      </p:sp>
    </p:spTree>
    <p:extLst>
      <p:ext uri="{BB962C8B-B14F-4D97-AF65-F5344CB8AC3E}">
        <p14:creationId xmlns:p14="http://schemas.microsoft.com/office/powerpoint/2010/main" val="5442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have considered the risk associated with privacy breaches as the ugly.</a:t>
            </a:r>
          </a:p>
          <a:p>
            <a:endParaRPr lang="en-NZ" dirty="0"/>
          </a:p>
          <a:p>
            <a:r>
              <a:rPr lang="en-NZ" dirty="0"/>
              <a:t>How do you control who can see what. Can you assure the patients you serve that their information will NOT be accessed by anyone that does need to know that information?</a:t>
            </a:r>
          </a:p>
          <a:p>
            <a:endParaRPr lang="en-NZ" dirty="0"/>
          </a:p>
          <a:p>
            <a:r>
              <a:rPr lang="en-NZ" dirty="0"/>
              <a:t>In the 5 year period of early 2011 to late 2015 (US data only)</a:t>
            </a:r>
          </a:p>
          <a:p>
            <a:pPr lvl="1"/>
            <a:r>
              <a:rPr lang="en-NZ" dirty="0"/>
              <a:t>859 Medical and healthcare providers have experienced security breaches </a:t>
            </a:r>
          </a:p>
          <a:p>
            <a:pPr lvl="1"/>
            <a:r>
              <a:rPr lang="en-NZ" dirty="0"/>
              <a:t>Compromising almost 28 million patients files</a:t>
            </a:r>
          </a:p>
          <a:p>
            <a:r>
              <a:rPr lang="en-NZ" dirty="0"/>
              <a:t>(www.privacyrights.org/data-breach)</a:t>
            </a:r>
          </a:p>
          <a:p>
            <a:r>
              <a:rPr lang="en-NZ" dirty="0"/>
              <a:t>Despite acts such as the Privacy Act and Health Insurance Portability and Accessibility Act (HIPAA) there is no realistic way to estimate the number of people who may come across your records.</a:t>
            </a:r>
          </a:p>
          <a:p>
            <a:endParaRPr lang="en-NZ" dirty="0"/>
          </a:p>
          <a:p>
            <a:r>
              <a:rPr lang="en-NZ" dirty="0"/>
              <a:t>What is an acceptable risk to enable shared medical records?</a:t>
            </a:r>
          </a:p>
          <a:p>
            <a:endParaRPr lang="en-NZ" dirty="0"/>
          </a:p>
        </p:txBody>
      </p:sp>
      <p:sp>
        <p:nvSpPr>
          <p:cNvPr id="4" name="Slide Number Placeholder 3"/>
          <p:cNvSpPr>
            <a:spLocks noGrp="1"/>
          </p:cNvSpPr>
          <p:nvPr>
            <p:ph type="sldNum" sz="quarter" idx="10"/>
          </p:nvPr>
        </p:nvSpPr>
        <p:spPr/>
        <p:txBody>
          <a:bodyPr/>
          <a:lstStyle/>
          <a:p>
            <a:pPr defTabSz="914126">
              <a:defRPr/>
            </a:pPr>
            <a:fld id="{AF8D87E8-99C8-45CA-8939-E6435456A703}" type="slidenum">
              <a:rPr lang="en-NZ" sz="1800" kern="0">
                <a:solidFill>
                  <a:sysClr val="windowText" lastClr="000000"/>
                </a:solidFill>
              </a:rPr>
              <a:pPr defTabSz="914126">
                <a:defRPr/>
              </a:pPr>
              <a:t>15</a:t>
            </a:fld>
            <a:endParaRPr lang="en-NZ" sz="1800" kern="0">
              <a:solidFill>
                <a:sysClr val="windowText" lastClr="000000"/>
              </a:solidFill>
            </a:endParaRPr>
          </a:p>
        </p:txBody>
      </p:sp>
    </p:spTree>
    <p:extLst>
      <p:ext uri="{BB962C8B-B14F-4D97-AF65-F5344CB8AC3E}">
        <p14:creationId xmlns:p14="http://schemas.microsoft.com/office/powerpoint/2010/main" val="196361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 one hand you have the need for information and</a:t>
            </a:r>
            <a:r>
              <a:rPr lang="en-NZ" baseline="0" dirty="0"/>
              <a:t> with being able to get it with ease there are likely to be improvements to efficiencies, potentially improved patient treatment and therefore outcomes. However on the other hand is that of privacy. </a:t>
            </a:r>
          </a:p>
          <a:p>
            <a:endParaRPr lang="en-NZ" baseline="0" dirty="0"/>
          </a:p>
          <a:p>
            <a:r>
              <a:rPr lang="en-NZ" baseline="0" dirty="0"/>
              <a:t>The question we need to continue to challenge ourselves with is: Is this information only being shared with those that need to access the information? </a:t>
            </a:r>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16</a:t>
            </a:fld>
            <a:endParaRPr lang="en-NZ"/>
          </a:p>
        </p:txBody>
      </p:sp>
    </p:spTree>
    <p:extLst>
      <p:ext uri="{BB962C8B-B14F-4D97-AF65-F5344CB8AC3E}">
        <p14:creationId xmlns:p14="http://schemas.microsoft.com/office/powerpoint/2010/main" val="1144506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Right – As promised earlier – here are the </a:t>
            </a:r>
            <a:r>
              <a:rPr lang="en-NZ" baseline="0" dirty="0"/>
              <a:t>3 recent enhancements we have made to our CMS. I will highly the issues we had, the solution we came up with and then demo how it works in reality. Again the aim of this is to share learnings and offer ideas that may be possible to work within systems you have.</a:t>
            </a:r>
          </a:p>
          <a:p>
            <a:endParaRPr lang="en-NZ" baseline="0" dirty="0"/>
          </a:p>
        </p:txBody>
      </p:sp>
      <p:sp>
        <p:nvSpPr>
          <p:cNvPr id="4" name="Slide Number Placeholder 3"/>
          <p:cNvSpPr>
            <a:spLocks noGrp="1"/>
          </p:cNvSpPr>
          <p:nvPr>
            <p:ph type="sldNum" sz="quarter" idx="10"/>
          </p:nvPr>
        </p:nvSpPr>
        <p:spPr/>
        <p:txBody>
          <a:bodyPr/>
          <a:lstStyle/>
          <a:p>
            <a:fld id="{2F5EFE35-CB0F-4A41-BE62-8AF8D7F52B16}" type="slidenum">
              <a:rPr lang="en-NZ" smtClean="0"/>
              <a:t>17</a:t>
            </a:fld>
            <a:endParaRPr lang="en-NZ"/>
          </a:p>
        </p:txBody>
      </p:sp>
    </p:spTree>
    <p:extLst>
      <p:ext uri="{BB962C8B-B14F-4D97-AF65-F5344CB8AC3E}">
        <p14:creationId xmlns:p14="http://schemas.microsoft.com/office/powerpoint/2010/main" val="62655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NZ" dirty="0"/>
              <a:t>During the course of a</a:t>
            </a:r>
            <a:r>
              <a:rPr lang="en-NZ" baseline="0" dirty="0"/>
              <a:t> week or even a day our clients are subjected to numerous staff. A key challenge for us was to improve the consistency, frequency, and engagement (from both clients and staff)</a:t>
            </a:r>
            <a:endParaRPr lang="en-NZ" dirty="0"/>
          </a:p>
        </p:txBody>
      </p:sp>
      <p:sp>
        <p:nvSpPr>
          <p:cNvPr id="4" name="Slide Number Placeholder 3"/>
          <p:cNvSpPr>
            <a:spLocks noGrp="1"/>
          </p:cNvSpPr>
          <p:nvPr>
            <p:ph type="sldNum" sz="quarter" idx="10"/>
          </p:nvPr>
        </p:nvSpPr>
        <p:spPr/>
        <p:txBody>
          <a:bodyPr/>
          <a:lstStyle/>
          <a:p>
            <a:fld id="{1BB184C3-F786-4B8F-BDDF-F74B7376116A}" type="slidenum">
              <a:rPr lang="en-NZ" smtClean="0"/>
              <a:pPr/>
              <a:t>18</a:t>
            </a:fld>
            <a:endParaRPr lang="en-NZ"/>
          </a:p>
        </p:txBody>
      </p:sp>
    </p:spTree>
    <p:extLst>
      <p:ext uri="{BB962C8B-B14F-4D97-AF65-F5344CB8AC3E}">
        <p14:creationId xmlns:p14="http://schemas.microsoft.com/office/powerpoint/2010/main" val="2961513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NZ" dirty="0"/>
              <a:t>And here comes the story</a:t>
            </a:r>
            <a:r>
              <a:rPr lang="en-NZ" baseline="0" dirty="0"/>
              <a:t> how we did this…</a:t>
            </a:r>
            <a:endParaRPr lang="en-NZ" dirty="0"/>
          </a:p>
        </p:txBody>
      </p:sp>
      <p:sp>
        <p:nvSpPr>
          <p:cNvPr id="4" name="Slide Number Placeholder 3"/>
          <p:cNvSpPr>
            <a:spLocks noGrp="1"/>
          </p:cNvSpPr>
          <p:nvPr>
            <p:ph type="sldNum" sz="quarter" idx="10"/>
          </p:nvPr>
        </p:nvSpPr>
        <p:spPr/>
        <p:txBody>
          <a:bodyPr/>
          <a:lstStyle/>
          <a:p>
            <a:fld id="{1BB184C3-F786-4B8F-BDDF-F74B7376116A}" type="slidenum">
              <a:rPr lang="en-NZ" smtClean="0"/>
              <a:pPr/>
              <a:t>20</a:t>
            </a:fld>
            <a:endParaRPr lang="en-NZ"/>
          </a:p>
        </p:txBody>
      </p:sp>
    </p:spTree>
    <p:extLst>
      <p:ext uri="{BB962C8B-B14F-4D97-AF65-F5344CB8AC3E}">
        <p14:creationId xmlns:p14="http://schemas.microsoft.com/office/powerpoint/2010/main" val="1126887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4170492-5464-4FB0-847F-0D0B523E14E7}" type="slidenum">
              <a:rPr lang="en-NZ" smtClean="0"/>
              <a:t>28</a:t>
            </a:fld>
            <a:endParaRPr lang="en-NZ"/>
          </a:p>
        </p:txBody>
      </p:sp>
    </p:spTree>
    <p:extLst>
      <p:ext uri="{BB962C8B-B14F-4D97-AF65-F5344CB8AC3E}">
        <p14:creationId xmlns:p14="http://schemas.microsoft.com/office/powerpoint/2010/main" val="3139265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26">
              <a:defRPr/>
            </a:pPr>
            <a:r>
              <a:rPr lang="en-NZ" dirty="0"/>
              <a:t>Developed by Professor Lynne Turner-Stokes and her colleagues at King’s College London School of Medicine and the Northwick Park Regional Rehabilitation Unit</a:t>
            </a:r>
          </a:p>
          <a:p>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29</a:t>
            </a:fld>
            <a:endParaRPr lang="en-NZ"/>
          </a:p>
        </p:txBody>
      </p:sp>
    </p:spTree>
    <p:extLst>
      <p:ext uri="{BB962C8B-B14F-4D97-AF65-F5344CB8AC3E}">
        <p14:creationId xmlns:p14="http://schemas.microsoft.com/office/powerpoint/2010/main" val="123773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585D5B18-DA88-49C5-9698-ABD7733717BB}" type="slidenum">
              <a:rPr lang="en-NZ" smtClean="0"/>
              <a:pPr/>
              <a:t>31</a:t>
            </a:fld>
            <a:endParaRPr lang="en-NZ"/>
          </a:p>
        </p:txBody>
      </p:sp>
    </p:spTree>
    <p:extLst>
      <p:ext uri="{BB962C8B-B14F-4D97-AF65-F5344CB8AC3E}">
        <p14:creationId xmlns:p14="http://schemas.microsoft.com/office/powerpoint/2010/main" val="215597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this is a repeat of the previous slide –  and is really here for</a:t>
            </a:r>
            <a:r>
              <a:rPr lang="en-NZ" baseline="0" dirty="0"/>
              <a:t> a bit of fun.</a:t>
            </a:r>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5</a:t>
            </a:fld>
            <a:endParaRPr lang="en-NZ"/>
          </a:p>
        </p:txBody>
      </p:sp>
    </p:spTree>
    <p:extLst>
      <p:ext uri="{BB962C8B-B14F-4D97-AF65-F5344CB8AC3E}">
        <p14:creationId xmlns:p14="http://schemas.microsoft.com/office/powerpoint/2010/main" val="2073294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35</a:t>
            </a:fld>
            <a:endParaRPr lang="en-NZ"/>
          </a:p>
        </p:txBody>
      </p:sp>
    </p:spTree>
    <p:extLst>
      <p:ext uri="{BB962C8B-B14F-4D97-AF65-F5344CB8AC3E}">
        <p14:creationId xmlns:p14="http://schemas.microsoft.com/office/powerpoint/2010/main" val="1956645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38</a:t>
            </a:fld>
            <a:endParaRPr lang="en-NZ"/>
          </a:p>
        </p:txBody>
      </p:sp>
    </p:spTree>
    <p:extLst>
      <p:ext uri="{BB962C8B-B14F-4D97-AF65-F5344CB8AC3E}">
        <p14:creationId xmlns:p14="http://schemas.microsoft.com/office/powerpoint/2010/main" val="1738987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Joint Commission for Hospital Accreditation investigated about 2.5 thousand reported</a:t>
            </a:r>
            <a:r>
              <a:rPr lang="en-NZ" baseline="0" dirty="0"/>
              <a:t> sentinel events. They determined that for over 70% the primary root cause was communication failure.</a:t>
            </a:r>
          </a:p>
          <a:p>
            <a:endParaRPr lang="en-NZ" baseline="0" dirty="0"/>
          </a:p>
          <a:p>
            <a:r>
              <a:rPr lang="en-NZ" baseline="0" dirty="0"/>
              <a:t>It goes without saying that effective communication and teamwork is essential for the delivery of high quality, safe patient care.</a:t>
            </a:r>
          </a:p>
          <a:p>
            <a:endParaRPr lang="en-NZ" baseline="0" dirty="0"/>
          </a:p>
          <a:p>
            <a:r>
              <a:rPr lang="en-NZ" baseline="0" dirty="0"/>
              <a:t>All to frequently, effective communication is situation or personality dependent. Research from other high reliability domains such as commercial aviation have shown that the adoption of standardised tools is very effective in enhancing teamwork and reducing risk.</a:t>
            </a:r>
          </a:p>
          <a:p>
            <a:endParaRPr lang="en-NZ" dirty="0"/>
          </a:p>
          <a:p>
            <a:r>
              <a:rPr lang="en-NZ" dirty="0"/>
              <a:t>Equally</a:t>
            </a:r>
            <a:r>
              <a:rPr lang="en-NZ" baseline="0" dirty="0"/>
              <a:t> important is creating an environment that feels ‘safe’ for team members </a:t>
            </a:r>
            <a:r>
              <a:rPr lang="en-NZ" baseline="0" dirty="0" err="1"/>
              <a:t>si</a:t>
            </a:r>
            <a:r>
              <a:rPr lang="en-NZ" baseline="0" dirty="0"/>
              <a:t> they can speak up when they have safety concerns about a patient or situation.</a:t>
            </a:r>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39</a:t>
            </a:fld>
            <a:endParaRPr lang="en-NZ"/>
          </a:p>
        </p:txBody>
      </p:sp>
    </p:spTree>
    <p:extLst>
      <p:ext uri="{BB962C8B-B14F-4D97-AF65-F5344CB8AC3E}">
        <p14:creationId xmlns:p14="http://schemas.microsoft.com/office/powerpoint/2010/main" val="614887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here we have a situation!</a:t>
            </a:r>
          </a:p>
          <a:p>
            <a:endParaRPr lang="en-NZ" dirty="0"/>
          </a:p>
          <a:p>
            <a:r>
              <a:rPr lang="en-NZ" dirty="0"/>
              <a:t>Of course this is just a cartoon and would never happen in real life!</a:t>
            </a:r>
          </a:p>
        </p:txBody>
      </p:sp>
      <p:sp>
        <p:nvSpPr>
          <p:cNvPr id="4" name="Slide Number Placeholder 3"/>
          <p:cNvSpPr>
            <a:spLocks noGrp="1"/>
          </p:cNvSpPr>
          <p:nvPr>
            <p:ph type="sldNum" sz="quarter" idx="10"/>
          </p:nvPr>
        </p:nvSpPr>
        <p:spPr/>
        <p:txBody>
          <a:bodyPr/>
          <a:lstStyle/>
          <a:p>
            <a:fld id="{2F5EFE35-CB0F-4A41-BE62-8AF8D7F52B16}" type="slidenum">
              <a:rPr lang="en-NZ" smtClean="0"/>
              <a:t>40</a:t>
            </a:fld>
            <a:endParaRPr lang="en-NZ"/>
          </a:p>
        </p:txBody>
      </p:sp>
    </p:spTree>
    <p:extLst>
      <p:ext uri="{BB962C8B-B14F-4D97-AF65-F5344CB8AC3E}">
        <p14:creationId xmlns:p14="http://schemas.microsoft.com/office/powerpoint/2010/main" val="2809648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Talk through the 2 examples</a:t>
            </a:r>
          </a:p>
          <a:p>
            <a:pPr marL="228531" indent="-228531">
              <a:buAutoNum type="arabicPeriod"/>
            </a:pPr>
            <a:r>
              <a:rPr lang="en-NZ" dirty="0"/>
              <a:t>Client becoming unwell over the week and resulted in a fall in the bathroom – review of notes…</a:t>
            </a:r>
          </a:p>
          <a:p>
            <a:pPr marL="228531" indent="-228531">
              <a:buAutoNum type="arabicPeriod"/>
            </a:pPr>
            <a:r>
              <a:rPr lang="en-NZ" dirty="0"/>
              <a:t>Client physically acting out – debrief</a:t>
            </a:r>
            <a:r>
              <a:rPr lang="en-NZ" baseline="0" dirty="0"/>
              <a:t> held not knowing of another event 5 minutes ago</a:t>
            </a:r>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42</a:t>
            </a:fld>
            <a:endParaRPr lang="en-NZ"/>
          </a:p>
        </p:txBody>
      </p:sp>
    </p:spTree>
    <p:extLst>
      <p:ext uri="{BB962C8B-B14F-4D97-AF65-F5344CB8AC3E}">
        <p14:creationId xmlns:p14="http://schemas.microsoft.com/office/powerpoint/2010/main" val="2059977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NZ" dirty="0"/>
              <a:t>And here comes the story</a:t>
            </a:r>
            <a:r>
              <a:rPr lang="en-NZ" baseline="0" dirty="0"/>
              <a:t> how we did this…</a:t>
            </a:r>
            <a:endParaRPr lang="en-NZ" dirty="0"/>
          </a:p>
        </p:txBody>
      </p:sp>
      <p:sp>
        <p:nvSpPr>
          <p:cNvPr id="4" name="Slide Number Placeholder 3"/>
          <p:cNvSpPr>
            <a:spLocks noGrp="1"/>
          </p:cNvSpPr>
          <p:nvPr>
            <p:ph type="sldNum" sz="quarter" idx="10"/>
          </p:nvPr>
        </p:nvSpPr>
        <p:spPr/>
        <p:txBody>
          <a:bodyPr/>
          <a:lstStyle/>
          <a:p>
            <a:fld id="{1BB184C3-F786-4B8F-BDDF-F74B7376116A}" type="slidenum">
              <a:rPr lang="en-NZ" smtClean="0"/>
              <a:pPr/>
              <a:t>44</a:t>
            </a:fld>
            <a:endParaRPr lang="en-NZ"/>
          </a:p>
        </p:txBody>
      </p:sp>
    </p:spTree>
    <p:extLst>
      <p:ext uri="{BB962C8B-B14F-4D97-AF65-F5344CB8AC3E}">
        <p14:creationId xmlns:p14="http://schemas.microsoft.com/office/powerpoint/2010/main" val="2299594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47</a:t>
            </a:fld>
            <a:endParaRPr lang="en-NZ"/>
          </a:p>
        </p:txBody>
      </p:sp>
    </p:spTree>
    <p:extLst>
      <p:ext uri="{BB962C8B-B14F-4D97-AF65-F5344CB8AC3E}">
        <p14:creationId xmlns:p14="http://schemas.microsoft.com/office/powerpoint/2010/main" val="2526472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NZ" dirty="0"/>
              <a:t>And here comes the story</a:t>
            </a:r>
            <a:r>
              <a:rPr lang="en-NZ" baseline="0" dirty="0"/>
              <a:t> how we did this…</a:t>
            </a:r>
            <a:endParaRPr lang="en-NZ" dirty="0"/>
          </a:p>
        </p:txBody>
      </p:sp>
      <p:sp>
        <p:nvSpPr>
          <p:cNvPr id="4" name="Slide Number Placeholder 3"/>
          <p:cNvSpPr>
            <a:spLocks noGrp="1"/>
          </p:cNvSpPr>
          <p:nvPr>
            <p:ph type="sldNum" sz="quarter" idx="10"/>
          </p:nvPr>
        </p:nvSpPr>
        <p:spPr/>
        <p:txBody>
          <a:bodyPr/>
          <a:lstStyle/>
          <a:p>
            <a:fld id="{1BB184C3-F786-4B8F-BDDF-F74B7376116A}" type="slidenum">
              <a:rPr lang="en-NZ" smtClean="0"/>
              <a:pPr/>
              <a:t>51</a:t>
            </a:fld>
            <a:endParaRPr lang="en-NZ"/>
          </a:p>
        </p:txBody>
      </p:sp>
    </p:spTree>
    <p:extLst>
      <p:ext uri="{BB962C8B-B14F-4D97-AF65-F5344CB8AC3E}">
        <p14:creationId xmlns:p14="http://schemas.microsoft.com/office/powerpoint/2010/main" val="2371883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Standards within NZ from both </a:t>
            </a:r>
            <a:r>
              <a:rPr lang="en-NZ" dirty="0" err="1"/>
              <a:t>MoH</a:t>
            </a:r>
            <a:r>
              <a:rPr lang="en-NZ" baseline="0" dirty="0"/>
              <a:t> and Health information privacy code highlight the potential risk involved with sharing health information via the use of email. Both these guides do not ban the use of email. However, they strongly suggest that internal policies are developed with the awareness of the potential risk to reduce or eliminate privacy breaches. Such recommendations include: encrypting email, discouraging lengthy chain responses, and establishing guidelines on what information is acceptable to be emailed</a:t>
            </a:r>
            <a:endParaRPr lang="en-NZ" dirty="0"/>
          </a:p>
        </p:txBody>
      </p:sp>
      <p:sp>
        <p:nvSpPr>
          <p:cNvPr id="4" name="Slide Number Placeholder 3"/>
          <p:cNvSpPr>
            <a:spLocks noGrp="1"/>
          </p:cNvSpPr>
          <p:nvPr>
            <p:ph type="sldNum" sz="quarter" idx="10"/>
          </p:nvPr>
        </p:nvSpPr>
        <p:spPr/>
        <p:txBody>
          <a:bodyPr/>
          <a:lstStyle/>
          <a:p>
            <a:fld id="{C3A40188-4F3D-4C8C-A5D2-40CA266A9A8C}" type="slidenum">
              <a:rPr lang="en-NZ" smtClean="0"/>
              <a:pPr/>
              <a:t>53</a:t>
            </a:fld>
            <a:endParaRPr lang="en-NZ"/>
          </a:p>
        </p:txBody>
      </p:sp>
    </p:spTree>
    <p:extLst>
      <p:ext uri="{BB962C8B-B14F-4D97-AF65-F5344CB8AC3E}">
        <p14:creationId xmlns:p14="http://schemas.microsoft.com/office/powerpoint/2010/main" val="2795083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Here is a handful of breaches of privacy</a:t>
            </a:r>
            <a:r>
              <a:rPr lang="en-NZ" baseline="0" dirty="0"/>
              <a:t> via e-mail</a:t>
            </a:r>
          </a:p>
          <a:p>
            <a:r>
              <a:rPr lang="en-NZ" baseline="0" dirty="0"/>
              <a:t>One of the problems with e-mail functions is that it is too good! It is easy to attach a file and with the auto populate addresses the process of sending information is very fast – however the risks are there. How do we check to ensure the attachment is the correct one and I’m sure we have all been guilty of sending an email to the </a:t>
            </a:r>
            <a:r>
              <a:rPr lang="en-NZ" baseline="0"/>
              <a:t>wrong person.</a:t>
            </a:r>
            <a:endParaRPr lang="en-NZ" dirty="0"/>
          </a:p>
        </p:txBody>
      </p:sp>
      <p:sp>
        <p:nvSpPr>
          <p:cNvPr id="4" name="Slide Number Placeholder 3"/>
          <p:cNvSpPr>
            <a:spLocks noGrp="1"/>
          </p:cNvSpPr>
          <p:nvPr>
            <p:ph type="sldNum" sz="quarter" idx="10"/>
          </p:nvPr>
        </p:nvSpPr>
        <p:spPr/>
        <p:txBody>
          <a:bodyPr/>
          <a:lstStyle/>
          <a:p>
            <a:fld id="{C3A40188-4F3D-4C8C-A5D2-40CA266A9A8C}" type="slidenum">
              <a:rPr lang="en-NZ" smtClean="0"/>
              <a:pPr/>
              <a:t>54</a:t>
            </a:fld>
            <a:endParaRPr lang="en-NZ"/>
          </a:p>
        </p:txBody>
      </p:sp>
    </p:spTree>
    <p:extLst>
      <p:ext uri="{BB962C8B-B14F-4D97-AF65-F5344CB8AC3E}">
        <p14:creationId xmlns:p14="http://schemas.microsoft.com/office/powerpoint/2010/main" val="4269448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Although this was just a bit of fun the aim here was to demo that we</a:t>
            </a:r>
            <a:r>
              <a:rPr lang="en-NZ" baseline="0" dirty="0"/>
              <a:t> can use IT to help create some engagement. </a:t>
            </a:r>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6</a:t>
            </a:fld>
            <a:endParaRPr lang="en-NZ"/>
          </a:p>
        </p:txBody>
      </p:sp>
    </p:spTree>
    <p:extLst>
      <p:ext uri="{BB962C8B-B14F-4D97-AF65-F5344CB8AC3E}">
        <p14:creationId xmlns:p14="http://schemas.microsoft.com/office/powerpoint/2010/main" val="352351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NZ" dirty="0"/>
              <a:t>And here comes the story</a:t>
            </a:r>
            <a:r>
              <a:rPr lang="en-NZ" baseline="0" dirty="0"/>
              <a:t> how we did this…</a:t>
            </a:r>
            <a:endParaRPr lang="en-NZ" dirty="0"/>
          </a:p>
        </p:txBody>
      </p:sp>
      <p:sp>
        <p:nvSpPr>
          <p:cNvPr id="4" name="Slide Number Placeholder 3"/>
          <p:cNvSpPr>
            <a:spLocks noGrp="1"/>
          </p:cNvSpPr>
          <p:nvPr>
            <p:ph type="sldNum" sz="quarter" idx="10"/>
          </p:nvPr>
        </p:nvSpPr>
        <p:spPr/>
        <p:txBody>
          <a:bodyPr/>
          <a:lstStyle/>
          <a:p>
            <a:fld id="{1BB184C3-F786-4B8F-BDDF-F74B7376116A}" type="slidenum">
              <a:rPr lang="en-NZ" smtClean="0"/>
              <a:pPr/>
              <a:t>55</a:t>
            </a:fld>
            <a:endParaRPr lang="en-NZ"/>
          </a:p>
        </p:txBody>
      </p:sp>
    </p:spTree>
    <p:extLst>
      <p:ext uri="{BB962C8B-B14F-4D97-AF65-F5344CB8AC3E}">
        <p14:creationId xmlns:p14="http://schemas.microsoft.com/office/powerpoint/2010/main" val="1855885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61</a:t>
            </a:fld>
            <a:endParaRPr lang="en-NZ"/>
          </a:p>
        </p:txBody>
      </p:sp>
    </p:spTree>
    <p:extLst>
      <p:ext uri="{BB962C8B-B14F-4D97-AF65-F5344CB8AC3E}">
        <p14:creationId xmlns:p14="http://schemas.microsoft.com/office/powerpoint/2010/main" val="338110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a brief bit about me and where I work… I am</a:t>
            </a:r>
            <a:r>
              <a:rPr lang="en-NZ" baseline="0" dirty="0"/>
              <a:t> the National Rehabilitation Director of a New Zealand based private company called ABI Rehabilitation. We are the main providers for adult inpatient brain injury rehabilitation in New Zealand serving about 85% of the population. We have facilities in our largest city Auckland and in our capital city Wellington (the 2 blue dots).</a:t>
            </a:r>
            <a:endParaRPr lang="en-NZ" dirty="0"/>
          </a:p>
        </p:txBody>
      </p:sp>
      <p:sp>
        <p:nvSpPr>
          <p:cNvPr id="4" name="Slide Number Placeholder 3"/>
          <p:cNvSpPr>
            <a:spLocks noGrp="1"/>
          </p:cNvSpPr>
          <p:nvPr>
            <p:ph type="sldNum" sz="quarter" idx="10"/>
          </p:nvPr>
        </p:nvSpPr>
        <p:spPr/>
        <p:txBody>
          <a:bodyPr/>
          <a:lstStyle/>
          <a:p>
            <a:fld id="{AF8D87E8-99C8-45CA-8939-E6435456A703}" type="slidenum">
              <a:rPr lang="en-NZ" smtClean="0"/>
              <a:t>7</a:t>
            </a:fld>
            <a:endParaRPr lang="en-NZ"/>
          </a:p>
        </p:txBody>
      </p:sp>
    </p:spTree>
    <p:extLst>
      <p:ext uri="{BB962C8B-B14F-4D97-AF65-F5344CB8AC3E}">
        <p14:creationId xmlns:p14="http://schemas.microsoft.com/office/powerpoint/2010/main" val="220317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for those unfamiliar with where New Zealand is here</a:t>
            </a:r>
            <a:r>
              <a:rPr lang="en-NZ" baseline="0" dirty="0"/>
              <a:t> is a quick tour from Chicago</a:t>
            </a:r>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8</a:t>
            </a:fld>
            <a:endParaRPr lang="en-NZ"/>
          </a:p>
        </p:txBody>
      </p:sp>
    </p:spTree>
    <p:extLst>
      <p:ext uri="{BB962C8B-B14F-4D97-AF65-F5344CB8AC3E}">
        <p14:creationId xmlns:p14="http://schemas.microsoft.com/office/powerpoint/2010/main" val="404112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this is the Auckland site. It is made up of 7 houses with a total of 33 beds. Each house has a purpose</a:t>
            </a:r>
            <a:r>
              <a:rPr lang="en-NZ" baseline="0" dirty="0"/>
              <a:t> e.g. behavioural unit, emerging consciousness, transitional living or high medical/nursing needs. Clients move through the houses as they progress.</a:t>
            </a:r>
            <a:r>
              <a:rPr lang="en-NZ" dirty="0"/>
              <a:t> </a:t>
            </a:r>
          </a:p>
        </p:txBody>
      </p:sp>
      <p:sp>
        <p:nvSpPr>
          <p:cNvPr id="4" name="Slide Number Placeholder 3"/>
          <p:cNvSpPr>
            <a:spLocks noGrp="1"/>
          </p:cNvSpPr>
          <p:nvPr>
            <p:ph type="sldNum" sz="quarter" idx="10"/>
          </p:nvPr>
        </p:nvSpPr>
        <p:spPr/>
        <p:txBody>
          <a:bodyPr/>
          <a:lstStyle/>
          <a:p>
            <a:fld id="{2F5EFE35-CB0F-4A41-BE62-8AF8D7F52B16}" type="slidenum">
              <a:rPr lang="en-NZ" smtClean="0"/>
              <a:t>9</a:t>
            </a:fld>
            <a:endParaRPr lang="en-NZ"/>
          </a:p>
        </p:txBody>
      </p:sp>
    </p:spTree>
    <p:extLst>
      <p:ext uri="{BB962C8B-B14F-4D97-AF65-F5344CB8AC3E}">
        <p14:creationId xmlns:p14="http://schemas.microsoft.com/office/powerpoint/2010/main" val="970882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here are some shots from</a:t>
            </a:r>
            <a:r>
              <a:rPr lang="en-NZ" baseline="0" dirty="0"/>
              <a:t> around NZ – NZ is well known for its incredible landscape, mountains, lakes and beaches. It is also famously known for </a:t>
            </a:r>
            <a:r>
              <a:rPr lang="en-NZ" baseline="0" dirty="0" err="1"/>
              <a:t>for</a:t>
            </a:r>
            <a:r>
              <a:rPr lang="en-NZ" baseline="0" dirty="0"/>
              <a:t> its national sport rugby and the national team the All Blacks</a:t>
            </a:r>
            <a:endParaRPr lang="en-NZ" dirty="0"/>
          </a:p>
        </p:txBody>
      </p:sp>
      <p:sp>
        <p:nvSpPr>
          <p:cNvPr id="4" name="Slide Number Placeholder 3"/>
          <p:cNvSpPr>
            <a:spLocks noGrp="1"/>
          </p:cNvSpPr>
          <p:nvPr>
            <p:ph type="sldNum" sz="quarter" idx="10"/>
          </p:nvPr>
        </p:nvSpPr>
        <p:spPr/>
        <p:txBody>
          <a:bodyPr/>
          <a:lstStyle/>
          <a:p>
            <a:fld id="{AF8D87E8-99C8-45CA-8939-E6435456A703}" type="slidenum">
              <a:rPr lang="en-NZ" smtClean="0"/>
              <a:t>10</a:t>
            </a:fld>
            <a:endParaRPr lang="en-NZ"/>
          </a:p>
        </p:txBody>
      </p:sp>
    </p:spTree>
    <p:extLst>
      <p:ext uri="{BB962C8B-B14F-4D97-AF65-F5344CB8AC3E}">
        <p14:creationId xmlns:p14="http://schemas.microsoft.com/office/powerpoint/2010/main" val="235256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a:t>
            </a:r>
            <a:r>
              <a:rPr lang="en-NZ" baseline="0" dirty="0"/>
              <a:t> as you may know this weekend is a very big weekend for rugby here in Chicago. The NZ Maori’s are playing the Eagles on Friday night and the All Blacks are playing Ireland on Saturday night. So I though it was fitting to stick with the rugby theme of the next few slide or two… </a:t>
            </a:r>
            <a:endParaRPr lang="en-NZ" dirty="0"/>
          </a:p>
        </p:txBody>
      </p:sp>
      <p:sp>
        <p:nvSpPr>
          <p:cNvPr id="4" name="Slide Number Placeholder 3"/>
          <p:cNvSpPr>
            <a:spLocks noGrp="1"/>
          </p:cNvSpPr>
          <p:nvPr>
            <p:ph type="sldNum" sz="quarter" idx="10"/>
          </p:nvPr>
        </p:nvSpPr>
        <p:spPr/>
        <p:txBody>
          <a:bodyPr/>
          <a:lstStyle/>
          <a:p>
            <a:fld id="{2F5EFE35-CB0F-4A41-BE62-8AF8D7F52B16}" type="slidenum">
              <a:rPr lang="en-NZ" smtClean="0"/>
              <a:t>11</a:t>
            </a:fld>
            <a:endParaRPr lang="en-NZ"/>
          </a:p>
        </p:txBody>
      </p:sp>
    </p:spTree>
    <p:extLst>
      <p:ext uri="{BB962C8B-B14F-4D97-AF65-F5344CB8AC3E}">
        <p14:creationId xmlns:p14="http://schemas.microsoft.com/office/powerpoint/2010/main" val="2911112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26">
              <a:defRPr/>
            </a:pPr>
            <a:r>
              <a:rPr lang="en-NZ" dirty="0"/>
              <a:t>This is a great story of the rise and fall of the Pontypool</a:t>
            </a:r>
            <a:r>
              <a:rPr lang="en-NZ" baseline="0" dirty="0"/>
              <a:t> </a:t>
            </a:r>
            <a:r>
              <a:rPr lang="en-NZ" dirty="0"/>
              <a:t>Welsh rugby club which has clear stolen the name form the Clint</a:t>
            </a:r>
            <a:r>
              <a:rPr lang="en-NZ" baseline="0" dirty="0"/>
              <a:t> Eastwood Western. I thought this title was quite fitting when talking about ECMS. I think it is fair to say that most CMS will have  plenty of good (that we tend to embellish), components of bad (that we tend to find work arounds) and unfortunately a fair bit of the ugly!</a:t>
            </a:r>
          </a:p>
        </p:txBody>
      </p:sp>
      <p:sp>
        <p:nvSpPr>
          <p:cNvPr id="4" name="Slide Number Placeholder 3"/>
          <p:cNvSpPr>
            <a:spLocks noGrp="1"/>
          </p:cNvSpPr>
          <p:nvPr>
            <p:ph type="sldNum" sz="quarter" idx="10"/>
          </p:nvPr>
        </p:nvSpPr>
        <p:spPr/>
        <p:txBody>
          <a:bodyPr/>
          <a:lstStyle/>
          <a:p>
            <a:pPr defTabSz="914126">
              <a:defRPr/>
            </a:pPr>
            <a:fld id="{AF8D87E8-99C8-45CA-8939-E6435456A703}" type="slidenum">
              <a:rPr lang="en-NZ" sz="1800" kern="0">
                <a:solidFill>
                  <a:sysClr val="windowText" lastClr="000000"/>
                </a:solidFill>
              </a:rPr>
              <a:pPr defTabSz="914126">
                <a:defRPr/>
              </a:pPr>
              <a:t>12</a:t>
            </a:fld>
            <a:endParaRPr lang="en-NZ" sz="1800" kern="0">
              <a:solidFill>
                <a:sysClr val="windowText" lastClr="000000"/>
              </a:solidFill>
            </a:endParaRPr>
          </a:p>
        </p:txBody>
      </p:sp>
    </p:spTree>
    <p:extLst>
      <p:ext uri="{BB962C8B-B14F-4D97-AF65-F5344CB8AC3E}">
        <p14:creationId xmlns:p14="http://schemas.microsoft.com/office/powerpoint/2010/main" val="118783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410279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68905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569165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7AAC0C-3B93-439E-8AA9-0BA34AF9528C}" type="datetimeFigureOut">
              <a:rPr lang="en-NZ" smtClean="0"/>
              <a:t>16/03/2018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294504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AAC0C-3B93-439E-8AA9-0BA34AF9528C}" type="datetimeFigureOut">
              <a:rPr lang="en-NZ" smtClean="0"/>
              <a:t>16/03/2018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813685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7AAC0C-3B93-439E-8AA9-0BA34AF9528C}" type="datetimeFigureOut">
              <a:rPr lang="en-NZ" smtClean="0"/>
              <a:t>16/03/2018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184782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7AAC0C-3B93-439E-8AA9-0BA34AF9528C}" type="datetimeFigureOut">
              <a:rPr lang="en-NZ" smtClean="0"/>
              <a:t>16/03/2018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2707148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7AAC0C-3B93-439E-8AA9-0BA34AF9528C}" type="datetimeFigureOut">
              <a:rPr lang="en-NZ" smtClean="0"/>
              <a:t>16/03/2018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3204708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7AAC0C-3B93-439E-8AA9-0BA34AF9528C}" type="datetimeFigureOut">
              <a:rPr lang="en-NZ" smtClean="0"/>
              <a:t>16/03/2018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987150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AAC0C-3B93-439E-8AA9-0BA34AF9528C}" type="datetimeFigureOut">
              <a:rPr lang="en-NZ" smtClean="0"/>
              <a:t>16/03/2018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3404423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7AAC0C-3B93-439E-8AA9-0BA34AF9528C}" type="datetimeFigureOut">
              <a:rPr lang="en-NZ" smtClean="0"/>
              <a:t>16/03/2018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200559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cxnSp>
        <p:nvCxnSpPr>
          <p:cNvPr id="7" name="Straight Connector 6"/>
          <p:cNvCxnSpPr/>
          <p:nvPr userDrawn="1"/>
        </p:nvCxnSpPr>
        <p:spPr>
          <a:xfrm>
            <a:off x="628650" y="1236133"/>
            <a:ext cx="78867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96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7AAC0C-3B93-439E-8AA9-0BA34AF9528C}" type="datetimeFigureOut">
              <a:rPr lang="en-NZ" smtClean="0"/>
              <a:t>16/03/2018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4169920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AAC0C-3B93-439E-8AA9-0BA34AF9528C}" type="datetimeFigureOut">
              <a:rPr lang="en-NZ" smtClean="0"/>
              <a:t>16/03/2018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68340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AAC0C-3B93-439E-8AA9-0BA34AF9528C}" type="datetimeFigureOut">
              <a:rPr lang="en-NZ" smtClean="0"/>
              <a:t>16/03/2018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81D2D85-0027-4C58-9474-129CA0223A32}" type="slidenum">
              <a:rPr lang="en-NZ" smtClean="0"/>
              <a:t>‹#›</a:t>
            </a:fld>
            <a:endParaRPr lang="en-NZ"/>
          </a:p>
        </p:txBody>
      </p:sp>
    </p:spTree>
    <p:extLst>
      <p:ext uri="{BB962C8B-B14F-4D97-AF65-F5344CB8AC3E}">
        <p14:creationId xmlns:p14="http://schemas.microsoft.com/office/powerpoint/2010/main" val="3604951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95320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7767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9636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1869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32684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76677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3/16/2018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164575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80666-FB37-4B36-9149-507F3B0178E3}" type="datetimeFigureOut">
              <a:rPr lang="en-US" smtClean="0"/>
              <a:pPr/>
              <a:t>3/16/2018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61663116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AAC0C-3B93-439E-8AA9-0BA34AF9528C}" type="datetimeFigureOut">
              <a:rPr lang="en-NZ" smtClean="0"/>
              <a:t>16/03/2018</a:t>
            </a:fld>
            <a:endParaRPr lang="en-N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D2D85-0027-4C58-9474-129CA0223A32}" type="slidenum">
              <a:rPr lang="en-NZ" smtClean="0"/>
              <a:t>‹#›</a:t>
            </a:fld>
            <a:endParaRPr lang="en-NZ"/>
          </a:p>
        </p:txBody>
      </p:sp>
    </p:spTree>
    <p:extLst>
      <p:ext uri="{BB962C8B-B14F-4D97-AF65-F5344CB8AC3E}">
        <p14:creationId xmlns:p14="http://schemas.microsoft.com/office/powerpoint/2010/main" val="103602417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4.jpe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jpeg"/><Relationship Id="rId2" Type="http://schemas.openxmlformats.org/officeDocument/2006/relationships/notesSlide" Target="../notesSlides/notesSlide7.xml"/><Relationship Id="rId16" Type="http://schemas.openxmlformats.org/officeDocument/2006/relationships/image" Target="../media/image24.jpeg"/><Relationship Id="rId20" Type="http://schemas.openxmlformats.org/officeDocument/2006/relationships/image" Target="../media/image28.jpeg"/><Relationship Id="rId29"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24" Type="http://schemas.openxmlformats.org/officeDocument/2006/relationships/image" Target="../media/image32.jpeg"/><Relationship Id="rId32" Type="http://schemas.openxmlformats.org/officeDocument/2006/relationships/image" Target="../media/image40.jpeg"/><Relationship Id="rId5" Type="http://schemas.openxmlformats.org/officeDocument/2006/relationships/image" Target="../media/image13.jpeg"/><Relationship Id="rId15" Type="http://schemas.openxmlformats.org/officeDocument/2006/relationships/image" Target="../media/image23.jpeg"/><Relationship Id="rId23" Type="http://schemas.openxmlformats.org/officeDocument/2006/relationships/image" Target="../media/image31.jpeg"/><Relationship Id="rId28" Type="http://schemas.openxmlformats.org/officeDocument/2006/relationships/image" Target="../media/image36.jpeg"/><Relationship Id="rId10" Type="http://schemas.openxmlformats.org/officeDocument/2006/relationships/image" Target="../media/image18.jpeg"/><Relationship Id="rId19" Type="http://schemas.openxmlformats.org/officeDocument/2006/relationships/image" Target="../media/image27.jpeg"/><Relationship Id="rId31" Type="http://schemas.openxmlformats.org/officeDocument/2006/relationships/image" Target="../media/image39.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jpeg"/><Relationship Id="rId27" Type="http://schemas.openxmlformats.org/officeDocument/2006/relationships/image" Target="../media/image35.jpeg"/><Relationship Id="rId30"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56.png"/><Relationship Id="rId7"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chart" Target="../charts/chart4.xml"/><Relationship Id="rId4" Type="http://schemas.openxmlformats.org/officeDocument/2006/relationships/image" Target="../media/image57.png"/><Relationship Id="rId9" Type="http://schemas.openxmlformats.org/officeDocument/2006/relationships/chart" Target="../charts/char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9.xml"/><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65863"/>
            <a:ext cx="6858000" cy="2269070"/>
          </a:xfrm>
        </p:spPr>
        <p:txBody>
          <a:bodyPr anchor="ctr">
            <a:normAutofit fontScale="90000"/>
          </a:bodyPr>
          <a:lstStyle/>
          <a:p>
            <a:r>
              <a:rPr lang="en-US" dirty="0"/>
              <a:t>2016 ACRM Conference</a:t>
            </a:r>
            <a:br>
              <a:rPr lang="en-US" dirty="0"/>
            </a:br>
            <a:r>
              <a:rPr lang="en-US" dirty="0"/>
              <a:t/>
            </a:r>
            <a:br>
              <a:rPr lang="en-US" dirty="0"/>
            </a:br>
            <a:endParaRPr lang="en-US" sz="36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26920" y="999064"/>
            <a:ext cx="5090160" cy="762000"/>
          </a:xfrm>
          <a:prstGeom prst="rect">
            <a:avLst/>
          </a:prstGeom>
        </p:spPr>
      </p:pic>
    </p:spTree>
    <p:extLst>
      <p:ext uri="{BB962C8B-B14F-4D97-AF65-F5344CB8AC3E}">
        <p14:creationId xmlns:p14="http://schemas.microsoft.com/office/powerpoint/2010/main" val="3515496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94947" y="2068549"/>
            <a:ext cx="1428750" cy="107156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12529" y="3140112"/>
            <a:ext cx="1428750" cy="107156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52447" y="2068549"/>
            <a:ext cx="1428750" cy="1071563"/>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23697" y="2068549"/>
            <a:ext cx="1428750" cy="1071563"/>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37447" y="4211674"/>
            <a:ext cx="1428750" cy="1071563"/>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866197" y="2068549"/>
            <a:ext cx="1428750" cy="1071563"/>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37767" y="2068548"/>
            <a:ext cx="1428750" cy="1071563"/>
          </a:xfrm>
          <a:prstGeom prst="rect">
            <a:avLst/>
          </a:prstGeom>
        </p:spPr>
      </p:pic>
      <p:pic>
        <p:nvPicPr>
          <p:cNvPr id="11" name="Picture 1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697" y="2068549"/>
            <a:ext cx="1428750" cy="1071563"/>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00075" y="996987"/>
            <a:ext cx="1428750" cy="1071563"/>
          </a:xfrm>
          <a:prstGeom prst="rect">
            <a:avLst/>
          </a:prstGeom>
        </p:spPr>
      </p:pic>
      <p:pic>
        <p:nvPicPr>
          <p:cNvPr id="13" name="Picture 1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028825" y="996987"/>
            <a:ext cx="1428750" cy="1071563"/>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457575" y="996987"/>
            <a:ext cx="1428750" cy="1071563"/>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4886325" y="996987"/>
            <a:ext cx="1428750" cy="1071563"/>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286500" y="996987"/>
            <a:ext cx="1428750" cy="1071563"/>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715250" y="996987"/>
            <a:ext cx="1428750" cy="1071563"/>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4857750" y="3140112"/>
            <a:ext cx="1428750" cy="1071563"/>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437697" y="3140112"/>
            <a:ext cx="1428750" cy="1071563"/>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008947" y="3140112"/>
            <a:ext cx="1428750" cy="1071563"/>
          </a:xfrm>
          <a:prstGeom prst="rect">
            <a:avLst/>
          </a:prstGeom>
        </p:spPr>
      </p:pic>
      <p:pic>
        <p:nvPicPr>
          <p:cNvPr id="21" name="Picture 2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6286500" y="3140112"/>
            <a:ext cx="1428750" cy="1071563"/>
          </a:xfrm>
          <a:prstGeom prst="rect">
            <a:avLst/>
          </a:prstGeom>
        </p:spPr>
      </p:pic>
      <p:pic>
        <p:nvPicPr>
          <p:cNvPr id="22" name="Picture 21"/>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579865" y="3140112"/>
            <a:ext cx="1428750" cy="1071563"/>
          </a:xfrm>
          <a:prstGeom prst="rect">
            <a:avLst/>
          </a:prstGeom>
        </p:spPr>
      </p:pic>
      <p:pic>
        <p:nvPicPr>
          <p:cNvPr id="23" name="Picture 22"/>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8697" y="4211674"/>
            <a:ext cx="1428750" cy="1071563"/>
          </a:xfrm>
          <a:prstGeom prst="rect">
            <a:avLst/>
          </a:prstGeom>
        </p:spPr>
      </p:pic>
      <p:pic>
        <p:nvPicPr>
          <p:cNvPr id="24" name="Picture 23"/>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5723697" y="4211674"/>
            <a:ext cx="1428750" cy="1071563"/>
          </a:xfrm>
          <a:prstGeom prst="rect">
            <a:avLst/>
          </a:prstGeom>
        </p:spPr>
      </p:pic>
      <p:pic>
        <p:nvPicPr>
          <p:cNvPr id="25" name="Picture 24"/>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4294947" y="4211674"/>
            <a:ext cx="1428750" cy="1071563"/>
          </a:xfrm>
          <a:prstGeom prst="rect">
            <a:avLst/>
          </a:prstGeom>
        </p:spPr>
      </p:pic>
      <p:pic>
        <p:nvPicPr>
          <p:cNvPr id="26" name="Picture 25"/>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7152447" y="4211674"/>
            <a:ext cx="1428750" cy="1071563"/>
          </a:xfrm>
          <a:prstGeom prst="rect">
            <a:avLst/>
          </a:prstGeom>
        </p:spPr>
      </p:pic>
      <p:pic>
        <p:nvPicPr>
          <p:cNvPr id="27" name="Picture 26"/>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2866197" y="4211674"/>
            <a:ext cx="1428750" cy="1071563"/>
          </a:xfrm>
          <a:prstGeom prst="rect">
            <a:avLst/>
          </a:prstGeom>
        </p:spPr>
      </p:pic>
      <p:pic>
        <p:nvPicPr>
          <p:cNvPr id="28" name="Picture 27"/>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581197" y="2068549"/>
            <a:ext cx="1428750" cy="1071563"/>
          </a:xfrm>
          <a:prstGeom prst="rect">
            <a:avLst/>
          </a:prstGeom>
        </p:spPr>
      </p:pic>
      <p:pic>
        <p:nvPicPr>
          <p:cNvPr id="30" name="Picture 2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4205" y="3140112"/>
            <a:ext cx="1428750" cy="1071563"/>
          </a:xfrm>
          <a:prstGeom prst="rect">
            <a:avLst/>
          </a:prstGeom>
        </p:spPr>
      </p:pic>
      <p:pic>
        <p:nvPicPr>
          <p:cNvPr id="31" name="Picture 30"/>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8581197" y="4211674"/>
            <a:ext cx="1428750" cy="1071563"/>
          </a:xfrm>
          <a:prstGeom prst="rect">
            <a:avLst/>
          </a:prstGeom>
        </p:spPr>
      </p:pic>
      <p:pic>
        <p:nvPicPr>
          <p:cNvPr id="32" name="Picture 31"/>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828675" y="996987"/>
            <a:ext cx="1428750" cy="1071563"/>
          </a:xfrm>
          <a:prstGeom prst="rect">
            <a:avLst/>
          </a:prstGeom>
        </p:spPr>
      </p:pic>
      <p:pic>
        <p:nvPicPr>
          <p:cNvPr id="2" name="Picture 1"/>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7713737" y="5283237"/>
            <a:ext cx="1430400" cy="1072800"/>
          </a:xfrm>
          <a:prstGeom prst="rect">
            <a:avLst/>
          </a:prstGeom>
        </p:spPr>
      </p:pic>
      <p:pic>
        <p:nvPicPr>
          <p:cNvPr id="3" name="Picture 2"/>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4853350" y="5283237"/>
            <a:ext cx="1430400" cy="1072800"/>
          </a:xfrm>
          <a:prstGeom prst="rect">
            <a:avLst/>
          </a:prstGeom>
        </p:spPr>
      </p:pic>
      <p:pic>
        <p:nvPicPr>
          <p:cNvPr id="29" name="Picture 28"/>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6284162" y="5283237"/>
            <a:ext cx="1430400" cy="1072800"/>
          </a:xfrm>
          <a:prstGeom prst="rect">
            <a:avLst/>
          </a:prstGeom>
        </p:spPr>
      </p:pic>
      <p:pic>
        <p:nvPicPr>
          <p:cNvPr id="33" name="Picture 32"/>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3425134" y="5276049"/>
            <a:ext cx="1430400" cy="1072800"/>
          </a:xfrm>
          <a:prstGeom prst="rect">
            <a:avLst/>
          </a:prstGeom>
        </p:spPr>
      </p:pic>
      <p:pic>
        <p:nvPicPr>
          <p:cNvPr id="34" name="Picture 33"/>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1997380" y="5280466"/>
            <a:ext cx="1430400" cy="1072800"/>
          </a:xfrm>
          <a:prstGeom prst="rect">
            <a:avLst/>
          </a:prstGeom>
        </p:spPr>
      </p:pic>
      <p:pic>
        <p:nvPicPr>
          <p:cNvPr id="35" name="Picture 34"/>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571905" y="5283237"/>
            <a:ext cx="1430400" cy="1072800"/>
          </a:xfrm>
          <a:prstGeom prst="rect">
            <a:avLst/>
          </a:prstGeom>
        </p:spPr>
      </p:pic>
      <p:pic>
        <p:nvPicPr>
          <p:cNvPr id="36" name="Picture 35"/>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856900" y="5276049"/>
            <a:ext cx="1430400" cy="1072800"/>
          </a:xfrm>
          <a:prstGeom prst="rect">
            <a:avLst/>
          </a:prstGeom>
        </p:spPr>
      </p:pic>
      <p:sp>
        <p:nvSpPr>
          <p:cNvPr id="37" name="Title 4"/>
          <p:cNvSpPr txBox="1">
            <a:spLocks/>
          </p:cNvSpPr>
          <p:nvPr/>
        </p:nvSpPr>
        <p:spPr>
          <a:xfrm>
            <a:off x="295275" y="174611"/>
            <a:ext cx="7886700" cy="7234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4000" dirty="0">
                <a:effectLst>
                  <a:outerShdw blurRad="38100" dist="38100" dir="2700000" algn="tl">
                    <a:srgbClr val="000000">
                      <a:alpha val="43137"/>
                    </a:srgbClr>
                  </a:outerShdw>
                </a:effectLst>
              </a:rPr>
              <a:t>Landscape, Flora &amp; Fauna…</a:t>
            </a:r>
          </a:p>
        </p:txBody>
      </p:sp>
    </p:spTree>
    <p:extLst>
      <p:ext uri="{BB962C8B-B14F-4D97-AF65-F5344CB8AC3E}">
        <p14:creationId xmlns:p14="http://schemas.microsoft.com/office/powerpoint/2010/main" val="137472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15431"/>
            <a:ext cx="7886700" cy="1325563"/>
          </a:xfrm>
        </p:spPr>
        <p:txBody>
          <a:bodyPr/>
          <a:lstStyle/>
          <a:p>
            <a:r>
              <a:rPr lang="en-NZ" sz="4000" dirty="0">
                <a:effectLst>
                  <a:outerShdw blurRad="38100" dist="38100" dir="2700000" algn="tl">
                    <a:srgbClr val="000000">
                      <a:alpha val="43137"/>
                    </a:srgbClr>
                  </a:outerShdw>
                </a:effectLst>
              </a:rPr>
              <a:t>Our</a:t>
            </a:r>
            <a:r>
              <a:rPr lang="en-NZ" dirty="0"/>
              <a:t> </a:t>
            </a:r>
            <a:r>
              <a:rPr lang="en-NZ" sz="4000" dirty="0">
                <a:effectLst>
                  <a:outerShdw blurRad="38100" dist="38100" dir="2700000" algn="tl">
                    <a:srgbClr val="000000">
                      <a:alpha val="43137"/>
                    </a:srgbClr>
                  </a:outerShdw>
                </a:effectLst>
              </a:rPr>
              <a:t>Rugby…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2270"/>
            <a:ext cx="9144000" cy="5595730"/>
          </a:xfrm>
          <a:prstGeom prst="rect">
            <a:avLst/>
          </a:prstGeom>
        </p:spPr>
      </p:pic>
    </p:spTree>
    <p:extLst>
      <p:ext uri="{BB962C8B-B14F-4D97-AF65-F5344CB8AC3E}">
        <p14:creationId xmlns:p14="http://schemas.microsoft.com/office/powerpoint/2010/main" val="2006779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315" y="565683"/>
            <a:ext cx="4465868" cy="5727600"/>
          </a:xfrm>
          <a:prstGeom prst="rect">
            <a:avLst/>
          </a:prstGeom>
        </p:spPr>
      </p:pic>
    </p:spTree>
    <p:extLst>
      <p:ext uri="{BB962C8B-B14F-4D97-AF65-F5344CB8AC3E}">
        <p14:creationId xmlns:p14="http://schemas.microsoft.com/office/powerpoint/2010/main" val="2331028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429775" y="336583"/>
            <a:ext cx="8415401" cy="5727309"/>
          </a:xfrm>
          <a:prstGeom prst="rect">
            <a:avLst/>
          </a:prstGeom>
          <a:blipFill>
            <a:blip r:embed="rId4">
              <a:extLst>
                <a:ext uri="{BEBA8EAE-BF5A-486C-A8C5-ECC9F3942E4B}">
                  <a14:imgProps xmlns:a14="http://schemas.microsoft.com/office/drawing/2010/main">
                    <a14:imgLayer r:embed="rId5">
                      <a14:imgEffect>
                        <a14:artisticPencilSketch/>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 </a:t>
            </a:r>
          </a:p>
        </p:txBody>
      </p:sp>
      <p:sp>
        <p:nvSpPr>
          <p:cNvPr id="5" name="Rectangle 4"/>
          <p:cNvSpPr/>
          <p:nvPr/>
        </p:nvSpPr>
        <p:spPr>
          <a:xfrm>
            <a:off x="2289892" y="1104540"/>
            <a:ext cx="1324978" cy="1315745"/>
          </a:xfrm>
          <a:prstGeom prst="rect">
            <a:avLst/>
          </a:prstGeom>
          <a:noFill/>
        </p:spPr>
        <p:txBody>
          <a:bodyPr wrap="none" lIns="68580" tIns="34290" rIns="68580" bIns="34290">
            <a:spAutoFit/>
          </a:bodyPr>
          <a:lstStyle/>
          <a:p>
            <a:pPr algn="ctr"/>
            <a:r>
              <a:rPr lang="en-US" sz="4050" b="1" spc="38" dirty="0">
                <a:ln w="0"/>
                <a:solidFill>
                  <a:srgbClr val="92D050"/>
                </a:solidFill>
                <a:effectLst>
                  <a:innerShdw blurRad="63500" dist="50800" dir="13500000">
                    <a:srgbClr val="000000">
                      <a:alpha val="50000"/>
                    </a:srgbClr>
                  </a:innerShdw>
                </a:effectLst>
              </a:rPr>
              <a:t>The</a:t>
            </a:r>
          </a:p>
          <a:p>
            <a:pPr algn="ctr"/>
            <a:r>
              <a:rPr lang="en-US" sz="4050" b="1" spc="38" dirty="0">
                <a:ln w="0"/>
                <a:solidFill>
                  <a:srgbClr val="92D050"/>
                </a:solidFill>
                <a:effectLst>
                  <a:innerShdw blurRad="63500" dist="50800" dir="13500000">
                    <a:srgbClr val="000000">
                      <a:alpha val="50000"/>
                    </a:srgbClr>
                  </a:innerShdw>
                </a:effectLst>
              </a:rPr>
              <a:t>Good</a:t>
            </a:r>
          </a:p>
        </p:txBody>
      </p:sp>
      <p:sp>
        <p:nvSpPr>
          <p:cNvPr id="6" name="TextBox 5"/>
          <p:cNvSpPr txBox="1"/>
          <p:nvPr/>
        </p:nvSpPr>
        <p:spPr>
          <a:xfrm>
            <a:off x="4661453" y="1533811"/>
            <a:ext cx="3309730" cy="3108543"/>
          </a:xfrm>
          <a:prstGeom prst="rect">
            <a:avLst/>
          </a:prstGeom>
          <a:noFill/>
        </p:spPr>
        <p:txBody>
          <a:bodyPr wrap="square" rtlCol="0">
            <a:spAutoFit/>
          </a:bodyPr>
          <a:lstStyle/>
          <a:p>
            <a:pPr marL="285750" indent="-285750">
              <a:buFont typeface="Arial" panose="020B0604020202020204" pitchFamily="34" charset="0"/>
              <a:buChar char="•"/>
            </a:pPr>
            <a:r>
              <a:rPr lang="en-NZ" sz="2000" dirty="0">
                <a:latin typeface="Bradley Hand ITC" panose="03070402050302030203" pitchFamily="66" charset="0"/>
              </a:rPr>
              <a:t>Improved care coordination </a:t>
            </a:r>
          </a:p>
          <a:p>
            <a:pPr marL="285750" indent="-285750">
              <a:buFont typeface="Arial" panose="020B0604020202020204" pitchFamily="34" charset="0"/>
              <a:buChar char="•"/>
            </a:pPr>
            <a:r>
              <a:rPr lang="en-NZ" sz="2000" dirty="0">
                <a:latin typeface="Bradley Hand ITC" panose="03070402050302030203" pitchFamily="66" charset="0"/>
              </a:rPr>
              <a:t>A single point of entry</a:t>
            </a:r>
          </a:p>
          <a:p>
            <a:pPr marL="285750" indent="-285750">
              <a:buFont typeface="Arial" panose="020B0604020202020204" pitchFamily="34" charset="0"/>
              <a:buChar char="•"/>
            </a:pPr>
            <a:r>
              <a:rPr lang="en-NZ" sz="2000" dirty="0">
                <a:latin typeface="Bradley Hand ITC" panose="03070402050302030203" pitchFamily="66" charset="0"/>
              </a:rPr>
              <a:t>Availability of information</a:t>
            </a:r>
          </a:p>
          <a:p>
            <a:pPr marL="285750" indent="-285750">
              <a:buFont typeface="Arial" panose="020B0604020202020204" pitchFamily="34" charset="0"/>
              <a:buChar char="•"/>
            </a:pPr>
            <a:r>
              <a:rPr lang="en-NZ" sz="2000" dirty="0">
                <a:latin typeface="Bradley Hand ITC" panose="03070402050302030203" pitchFamily="66" charset="0"/>
              </a:rPr>
              <a:t>Improved data accuracy and legibility</a:t>
            </a:r>
          </a:p>
          <a:p>
            <a:pPr marL="285750" indent="-285750">
              <a:buFont typeface="Arial" panose="020B0604020202020204" pitchFamily="34" charset="0"/>
              <a:buChar char="•"/>
            </a:pPr>
            <a:r>
              <a:rPr lang="en-NZ" sz="2000" dirty="0">
                <a:latin typeface="Bradley Hand ITC" panose="03070402050302030203" pitchFamily="66" charset="0"/>
              </a:rPr>
              <a:t>Automatic warnings, reminders, triggers</a:t>
            </a:r>
          </a:p>
          <a:p>
            <a:pPr marL="285750" indent="-285750">
              <a:buFont typeface="Arial" panose="020B0604020202020204" pitchFamily="34" charset="0"/>
              <a:buChar char="•"/>
            </a:pPr>
            <a:r>
              <a:rPr lang="en-NZ" sz="2000" dirty="0">
                <a:latin typeface="Bradley Hand ITC" panose="03070402050302030203" pitchFamily="66" charset="0"/>
              </a:rPr>
              <a:t>Data Analysis </a:t>
            </a:r>
            <a:endParaRPr lang="en-NZ" sz="2000" b="1" i="1" dirty="0">
              <a:latin typeface="Bradley Hand ITC" panose="03070402050302030203" pitchFamily="66" charset="0"/>
            </a:endParaRPr>
          </a:p>
          <a:p>
            <a:pPr marL="285750" indent="-285750">
              <a:buFont typeface="Arial" panose="020B0604020202020204" pitchFamily="34" charset="0"/>
              <a:buChar char="•"/>
            </a:pPr>
            <a:endParaRPr lang="en-NZ" sz="1600" dirty="0">
              <a:latin typeface="Bradley Hand ITC" panose="03070402050302030203" pitchFamily="66" charset="0"/>
            </a:endParaRPr>
          </a:p>
        </p:txBody>
      </p:sp>
      <p:sp>
        <p:nvSpPr>
          <p:cNvPr id="7" name="TextBox 6"/>
          <p:cNvSpPr txBox="1"/>
          <p:nvPr/>
        </p:nvSpPr>
        <p:spPr>
          <a:xfrm>
            <a:off x="4468587" y="796431"/>
            <a:ext cx="3761014" cy="1015663"/>
          </a:xfrm>
          <a:prstGeom prst="rect">
            <a:avLst/>
          </a:prstGeom>
          <a:noFill/>
        </p:spPr>
        <p:txBody>
          <a:bodyPr wrap="square" rtlCol="0">
            <a:spAutoFit/>
          </a:bodyPr>
          <a:lstStyle/>
          <a:p>
            <a:pPr algn="ctr"/>
            <a:r>
              <a:rPr lang="en-NZ" sz="2000" b="1" i="1" dirty="0">
                <a:latin typeface="Bradley Hand ITC" panose="03070402050302030203" pitchFamily="66" charset="0"/>
              </a:rPr>
              <a:t>Quality, Efficiency and Communication</a:t>
            </a:r>
          </a:p>
          <a:p>
            <a:pPr marL="342900" indent="-342900" algn="ctr">
              <a:buFontTx/>
              <a:buChar char="-"/>
            </a:pPr>
            <a:endParaRPr lang="en-NZ" sz="2000" b="1" i="1" dirty="0">
              <a:latin typeface="Bradley Hand ITC" panose="03070402050302030203" pitchFamily="66" charset="0"/>
            </a:endParaRPr>
          </a:p>
        </p:txBody>
      </p:sp>
      <p:sp>
        <p:nvSpPr>
          <p:cNvPr id="8" name="Rectangle 7"/>
          <p:cNvSpPr/>
          <p:nvPr/>
        </p:nvSpPr>
        <p:spPr>
          <a:xfrm rot="528066">
            <a:off x="1397345" y="5824947"/>
            <a:ext cx="6458457" cy="958161"/>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118942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10000"/>
                                  </p:iterate>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lt">
                                    <p:tmPct val="10000"/>
                                  </p:iterate>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iterate type="lt">
                                    <p:tmPct val="10000"/>
                                  </p:iterate>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lt">
                                    <p:tmPct val="10000"/>
                                  </p:iterate>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465348" y="294942"/>
            <a:ext cx="8415401" cy="5727309"/>
          </a:xfrm>
          <a:prstGeom prst="rect">
            <a:avLst/>
          </a:prstGeom>
          <a:blipFill>
            <a:blip r:embed="rId4">
              <a:extLst>
                <a:ext uri="{BEBA8EAE-BF5A-486C-A8C5-ECC9F3942E4B}">
                  <a14:imgProps xmlns:a14="http://schemas.microsoft.com/office/drawing/2010/main">
                    <a14:imgLayer r:embed="rId5">
                      <a14:imgEffect>
                        <a14:artisticPencilSketch/>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p:nvSpPr>
        <p:spPr>
          <a:xfrm>
            <a:off x="2611657" y="1140399"/>
            <a:ext cx="980268" cy="1315745"/>
          </a:xfrm>
          <a:prstGeom prst="rect">
            <a:avLst/>
          </a:prstGeom>
          <a:noFill/>
          <a:scene3d>
            <a:camera prst="orthographicFront">
              <a:rot lat="0" lon="0" rev="0"/>
            </a:camera>
            <a:lightRig rig="threePt" dir="t"/>
          </a:scene3d>
          <a:sp3d>
            <a:bevelT w="0" h="19050"/>
          </a:sp3d>
        </p:spPr>
        <p:txBody>
          <a:bodyPr wrap="none" lIns="68580" tIns="34290" rIns="68580" bIns="34290">
            <a:spAutoFit/>
          </a:bodyPr>
          <a:lstStyle/>
          <a:p>
            <a:pPr algn="ctr"/>
            <a:r>
              <a:rPr lang="en-US" sz="4050" b="1" spc="38" dirty="0">
                <a:ln w="0"/>
                <a:solidFill>
                  <a:srgbClr val="C00000"/>
                </a:solidFill>
                <a:effectLst>
                  <a:innerShdw blurRad="63500" dist="50800" dir="13500000">
                    <a:srgbClr val="000000">
                      <a:alpha val="50000"/>
                    </a:srgbClr>
                  </a:innerShdw>
                </a:effectLst>
              </a:rPr>
              <a:t>The</a:t>
            </a:r>
          </a:p>
          <a:p>
            <a:pPr algn="ctr"/>
            <a:r>
              <a:rPr lang="en-US" sz="4050" b="1" spc="38" dirty="0">
                <a:ln w="0"/>
                <a:solidFill>
                  <a:srgbClr val="C00000"/>
                </a:solidFill>
                <a:effectLst>
                  <a:innerShdw blurRad="63500" dist="50800" dir="13500000">
                    <a:srgbClr val="000000">
                      <a:alpha val="50000"/>
                    </a:srgbClr>
                  </a:innerShdw>
                </a:effectLst>
              </a:rPr>
              <a:t>Bad</a:t>
            </a:r>
          </a:p>
        </p:txBody>
      </p:sp>
      <p:sp>
        <p:nvSpPr>
          <p:cNvPr id="6" name="TextBox 5"/>
          <p:cNvSpPr txBox="1"/>
          <p:nvPr/>
        </p:nvSpPr>
        <p:spPr>
          <a:xfrm>
            <a:off x="4969863" y="1717633"/>
            <a:ext cx="3035520" cy="3108543"/>
          </a:xfrm>
          <a:prstGeom prst="rect">
            <a:avLst/>
          </a:prstGeom>
          <a:noFill/>
        </p:spPr>
        <p:txBody>
          <a:bodyPr wrap="square" rtlCol="0">
            <a:spAutoFit/>
          </a:bodyPr>
          <a:lstStyle/>
          <a:p>
            <a:pPr marL="285750" indent="-285750">
              <a:buFont typeface="Arial" panose="020B0604020202020204" pitchFamily="34" charset="0"/>
              <a:buChar char="•"/>
            </a:pPr>
            <a:r>
              <a:rPr lang="en-NZ" sz="2000" dirty="0">
                <a:latin typeface="Bradley Hand ITC" panose="03070402050302030203" pitchFamily="66" charset="0"/>
              </a:rPr>
              <a:t>Benefits not as expected</a:t>
            </a:r>
          </a:p>
          <a:p>
            <a:pPr marL="285750" indent="-285750">
              <a:buFont typeface="Arial" panose="020B0604020202020204" pitchFamily="34" charset="0"/>
              <a:buChar char="•"/>
            </a:pPr>
            <a:r>
              <a:rPr lang="en-NZ" sz="2000" dirty="0">
                <a:latin typeface="Bradley Hand ITC" panose="03070402050302030203" pitchFamily="66" charset="0"/>
              </a:rPr>
              <a:t>Low productivity</a:t>
            </a:r>
          </a:p>
          <a:p>
            <a:pPr marL="285750" indent="-285750">
              <a:buFont typeface="Arial" panose="020B0604020202020204" pitchFamily="34" charset="0"/>
              <a:buChar char="•"/>
            </a:pPr>
            <a:r>
              <a:rPr lang="en-NZ" sz="2000" dirty="0">
                <a:latin typeface="Bradley Hand ITC" panose="03070402050302030203" pitchFamily="66" charset="0"/>
              </a:rPr>
              <a:t>High cost to implement</a:t>
            </a:r>
          </a:p>
          <a:p>
            <a:pPr marL="285750" indent="-285750">
              <a:buFont typeface="Arial" panose="020B0604020202020204" pitchFamily="34" charset="0"/>
              <a:buChar char="•"/>
            </a:pPr>
            <a:r>
              <a:rPr lang="en-NZ" sz="2000" dirty="0">
                <a:latin typeface="Bradley Hand ITC" panose="03070402050302030203" pitchFamily="66" charset="0"/>
              </a:rPr>
              <a:t>Ongoing maintenance, development and testing</a:t>
            </a:r>
          </a:p>
          <a:p>
            <a:pPr marL="285750" indent="-285750">
              <a:buFont typeface="Arial" panose="020B0604020202020204" pitchFamily="34" charset="0"/>
              <a:buChar char="•"/>
            </a:pPr>
            <a:r>
              <a:rPr lang="en-NZ" sz="2000" dirty="0">
                <a:latin typeface="Bradley Hand ITC" panose="03070402050302030203" pitchFamily="66" charset="0"/>
              </a:rPr>
              <a:t>Upskilling of staff and ongoing training</a:t>
            </a:r>
          </a:p>
          <a:p>
            <a:pPr marL="285750" indent="-285750">
              <a:buFont typeface="Arial" panose="020B0604020202020204" pitchFamily="34" charset="0"/>
              <a:buChar char="•"/>
            </a:pPr>
            <a:r>
              <a:rPr lang="en-NZ" sz="2000" dirty="0">
                <a:latin typeface="Bradley Hand ITC" panose="03070402050302030203" pitchFamily="66" charset="0"/>
              </a:rPr>
              <a:t>Project failure</a:t>
            </a:r>
          </a:p>
          <a:p>
            <a:pPr marL="285750" indent="-285750">
              <a:buFont typeface="Arial" panose="020B0604020202020204" pitchFamily="34" charset="0"/>
              <a:buChar char="•"/>
            </a:pPr>
            <a:endParaRPr lang="en-NZ" sz="1600" dirty="0">
              <a:latin typeface="Bradley Hand ITC" panose="03070402050302030203" pitchFamily="66" charset="0"/>
            </a:endParaRPr>
          </a:p>
        </p:txBody>
      </p:sp>
      <p:sp>
        <p:nvSpPr>
          <p:cNvPr id="7" name="TextBox 6"/>
          <p:cNvSpPr txBox="1"/>
          <p:nvPr/>
        </p:nvSpPr>
        <p:spPr>
          <a:xfrm>
            <a:off x="4536976" y="1013567"/>
            <a:ext cx="3761014" cy="707886"/>
          </a:xfrm>
          <a:prstGeom prst="rect">
            <a:avLst/>
          </a:prstGeom>
          <a:noFill/>
        </p:spPr>
        <p:txBody>
          <a:bodyPr wrap="square" rtlCol="0">
            <a:spAutoFit/>
          </a:bodyPr>
          <a:lstStyle/>
          <a:p>
            <a:pPr algn="ctr"/>
            <a:r>
              <a:rPr lang="en-NZ" sz="2000" b="1" i="1" dirty="0">
                <a:latin typeface="Bradley Hand ITC" panose="03070402050302030203" pitchFamily="66" charset="0"/>
              </a:rPr>
              <a:t>Costs and Underdelivering</a:t>
            </a:r>
          </a:p>
          <a:p>
            <a:pPr marL="342900" indent="-342900" algn="ctr">
              <a:buFontTx/>
              <a:buChar char="-"/>
            </a:pPr>
            <a:endParaRPr lang="en-NZ" sz="2000" b="1" i="1" dirty="0">
              <a:latin typeface="Bradley Hand ITC" panose="03070402050302030203" pitchFamily="66" charset="0"/>
            </a:endParaRPr>
          </a:p>
        </p:txBody>
      </p:sp>
      <p:sp>
        <p:nvSpPr>
          <p:cNvPr id="8" name="Rectangle 7"/>
          <p:cNvSpPr/>
          <p:nvPr/>
        </p:nvSpPr>
        <p:spPr>
          <a:xfrm rot="528066">
            <a:off x="1397345" y="5824947"/>
            <a:ext cx="6458457" cy="958161"/>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424710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10000"/>
                                  </p:iterate>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par>
                          <p:cTn id="18" fill="hold">
                            <p:stCondLst>
                              <p:cond delay="2800"/>
                            </p:stCondLst>
                            <p:childTnLst>
                              <p:par>
                                <p:cTn id="19" presetID="10" presetClass="entr" presetSubtype="0" fill="hold" nodeType="afterEffect">
                                  <p:stCondLst>
                                    <p:cond delay="0"/>
                                  </p:stCondLst>
                                  <p:iterate type="lt">
                                    <p:tmPct val="10000"/>
                                  </p:iterate>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childTnLst>
                                </p:cTn>
                              </p:par>
                            </p:childTnLst>
                          </p:cTn>
                        </p:par>
                        <p:par>
                          <p:cTn id="22" fill="hold">
                            <p:stCondLst>
                              <p:cond delay="7700"/>
                            </p:stCondLst>
                            <p:childTnLst>
                              <p:par>
                                <p:cTn id="23" presetID="10" presetClass="entr" presetSubtype="0" fill="hold" nodeType="afterEffect">
                                  <p:stCondLst>
                                    <p:cond delay="1000"/>
                                  </p:stCondLst>
                                  <p:iterate type="lt">
                                    <p:tmPct val="10000"/>
                                  </p:iterate>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childTnLst>
                                </p:cTn>
                              </p:par>
                            </p:childTnLst>
                          </p:cTn>
                        </p:par>
                        <p:par>
                          <p:cTn id="26" fill="hold">
                            <p:stCondLst>
                              <p:cond delay="13100"/>
                            </p:stCondLst>
                            <p:childTnLst>
                              <p:par>
                                <p:cTn id="27" presetID="10" presetClass="entr" presetSubtype="0" fill="hold" nodeType="afterEffect">
                                  <p:stCondLst>
                                    <p:cond delay="1000"/>
                                  </p:stCondLst>
                                  <p:iterate type="lt">
                                    <p:tmPct val="10000"/>
                                  </p:iterate>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411846" y="336794"/>
            <a:ext cx="8415401" cy="5727309"/>
          </a:xfrm>
          <a:prstGeom prst="rect">
            <a:avLst/>
          </a:prstGeom>
          <a:blipFill>
            <a:blip r:embed="rId4">
              <a:extLst>
                <a:ext uri="{BEBA8EAE-BF5A-486C-A8C5-ECC9F3942E4B}">
                  <a14:imgProps xmlns:a14="http://schemas.microsoft.com/office/drawing/2010/main">
                    <a14:imgLayer r:embed="rId5">
                      <a14:imgEffect>
                        <a14:artisticPencilSketch/>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p:nvSpPr>
        <p:spPr>
          <a:xfrm>
            <a:off x="2506836" y="1176258"/>
            <a:ext cx="1118190" cy="1315745"/>
          </a:xfrm>
          <a:prstGeom prst="rect">
            <a:avLst/>
          </a:prstGeom>
          <a:noFill/>
        </p:spPr>
        <p:txBody>
          <a:bodyPr wrap="none" lIns="68580" tIns="34290" rIns="68580" bIns="34290">
            <a:spAutoFit/>
          </a:bodyPr>
          <a:lstStyle/>
          <a:p>
            <a:pPr algn="ctr"/>
            <a:r>
              <a:rPr lang="en-US" sz="4050" b="1" spc="38" dirty="0">
                <a:ln w="0"/>
                <a:solidFill>
                  <a:schemeClr val="tx1">
                    <a:lumMod val="75000"/>
                    <a:lumOff val="25000"/>
                  </a:schemeClr>
                </a:solidFill>
                <a:effectLst>
                  <a:innerShdw blurRad="63500" dist="50800" dir="13500000">
                    <a:srgbClr val="000000">
                      <a:alpha val="50000"/>
                    </a:srgbClr>
                  </a:innerShdw>
                </a:effectLst>
              </a:rPr>
              <a:t>The</a:t>
            </a:r>
          </a:p>
          <a:p>
            <a:pPr algn="ctr"/>
            <a:r>
              <a:rPr lang="en-US" sz="4050" b="1" spc="38" dirty="0">
                <a:ln w="0"/>
                <a:solidFill>
                  <a:schemeClr val="tx1">
                    <a:lumMod val="75000"/>
                    <a:lumOff val="25000"/>
                  </a:schemeClr>
                </a:solidFill>
                <a:effectLst>
                  <a:innerShdw blurRad="63500" dist="50800" dir="13500000">
                    <a:srgbClr val="000000">
                      <a:alpha val="50000"/>
                    </a:srgbClr>
                  </a:innerShdw>
                </a:effectLst>
              </a:rPr>
              <a:t>Ugly</a:t>
            </a:r>
          </a:p>
        </p:txBody>
      </p:sp>
      <p:sp>
        <p:nvSpPr>
          <p:cNvPr id="6" name="TextBox 5"/>
          <p:cNvSpPr txBox="1"/>
          <p:nvPr/>
        </p:nvSpPr>
        <p:spPr>
          <a:xfrm>
            <a:off x="4900290" y="1721453"/>
            <a:ext cx="3035520" cy="2492990"/>
          </a:xfrm>
          <a:prstGeom prst="rect">
            <a:avLst/>
          </a:prstGeom>
          <a:noFill/>
        </p:spPr>
        <p:txBody>
          <a:bodyPr wrap="square" rtlCol="0">
            <a:spAutoFit/>
          </a:bodyPr>
          <a:lstStyle/>
          <a:p>
            <a:pPr marL="285750" indent="-285750">
              <a:buFont typeface="Arial" panose="020B0604020202020204" pitchFamily="34" charset="0"/>
              <a:buChar char="•"/>
            </a:pPr>
            <a:r>
              <a:rPr lang="en-NZ" sz="2000" dirty="0">
                <a:latin typeface="Bradley Hand ITC" panose="03070402050302030203" pitchFamily="66" charset="0"/>
              </a:rPr>
              <a:t>Internal (who accessed what information when, where and why?)</a:t>
            </a:r>
          </a:p>
          <a:p>
            <a:pPr marL="285750" indent="-285750">
              <a:buFont typeface="Arial" panose="020B0604020202020204" pitchFamily="34" charset="0"/>
              <a:buChar char="•"/>
            </a:pPr>
            <a:r>
              <a:rPr lang="en-NZ" sz="2000" dirty="0">
                <a:latin typeface="Bradley Hand ITC" panose="03070402050302030203" pitchFamily="66" charset="0"/>
              </a:rPr>
              <a:t>External (system hacked on purpose or client info distributed by accident)</a:t>
            </a:r>
          </a:p>
          <a:p>
            <a:pPr marL="285750" indent="-285750">
              <a:buFont typeface="Arial" panose="020B0604020202020204" pitchFamily="34" charset="0"/>
              <a:buChar char="•"/>
            </a:pPr>
            <a:endParaRPr lang="en-NZ" sz="1600" dirty="0">
              <a:latin typeface="Bradley Hand ITC" panose="03070402050302030203" pitchFamily="66" charset="0"/>
            </a:endParaRPr>
          </a:p>
        </p:txBody>
      </p:sp>
      <p:sp>
        <p:nvSpPr>
          <p:cNvPr id="7" name="Rectangle 6"/>
          <p:cNvSpPr/>
          <p:nvPr/>
        </p:nvSpPr>
        <p:spPr>
          <a:xfrm rot="528066">
            <a:off x="1397345" y="5824947"/>
            <a:ext cx="6458457" cy="958161"/>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TextBox 7"/>
          <p:cNvSpPr txBox="1"/>
          <p:nvPr/>
        </p:nvSpPr>
        <p:spPr>
          <a:xfrm>
            <a:off x="4536976" y="1013567"/>
            <a:ext cx="3761014" cy="707886"/>
          </a:xfrm>
          <a:prstGeom prst="rect">
            <a:avLst/>
          </a:prstGeom>
          <a:noFill/>
        </p:spPr>
        <p:txBody>
          <a:bodyPr wrap="square" rtlCol="0">
            <a:spAutoFit/>
          </a:bodyPr>
          <a:lstStyle/>
          <a:p>
            <a:pPr algn="ctr"/>
            <a:r>
              <a:rPr lang="en-NZ" sz="2000" b="1" i="1" dirty="0">
                <a:latin typeface="Bradley Hand ITC" panose="03070402050302030203" pitchFamily="66" charset="0"/>
              </a:rPr>
              <a:t>Privacy Breaches</a:t>
            </a:r>
          </a:p>
          <a:p>
            <a:pPr marL="342900" indent="-342900" algn="ctr">
              <a:buFontTx/>
              <a:buChar char="-"/>
            </a:pPr>
            <a:endParaRPr lang="en-NZ" sz="2000" b="1" i="1" dirty="0">
              <a:latin typeface="Bradley Hand ITC" panose="03070402050302030203" pitchFamily="66" charset="0"/>
            </a:endParaRPr>
          </a:p>
        </p:txBody>
      </p:sp>
    </p:spTree>
    <p:extLst>
      <p:ext uri="{BB962C8B-B14F-4D97-AF65-F5344CB8AC3E}">
        <p14:creationId xmlns:p14="http://schemas.microsoft.com/office/powerpoint/2010/main" val="18201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6202058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2916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3</a:t>
            </a:r>
            <a:r>
              <a:rPr lang="en-NZ" dirty="0"/>
              <a:t> </a:t>
            </a:r>
            <a:r>
              <a:rPr lang="en-NZ" sz="4000" dirty="0">
                <a:effectLst>
                  <a:outerShdw blurRad="38100" dist="38100" dir="2700000" algn="tl">
                    <a:srgbClr val="000000">
                      <a:alpha val="43137"/>
                    </a:srgbClr>
                  </a:outerShdw>
                </a:effectLst>
              </a:rPr>
              <a:t>Key</a:t>
            </a:r>
            <a:r>
              <a:rPr lang="en-NZ" dirty="0"/>
              <a:t> </a:t>
            </a:r>
            <a:r>
              <a:rPr lang="en-NZ" sz="4000" dirty="0">
                <a:effectLst>
                  <a:outerShdw blurRad="38100" dist="38100" dir="2700000" algn="tl">
                    <a:srgbClr val="000000">
                      <a:alpha val="43137"/>
                    </a:srgbClr>
                  </a:outerShdw>
                </a:effectLst>
              </a:rPr>
              <a:t>Features</a:t>
            </a:r>
            <a:r>
              <a:rPr lang="en-NZ" dirty="0"/>
              <a:t> </a:t>
            </a:r>
            <a:r>
              <a:rPr lang="en-NZ" sz="4000" dirty="0">
                <a:effectLst>
                  <a:outerShdw blurRad="38100" dist="38100" dir="2700000" algn="tl">
                    <a:srgbClr val="000000">
                      <a:alpha val="43137"/>
                    </a:srgbClr>
                  </a:outerShdw>
                </a:effectLst>
              </a:rPr>
              <a:t>to</a:t>
            </a:r>
            <a:r>
              <a:rPr lang="en-NZ" dirty="0"/>
              <a:t> </a:t>
            </a:r>
            <a:r>
              <a:rPr lang="en-NZ" sz="4000" dirty="0">
                <a:effectLst>
                  <a:outerShdw blurRad="38100" dist="38100" dir="2700000" algn="tl">
                    <a:srgbClr val="000000">
                      <a:alpha val="43137"/>
                    </a:srgbClr>
                  </a:outerShdw>
                </a:effectLst>
              </a:rPr>
              <a:t>be</a:t>
            </a:r>
            <a:r>
              <a:rPr lang="en-NZ" dirty="0"/>
              <a:t> </a:t>
            </a:r>
            <a:r>
              <a:rPr lang="en-NZ" sz="4000" dirty="0">
                <a:effectLst>
                  <a:outerShdw blurRad="38100" dist="38100" dir="2700000" algn="tl">
                    <a:srgbClr val="000000">
                      <a:alpha val="43137"/>
                    </a:srgbClr>
                  </a:outerShdw>
                </a:effectLst>
              </a:rPr>
              <a:t>Discussed</a:t>
            </a:r>
          </a:p>
        </p:txBody>
      </p:sp>
      <p:sp>
        <p:nvSpPr>
          <p:cNvPr id="3" name="Content Placeholder 2"/>
          <p:cNvSpPr>
            <a:spLocks noGrp="1"/>
          </p:cNvSpPr>
          <p:nvPr>
            <p:ph idx="1"/>
          </p:nvPr>
        </p:nvSpPr>
        <p:spPr/>
        <p:txBody>
          <a:bodyPr/>
          <a:lstStyle/>
          <a:p>
            <a:pPr marL="514350" indent="-514350">
              <a:buFont typeface="+mj-lt"/>
              <a:buAutoNum type="arabicPeriod"/>
            </a:pPr>
            <a:r>
              <a:rPr lang="en-NZ" dirty="0"/>
              <a:t>Driving the rehabilitation process</a:t>
            </a:r>
          </a:p>
          <a:p>
            <a:pPr marL="514350" indent="-514350">
              <a:buFont typeface="+mj-lt"/>
              <a:buAutoNum type="arabicPeriod"/>
            </a:pPr>
            <a:endParaRPr lang="en-NZ" dirty="0"/>
          </a:p>
          <a:p>
            <a:pPr marL="514350" indent="-514350">
              <a:buFont typeface="+mj-lt"/>
              <a:buAutoNum type="arabicPeriod"/>
            </a:pPr>
            <a:r>
              <a:rPr lang="en-NZ" dirty="0"/>
              <a:t>Communication and management of actual risks and concerns</a:t>
            </a:r>
          </a:p>
          <a:p>
            <a:pPr marL="514350" indent="-514350">
              <a:buFont typeface="+mj-lt"/>
              <a:buAutoNum type="arabicPeriod"/>
            </a:pPr>
            <a:endParaRPr lang="en-NZ" dirty="0"/>
          </a:p>
          <a:p>
            <a:pPr marL="514350" indent="-514350">
              <a:buFont typeface="+mj-lt"/>
              <a:buAutoNum type="arabicPeriod"/>
            </a:pPr>
            <a:r>
              <a:rPr lang="en-NZ" dirty="0"/>
              <a:t>Secure information sharing with funder</a:t>
            </a:r>
          </a:p>
        </p:txBody>
      </p:sp>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219008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7322" y="365126"/>
            <a:ext cx="8160026" cy="1325563"/>
          </a:xfrm>
        </p:spPr>
        <p:txBody>
          <a:bodyPr>
            <a:normAutofit/>
          </a:bodyPr>
          <a:lstStyle/>
          <a:p>
            <a:r>
              <a:rPr lang="en-US" sz="4000" dirty="0">
                <a:effectLst>
                  <a:outerShdw blurRad="38100" dist="38100" dir="2700000" algn="tl">
                    <a:srgbClr val="000000">
                      <a:alpha val="43137"/>
                    </a:srgbClr>
                  </a:outerShdw>
                </a:effectLst>
              </a:rPr>
              <a:t>1. Driving the Rehabilitation Process</a:t>
            </a:r>
            <a:endParaRPr lang="en-NZ" sz="400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323528" y="2273425"/>
            <a:ext cx="6679945" cy="3711739"/>
          </a:xfrm>
        </p:spPr>
        <p:txBody>
          <a:bodyPr>
            <a:normAutofit/>
          </a:bodyPr>
          <a:lstStyle/>
          <a:p>
            <a:pPr lvl="0">
              <a:buNone/>
            </a:pPr>
            <a:r>
              <a:rPr lang="en-US" sz="2400" b="1" dirty="0">
                <a:solidFill>
                  <a:prstClr val="black"/>
                </a:solidFill>
              </a:rPr>
              <a:t>ISSUES</a:t>
            </a:r>
          </a:p>
          <a:p>
            <a:pPr lvl="0">
              <a:buNone/>
            </a:pPr>
            <a:r>
              <a:rPr lang="en-US" sz="2400" dirty="0">
                <a:solidFill>
                  <a:srgbClr val="D9531E"/>
                </a:solidFill>
              </a:rPr>
              <a:t>How to </a:t>
            </a:r>
          </a:p>
          <a:p>
            <a:r>
              <a:rPr lang="en-US" sz="2400" dirty="0">
                <a:solidFill>
                  <a:srgbClr val="D9531E"/>
                </a:solidFill>
              </a:rPr>
              <a:t>Ensure consistence of care and rehab?</a:t>
            </a:r>
          </a:p>
          <a:p>
            <a:r>
              <a:rPr lang="en-US" sz="2400" dirty="0">
                <a:solidFill>
                  <a:srgbClr val="D9531E"/>
                </a:solidFill>
              </a:rPr>
              <a:t>Develop meaningful plans in a timely manner?</a:t>
            </a:r>
          </a:p>
          <a:p>
            <a:r>
              <a:rPr lang="en-US" sz="2400" dirty="0">
                <a:solidFill>
                  <a:srgbClr val="D9531E"/>
                </a:solidFill>
              </a:rPr>
              <a:t>Easily update and inform everyone of the changes?</a:t>
            </a:r>
          </a:p>
          <a:p>
            <a:pPr>
              <a:lnSpc>
                <a:spcPct val="100000"/>
              </a:lnSpc>
            </a:pPr>
            <a:r>
              <a:rPr lang="en-US" sz="2400" dirty="0">
                <a:solidFill>
                  <a:srgbClr val="D9531E"/>
                </a:solidFill>
              </a:rPr>
              <a:t>Easily obtain information when you need it?</a:t>
            </a:r>
          </a:p>
          <a:p>
            <a:pPr>
              <a:lnSpc>
                <a:spcPct val="100000"/>
              </a:lnSpc>
            </a:pPr>
            <a:r>
              <a:rPr lang="en-US" sz="2400" dirty="0">
                <a:solidFill>
                  <a:srgbClr val="D9531E"/>
                </a:solidFill>
              </a:rPr>
              <a:t>Enable feedback on how the rehab is going?</a:t>
            </a:r>
          </a:p>
          <a:p>
            <a:pPr>
              <a:buNone/>
            </a:pPr>
            <a:endParaRPr lang="en-NZ" dirty="0"/>
          </a:p>
        </p:txBody>
      </p:sp>
      <p:pic>
        <p:nvPicPr>
          <p:cNvPr id="1026" name="Picture 2" descr="C:\Users\ninaandreas.ABI\Desktop\FunderPresentation\Head1.png"/>
          <p:cNvPicPr>
            <a:picLocks noChangeAspect="1" noChangeArrowheads="1"/>
          </p:cNvPicPr>
          <p:nvPr/>
        </p:nvPicPr>
        <p:blipFill>
          <a:blip r:embed="rId3" cstate="print"/>
          <a:srcRect/>
          <a:stretch>
            <a:fillRect/>
          </a:stretch>
        </p:blipFill>
        <p:spPr bwMode="auto">
          <a:xfrm>
            <a:off x="7092280" y="1988840"/>
            <a:ext cx="1907704" cy="1872208"/>
          </a:xfrm>
          <a:prstGeom prst="rect">
            <a:avLst/>
          </a:prstGeom>
          <a:noFill/>
        </p:spPr>
      </p:pic>
      <p:sp>
        <p:nvSpPr>
          <p:cNvPr id="7" name="TextBox 6"/>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rgbClr val="5F1F38"/>
                </a:solidFill>
              </a:rPr>
              <a:t>1. </a:t>
            </a:r>
            <a:r>
              <a:rPr lang="en-NZ" sz="1600" u="sng" dirty="0">
                <a:solidFill>
                  <a:srgbClr val="5F1F38"/>
                </a:solidFill>
              </a:rPr>
              <a:t>Driving the rehab process</a:t>
            </a:r>
          </a:p>
        </p:txBody>
      </p:sp>
      <p:sp>
        <p:nvSpPr>
          <p:cNvPr id="8" name="TextBox 7"/>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9" name="TextBox 8"/>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34814313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61155"/>
            <a:ext cx="9144000" cy="4735689"/>
          </a:xfrm>
          <a:prstGeom prst="rect">
            <a:avLst/>
          </a:prstGeom>
        </p:spPr>
      </p:pic>
      <p:sp>
        <p:nvSpPr>
          <p:cNvPr id="3" name="TextBox 2"/>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rgbClr val="5F1F38"/>
                </a:solidFill>
              </a:rPr>
              <a:t>1. </a:t>
            </a:r>
            <a:r>
              <a:rPr lang="en-NZ" sz="1600" u="sng" dirty="0">
                <a:solidFill>
                  <a:srgbClr val="5F1F38"/>
                </a:solidFill>
              </a:rPr>
              <a:t>Driving the rehab process</a:t>
            </a:r>
          </a:p>
        </p:txBody>
      </p:sp>
      <p:sp>
        <p:nvSpPr>
          <p:cNvPr id="4" name="TextBox 3"/>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5" name="TextBox 4"/>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1288288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8965" y="536713"/>
            <a:ext cx="8825948" cy="2973250"/>
          </a:xfrm>
        </p:spPr>
        <p:txBody>
          <a:bodyPr anchor="ctr">
            <a:normAutofit/>
          </a:bodyPr>
          <a:lstStyle/>
          <a:p>
            <a:r>
              <a:rPr lang="en-US" sz="3600" b="1" dirty="0"/>
              <a:t>Cloud-based Client Management System: </a:t>
            </a:r>
            <a:br>
              <a:rPr lang="en-US" sz="3600" b="1" dirty="0"/>
            </a:br>
            <a:r>
              <a:rPr lang="en-US" sz="3600" b="1" dirty="0"/>
              <a:t>a novel approach enabling communication across the rehabilitation team and funders that drives the rehabilitation process</a:t>
            </a:r>
          </a:p>
        </p:txBody>
      </p:sp>
      <p:sp>
        <p:nvSpPr>
          <p:cNvPr id="2" name="Subtitle 1"/>
          <p:cNvSpPr>
            <a:spLocks noGrp="1"/>
          </p:cNvSpPr>
          <p:nvPr>
            <p:ph type="subTitle" idx="1"/>
          </p:nvPr>
        </p:nvSpPr>
        <p:spPr>
          <a:xfrm>
            <a:off x="1143000" y="4675463"/>
            <a:ext cx="6858000" cy="1655762"/>
          </a:xfrm>
        </p:spPr>
        <p:txBody>
          <a:bodyPr>
            <a:normAutofit/>
          </a:bodyPr>
          <a:lstStyle/>
          <a:p>
            <a:pPr algn="ctr"/>
            <a:r>
              <a:rPr lang="en-US" dirty="0"/>
              <a:t>Tony Young</a:t>
            </a:r>
          </a:p>
          <a:p>
            <a:pPr algn="ctr"/>
            <a:r>
              <a:rPr lang="en-US" dirty="0"/>
              <a:t>National Rehabilitation Director, ABI Rehabilitation, New Zealand</a:t>
            </a:r>
          </a:p>
        </p:txBody>
      </p:sp>
    </p:spTree>
    <p:extLst>
      <p:ext uri="{BB962C8B-B14F-4D97-AF65-F5344CB8AC3E}">
        <p14:creationId xmlns:p14="http://schemas.microsoft.com/office/powerpoint/2010/main" val="3523090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effectLst>
                  <a:outerShdw blurRad="38100" dist="38100" dir="2700000" algn="tl">
                    <a:srgbClr val="000000">
                      <a:alpha val="43137"/>
                    </a:srgbClr>
                  </a:outerShdw>
                </a:effectLst>
              </a:rPr>
              <a:t>Driving</a:t>
            </a:r>
            <a:r>
              <a:rPr lang="en-US" dirty="0"/>
              <a:t> </a:t>
            </a:r>
            <a:r>
              <a:rPr lang="en-US" sz="4000" dirty="0">
                <a:effectLst>
                  <a:outerShdw blurRad="38100" dist="38100" dir="2700000" algn="tl">
                    <a:srgbClr val="000000">
                      <a:alpha val="43137"/>
                    </a:srgbClr>
                  </a:outerShdw>
                </a:effectLst>
              </a:rPr>
              <a:t>the</a:t>
            </a:r>
            <a:r>
              <a:rPr lang="en-US" dirty="0"/>
              <a:t> </a:t>
            </a:r>
            <a:r>
              <a:rPr lang="en-US" sz="4000" dirty="0">
                <a:effectLst>
                  <a:outerShdw blurRad="38100" dist="38100" dir="2700000" algn="tl">
                    <a:srgbClr val="000000">
                      <a:alpha val="43137"/>
                    </a:srgbClr>
                  </a:outerShdw>
                </a:effectLst>
              </a:rPr>
              <a:t>Rehabilitation</a:t>
            </a:r>
            <a:r>
              <a:rPr lang="en-US" dirty="0"/>
              <a:t> </a:t>
            </a:r>
            <a:r>
              <a:rPr lang="en-US" sz="4000" dirty="0">
                <a:effectLst>
                  <a:outerShdw blurRad="38100" dist="38100" dir="2700000" algn="tl">
                    <a:srgbClr val="000000">
                      <a:alpha val="43137"/>
                    </a:srgbClr>
                  </a:outerShdw>
                </a:effectLst>
              </a:rPr>
              <a:t>Process</a:t>
            </a:r>
            <a:endParaRPr lang="en-NZ" sz="4000" dirty="0">
              <a:effectLst>
                <a:outerShdw blurRad="38100" dist="38100" dir="2700000" algn="tl">
                  <a:srgbClr val="000000">
                    <a:alpha val="43137"/>
                  </a:srgbClr>
                </a:outerShdw>
              </a:effectLst>
            </a:endParaRPr>
          </a:p>
        </p:txBody>
      </p:sp>
      <p:pic>
        <p:nvPicPr>
          <p:cNvPr id="1028" name="Picture 4" descr="C:\Users\ninaandreas.ABI\Desktop\FunderPresentation\Head2.png"/>
          <p:cNvPicPr>
            <a:picLocks noChangeAspect="1" noChangeArrowheads="1"/>
          </p:cNvPicPr>
          <p:nvPr/>
        </p:nvPicPr>
        <p:blipFill>
          <a:blip r:embed="rId3" cstate="print"/>
          <a:srcRect/>
          <a:stretch>
            <a:fillRect/>
          </a:stretch>
        </p:blipFill>
        <p:spPr bwMode="auto">
          <a:xfrm>
            <a:off x="251520" y="1925559"/>
            <a:ext cx="2160240" cy="2160240"/>
          </a:xfrm>
          <a:prstGeom prst="rect">
            <a:avLst/>
          </a:prstGeom>
          <a:noFill/>
        </p:spPr>
      </p:pic>
      <p:sp>
        <p:nvSpPr>
          <p:cNvPr id="8" name="Content Placeholder 5"/>
          <p:cNvSpPr txBox="1">
            <a:spLocks/>
          </p:cNvSpPr>
          <p:nvPr/>
        </p:nvSpPr>
        <p:spPr>
          <a:xfrm>
            <a:off x="2627784" y="1787054"/>
            <a:ext cx="6192688" cy="4150091"/>
          </a:xfrm>
          <a:prstGeom prst="rect">
            <a:avLst/>
          </a:prstGeom>
        </p:spPr>
        <p:txBody>
          <a:bodyPr vert="horz" lIns="91440" tIns="45720" rIns="91440" bIns="45720" rtlCol="0">
            <a:normAutofit fontScale="77500" lnSpcReduction="20000"/>
          </a:bodyPr>
          <a:lstStyle/>
          <a:p>
            <a:pPr marL="342900" indent="-342900" defTabSz="914400">
              <a:spcBef>
                <a:spcPct val="20000"/>
              </a:spcBef>
              <a:defRPr/>
            </a:pPr>
            <a:r>
              <a:rPr lang="en-US" sz="3100" b="1" dirty="0">
                <a:solidFill>
                  <a:prstClr val="black"/>
                </a:solidFill>
              </a:rPr>
              <a:t>SOLUTION</a:t>
            </a:r>
          </a:p>
          <a:p>
            <a:r>
              <a:rPr lang="en-NZ" sz="3100" dirty="0">
                <a:solidFill>
                  <a:srgbClr val="D9531E"/>
                </a:solidFill>
              </a:rPr>
              <a:t>Templating rehab and care plans</a:t>
            </a:r>
          </a:p>
          <a:p>
            <a:endParaRPr lang="en-NZ" sz="3100" dirty="0">
              <a:solidFill>
                <a:srgbClr val="D9531E"/>
              </a:solidFill>
            </a:endParaRPr>
          </a:p>
          <a:p>
            <a:r>
              <a:rPr lang="en-NZ" sz="3100" dirty="0">
                <a:solidFill>
                  <a:srgbClr val="D9531E"/>
                </a:solidFill>
              </a:rPr>
              <a:t>Integrating plans to the daily timetable</a:t>
            </a:r>
          </a:p>
          <a:p>
            <a:endParaRPr lang="en-NZ" sz="3100" dirty="0">
              <a:solidFill>
                <a:srgbClr val="D9531E"/>
              </a:solidFill>
            </a:endParaRPr>
          </a:p>
          <a:p>
            <a:r>
              <a:rPr lang="en-NZ" sz="3100" dirty="0">
                <a:solidFill>
                  <a:srgbClr val="D9531E"/>
                </a:solidFill>
              </a:rPr>
              <a:t>E-mail alerts sent on review date </a:t>
            </a:r>
          </a:p>
          <a:p>
            <a:endParaRPr lang="en-NZ" sz="3100" dirty="0">
              <a:solidFill>
                <a:srgbClr val="D9531E"/>
              </a:solidFill>
            </a:endParaRPr>
          </a:p>
          <a:p>
            <a:r>
              <a:rPr lang="en-NZ" sz="3100" dirty="0">
                <a:solidFill>
                  <a:srgbClr val="D9531E"/>
                </a:solidFill>
              </a:rPr>
              <a:t>Notification of updates flagged on the timetable</a:t>
            </a:r>
          </a:p>
          <a:p>
            <a:endParaRPr lang="en-NZ" sz="3100" dirty="0">
              <a:solidFill>
                <a:srgbClr val="D9531E"/>
              </a:solidFill>
            </a:endParaRPr>
          </a:p>
          <a:p>
            <a:r>
              <a:rPr lang="en-NZ" sz="3100" dirty="0">
                <a:solidFill>
                  <a:srgbClr val="D9531E"/>
                </a:solidFill>
              </a:rPr>
              <a:t>Staff to report level of engagement and difficulty of rehab and care plans</a:t>
            </a:r>
          </a:p>
          <a:p>
            <a:endParaRPr lang="en-NZ" sz="3100" dirty="0">
              <a:solidFill>
                <a:srgbClr val="D9531E"/>
              </a:solidFill>
            </a:endParaRPr>
          </a:p>
          <a:p>
            <a:r>
              <a:rPr lang="en-NZ" sz="3100" dirty="0">
                <a:solidFill>
                  <a:srgbClr val="D9531E"/>
                </a:solidFill>
              </a:rPr>
              <a:t>Review data at individual and collective levels</a:t>
            </a:r>
            <a:endParaRPr lang="en-US" sz="2400" dirty="0">
              <a:solidFill>
                <a:srgbClr val="D9531E"/>
              </a:solidFill>
            </a:endParaRPr>
          </a:p>
          <a:p>
            <a:pPr marL="342900" indent="-342900" defTabSz="914400">
              <a:spcBef>
                <a:spcPct val="20000"/>
              </a:spcBef>
              <a:defRPr/>
            </a:pPr>
            <a:endParaRPr lang="en-NZ" sz="2800" dirty="0"/>
          </a:p>
        </p:txBody>
      </p:sp>
      <p:sp>
        <p:nvSpPr>
          <p:cNvPr id="6" name="TextBox 5"/>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rgbClr val="5F1F38"/>
                </a:solidFill>
              </a:rPr>
              <a:t>1</a:t>
            </a:r>
            <a:r>
              <a:rPr lang="en-NZ" sz="1600" u="sng" dirty="0">
                <a:solidFill>
                  <a:srgbClr val="5F1F38"/>
                </a:solidFill>
              </a:rPr>
              <a:t>. Driving the rehab process</a:t>
            </a:r>
          </a:p>
        </p:txBody>
      </p:sp>
      <p:sp>
        <p:nvSpPr>
          <p:cNvPr id="7" name="TextBox 6"/>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9" name="TextBox 8"/>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274786110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91" y="365126"/>
            <a:ext cx="7958759" cy="626791"/>
          </a:xfrm>
        </p:spPr>
        <p:txBody>
          <a:bodyPr>
            <a:normAutofit fontScale="90000"/>
          </a:bodyPr>
          <a:lstStyle/>
          <a:p>
            <a:r>
              <a:rPr lang="en-NZ" dirty="0">
                <a:effectLst>
                  <a:outerShdw blurRad="38100" dist="38100" dir="2700000" algn="tl">
                    <a:srgbClr val="000000">
                      <a:alpha val="43137"/>
                    </a:srgbClr>
                  </a:outerShdw>
                </a:effectLst>
              </a:rPr>
              <a:t>Building</a:t>
            </a:r>
            <a:r>
              <a:rPr lang="en-NZ" dirty="0"/>
              <a:t> </a:t>
            </a:r>
            <a:r>
              <a:rPr lang="en-NZ" dirty="0">
                <a:effectLst>
                  <a:outerShdw blurRad="38100" dist="38100" dir="2700000" algn="tl">
                    <a:srgbClr val="000000">
                      <a:alpha val="43137"/>
                    </a:srgbClr>
                  </a:outerShdw>
                </a:effectLst>
              </a:rPr>
              <a:t>a</a:t>
            </a:r>
            <a:r>
              <a:rPr lang="en-NZ" dirty="0"/>
              <a:t> </a:t>
            </a:r>
            <a:r>
              <a:rPr lang="en-NZ" dirty="0">
                <a:effectLst>
                  <a:outerShdw blurRad="38100" dist="38100" dir="2700000" algn="tl">
                    <a:srgbClr val="000000">
                      <a:alpha val="43137"/>
                    </a:srgbClr>
                  </a:outerShdw>
                </a:effectLst>
              </a:rPr>
              <a:t>Rehabilitation</a:t>
            </a:r>
            <a:r>
              <a:rPr lang="en-NZ" dirty="0"/>
              <a:t> </a:t>
            </a:r>
            <a:r>
              <a:rPr lang="en-NZ" dirty="0">
                <a:effectLst>
                  <a:outerShdw blurRad="38100" dist="38100" dir="2700000" algn="tl">
                    <a:srgbClr val="000000">
                      <a:alpha val="43137"/>
                    </a:srgbClr>
                  </a:outerShdw>
                </a:effectLst>
              </a:rPr>
              <a:t>Activity</a:t>
            </a:r>
          </a:p>
        </p:txBody>
      </p:sp>
      <p:pic>
        <p:nvPicPr>
          <p:cNvPr id="3" name="Picture 2"/>
          <p:cNvPicPr>
            <a:picLocks noChangeAspect="1"/>
          </p:cNvPicPr>
          <p:nvPr/>
        </p:nvPicPr>
        <p:blipFill>
          <a:blip r:embed="rId2"/>
          <a:stretch>
            <a:fillRect/>
          </a:stretch>
        </p:blipFill>
        <p:spPr>
          <a:xfrm>
            <a:off x="0" y="991917"/>
            <a:ext cx="9144000" cy="5287617"/>
          </a:xfrm>
          <a:prstGeom prst="rect">
            <a:avLst/>
          </a:prstGeom>
        </p:spPr>
      </p:pic>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5" name="TextBox 4"/>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6" name="TextBox 5"/>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1421439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8C9AD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06450"/>
            <a:ext cx="9144000" cy="5243513"/>
          </a:xfrm>
          <a:prstGeom prst="rect">
            <a:avLst/>
          </a:prstGeom>
        </p:spPr>
      </p:pic>
    </p:spTree>
    <p:extLst>
      <p:ext uri="{BB962C8B-B14F-4D97-AF65-F5344CB8AC3E}">
        <p14:creationId xmlns:p14="http://schemas.microsoft.com/office/powerpoint/2010/main" val="328196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sz="4000" dirty="0">
                <a:effectLst>
                  <a:outerShdw blurRad="38100" dist="38100" dir="2700000" algn="tl">
                    <a:srgbClr val="000000">
                      <a:alpha val="43137"/>
                    </a:srgbClr>
                  </a:outerShdw>
                </a:effectLst>
              </a:rPr>
              <a:t>Adding</a:t>
            </a:r>
            <a:r>
              <a:rPr lang="en-NZ" dirty="0"/>
              <a:t> </a:t>
            </a:r>
            <a:r>
              <a:rPr lang="en-NZ" sz="4000" dirty="0">
                <a:effectLst>
                  <a:outerShdw blurRad="38100" dist="38100" dir="2700000" algn="tl">
                    <a:srgbClr val="000000">
                      <a:alpha val="43137"/>
                    </a:srgbClr>
                  </a:outerShdw>
                </a:effectLst>
              </a:rPr>
              <a:t>Activities</a:t>
            </a:r>
            <a:r>
              <a:rPr lang="en-NZ" dirty="0"/>
              <a:t> </a:t>
            </a:r>
            <a:r>
              <a:rPr lang="en-NZ" sz="4000" dirty="0">
                <a:effectLst>
                  <a:outerShdw blurRad="38100" dist="38100" dir="2700000" algn="tl">
                    <a:srgbClr val="000000">
                      <a:alpha val="43137"/>
                    </a:srgbClr>
                  </a:outerShdw>
                </a:effectLst>
              </a:rPr>
              <a:t>to</a:t>
            </a:r>
            <a:r>
              <a:rPr lang="en-NZ" dirty="0"/>
              <a:t> </a:t>
            </a:r>
            <a:r>
              <a:rPr lang="en-NZ" sz="4000" dirty="0">
                <a:effectLst>
                  <a:outerShdw blurRad="38100" dist="38100" dir="2700000" algn="tl">
                    <a:srgbClr val="000000">
                      <a:alpha val="43137"/>
                    </a:srgbClr>
                  </a:outerShdw>
                </a:effectLst>
              </a:rPr>
              <a:t>Timetables</a:t>
            </a:r>
          </a:p>
        </p:txBody>
      </p:sp>
      <p:pic>
        <p:nvPicPr>
          <p:cNvPr id="5" name="Content Placeholder 4"/>
          <p:cNvPicPr>
            <a:picLocks noGrp="1" noChangeAspect="1"/>
          </p:cNvPicPr>
          <p:nvPr>
            <p:ph idx="1"/>
          </p:nvPr>
        </p:nvPicPr>
        <p:blipFill>
          <a:blip r:embed="rId2"/>
          <a:stretch>
            <a:fillRect/>
          </a:stretch>
        </p:blipFill>
        <p:spPr>
          <a:xfrm>
            <a:off x="-11403" y="1352468"/>
            <a:ext cx="9163566" cy="5108713"/>
          </a:xfrm>
          <a:prstGeom prst="rect">
            <a:avLst/>
          </a:prstGeom>
        </p:spPr>
      </p:pic>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4026496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28F1C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96938"/>
            <a:ext cx="9144000" cy="5064125"/>
          </a:xfrm>
          <a:prstGeom prst="rect">
            <a:avLst/>
          </a:prstGeom>
        </p:spPr>
      </p:pic>
    </p:spTree>
    <p:extLst>
      <p:ext uri="{BB962C8B-B14F-4D97-AF65-F5344CB8AC3E}">
        <p14:creationId xmlns:p14="http://schemas.microsoft.com/office/powerpoint/2010/main" val="10915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076"/>
            <a:ext cx="7886700" cy="1325563"/>
          </a:xfrm>
        </p:spPr>
        <p:txBody>
          <a:bodyPr/>
          <a:lstStyle/>
          <a:p>
            <a:r>
              <a:rPr lang="en-NZ" sz="4000" dirty="0">
                <a:effectLst>
                  <a:outerShdw blurRad="38100" dist="38100" dir="2700000" algn="tl">
                    <a:srgbClr val="000000">
                      <a:alpha val="43137"/>
                    </a:srgbClr>
                  </a:outerShdw>
                </a:effectLst>
              </a:rPr>
              <a:t>Closing</a:t>
            </a:r>
            <a:r>
              <a:rPr lang="en-NZ" dirty="0"/>
              <a:t> </a:t>
            </a:r>
            <a:r>
              <a:rPr lang="en-NZ" sz="4000" dirty="0">
                <a:effectLst>
                  <a:outerShdw blurRad="38100" dist="38100" dir="2700000" algn="tl">
                    <a:srgbClr val="000000">
                      <a:alpha val="43137"/>
                    </a:srgbClr>
                  </a:outerShdw>
                </a:effectLst>
              </a:rPr>
              <a:t>Activities</a:t>
            </a:r>
            <a:r>
              <a:rPr lang="en-NZ" dirty="0"/>
              <a:t> </a:t>
            </a:r>
            <a:r>
              <a:rPr lang="en-NZ" sz="4000" dirty="0">
                <a:effectLst>
                  <a:outerShdw blurRad="38100" dist="38100" dir="2700000" algn="tl">
                    <a:srgbClr val="000000">
                      <a:alpha val="43137"/>
                    </a:srgbClr>
                  </a:outerShdw>
                </a:effectLst>
              </a:rPr>
              <a:t>and</a:t>
            </a:r>
            <a:r>
              <a:rPr lang="en-NZ" dirty="0"/>
              <a:t> </a:t>
            </a:r>
            <a:r>
              <a:rPr lang="en-NZ" sz="4000" dirty="0">
                <a:effectLst>
                  <a:outerShdw blurRad="38100" dist="38100" dir="2700000" algn="tl">
                    <a:srgbClr val="000000">
                      <a:alpha val="43137"/>
                    </a:srgbClr>
                  </a:outerShdw>
                </a:effectLst>
              </a:rPr>
              <a:t>Recording</a:t>
            </a:r>
            <a:r>
              <a:rPr lang="en-NZ" dirty="0"/>
              <a:t> </a:t>
            </a:r>
            <a:r>
              <a:rPr lang="en-NZ" sz="4000" dirty="0">
                <a:effectLst>
                  <a:outerShdw blurRad="38100" dist="38100" dir="2700000" algn="tl">
                    <a:srgbClr val="000000">
                      <a:alpha val="43137"/>
                    </a:srgbClr>
                  </a:outerShdw>
                </a:effectLst>
              </a:rPr>
              <a:t>Engagement</a:t>
            </a:r>
          </a:p>
        </p:txBody>
      </p:sp>
      <p:pic>
        <p:nvPicPr>
          <p:cNvPr id="4" name="Content Placeholder 3"/>
          <p:cNvPicPr>
            <a:picLocks noGrp="1" noChangeAspect="1"/>
          </p:cNvPicPr>
          <p:nvPr>
            <p:ph idx="1"/>
          </p:nvPr>
        </p:nvPicPr>
        <p:blipFill>
          <a:blip r:embed="rId2"/>
          <a:stretch>
            <a:fillRect/>
          </a:stretch>
        </p:blipFill>
        <p:spPr>
          <a:xfrm>
            <a:off x="-559" y="2027584"/>
            <a:ext cx="9211649" cy="3572694"/>
          </a:xfrm>
          <a:prstGeom prst="rect">
            <a:avLst/>
          </a:prstGeom>
        </p:spPr>
      </p:pic>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1143748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45CE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84338"/>
            <a:ext cx="9144000" cy="3487737"/>
          </a:xfrm>
          <a:prstGeom prst="rect">
            <a:avLst/>
          </a:prstGeom>
        </p:spPr>
      </p:pic>
    </p:spTree>
    <p:extLst>
      <p:ext uri="{BB962C8B-B14F-4D97-AF65-F5344CB8AC3E}">
        <p14:creationId xmlns:p14="http://schemas.microsoft.com/office/powerpoint/2010/main" val="313614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Entry</a:t>
            </a:r>
            <a:r>
              <a:rPr lang="en-NZ" dirty="0"/>
              <a:t> </a:t>
            </a:r>
            <a:r>
              <a:rPr lang="en-NZ" sz="4000" dirty="0">
                <a:effectLst>
                  <a:outerShdw blurRad="38100" dist="38100" dir="2700000" algn="tl">
                    <a:srgbClr val="000000">
                      <a:alpha val="43137"/>
                    </a:srgbClr>
                  </a:outerShdw>
                </a:effectLst>
              </a:rPr>
              <a:t>to</a:t>
            </a:r>
            <a:r>
              <a:rPr lang="en-NZ" dirty="0"/>
              <a:t> </a:t>
            </a:r>
            <a:r>
              <a:rPr lang="en-NZ" sz="4000" dirty="0">
                <a:effectLst>
                  <a:outerShdw blurRad="38100" dist="38100" dir="2700000" algn="tl">
                    <a:srgbClr val="000000">
                      <a:alpha val="43137"/>
                    </a:srgbClr>
                  </a:outerShdw>
                </a:effectLst>
              </a:rPr>
              <a:t>Notes</a:t>
            </a:r>
          </a:p>
        </p:txBody>
      </p:sp>
      <p:pic>
        <p:nvPicPr>
          <p:cNvPr id="6" name="Content Placeholder 5"/>
          <p:cNvPicPr>
            <a:picLocks noGrp="1" noChangeAspect="1"/>
          </p:cNvPicPr>
          <p:nvPr>
            <p:ph idx="1"/>
          </p:nvPr>
        </p:nvPicPr>
        <p:blipFill>
          <a:blip r:embed="rId2"/>
          <a:stretch>
            <a:fillRect/>
          </a:stretch>
        </p:blipFill>
        <p:spPr>
          <a:xfrm>
            <a:off x="89453" y="2365513"/>
            <a:ext cx="8981188" cy="2850267"/>
          </a:xfrm>
          <a:prstGeom prst="rect">
            <a:avLst/>
          </a:prstGeom>
        </p:spPr>
      </p:pic>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5" name="TextBox 4"/>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395305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76805" y="2413105"/>
            <a:ext cx="2937533" cy="2096517"/>
          </a:xfrm>
          <a:prstGeom prst="rect">
            <a:avLst/>
          </a:prstGeom>
        </p:spPr>
      </p:pic>
      <p:pic>
        <p:nvPicPr>
          <p:cNvPr id="5" name="Picture 4" descr="991A3A71-5360-4077-92FD-6B821C4B5817.png"/>
          <p:cNvPicPr>
            <a:picLocks noChangeAspect="1"/>
          </p:cNvPicPr>
          <p:nvPr/>
        </p:nvPicPr>
        <p:blipFill>
          <a:blip r:embed="rId4" cstate="print"/>
          <a:stretch>
            <a:fillRect/>
          </a:stretch>
        </p:blipFill>
        <p:spPr>
          <a:xfrm>
            <a:off x="3104128" y="2536817"/>
            <a:ext cx="1670717" cy="1601195"/>
          </a:xfrm>
          <a:prstGeom prst="rect">
            <a:avLst/>
          </a:prstGeom>
        </p:spPr>
      </p:pic>
      <p:pic>
        <p:nvPicPr>
          <p:cNvPr id="6" name="Picture 5"/>
          <p:cNvPicPr>
            <a:picLocks noChangeAspect="1"/>
          </p:cNvPicPr>
          <p:nvPr/>
        </p:nvPicPr>
        <p:blipFill rotWithShape="1">
          <a:blip r:embed="rId5"/>
          <a:srcRect t="6878"/>
          <a:stretch/>
        </p:blipFill>
        <p:spPr>
          <a:xfrm>
            <a:off x="150778" y="355001"/>
            <a:ext cx="3627068" cy="1842845"/>
          </a:xfrm>
          <a:prstGeom prst="rect">
            <a:avLst/>
          </a:prstGeom>
        </p:spPr>
      </p:pic>
      <p:pic>
        <p:nvPicPr>
          <p:cNvPr id="7" name="Picture 6"/>
          <p:cNvPicPr>
            <a:picLocks noChangeAspect="1"/>
          </p:cNvPicPr>
          <p:nvPr/>
        </p:nvPicPr>
        <p:blipFill rotWithShape="1">
          <a:blip r:embed="rId6"/>
          <a:srcRect t="7172"/>
          <a:stretch/>
        </p:blipFill>
        <p:spPr>
          <a:xfrm>
            <a:off x="2740278" y="4536152"/>
            <a:ext cx="3254945" cy="1853892"/>
          </a:xfrm>
          <a:prstGeom prst="rect">
            <a:avLst/>
          </a:prstGeom>
        </p:spPr>
      </p:pic>
      <p:graphicFrame>
        <p:nvGraphicFramePr>
          <p:cNvPr id="11" name="Chart 10">
            <a:extLst>
              <a:ext uri="{FF2B5EF4-FFF2-40B4-BE49-F238E27FC236}">
                <a16:creationId xmlns:a16="http://schemas.microsoft.com/office/drawing/2014/main" id="{8C945C1E-365B-4E73-876C-350A7BF79668}"/>
              </a:ext>
            </a:extLst>
          </p:cNvPr>
          <p:cNvGraphicFramePr>
            <a:graphicFrameLocks/>
          </p:cNvGraphicFramePr>
          <p:nvPr>
            <p:extLst/>
          </p:nvPr>
        </p:nvGraphicFramePr>
        <p:xfrm>
          <a:off x="6113560" y="4574070"/>
          <a:ext cx="2964872" cy="196170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59CBFF2B-302A-4571-82F9-CDEBC039EFE2}"/>
              </a:ext>
            </a:extLst>
          </p:cNvPr>
          <p:cNvGraphicFramePr>
            <a:graphicFrameLocks/>
          </p:cNvGraphicFramePr>
          <p:nvPr>
            <p:extLst/>
          </p:nvPr>
        </p:nvGraphicFramePr>
        <p:xfrm>
          <a:off x="3924986" y="292017"/>
          <a:ext cx="2452220" cy="18542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Table 12"/>
          <p:cNvGraphicFramePr>
            <a:graphicFrameLocks noGrp="1"/>
          </p:cNvGraphicFramePr>
          <p:nvPr>
            <p:extLst/>
          </p:nvPr>
        </p:nvGraphicFramePr>
        <p:xfrm>
          <a:off x="150778" y="5158384"/>
          <a:ext cx="2364153" cy="866532"/>
        </p:xfrm>
        <a:graphic>
          <a:graphicData uri="http://schemas.openxmlformats.org/drawingml/2006/table">
            <a:tbl>
              <a:tblPr/>
              <a:tblGrid>
                <a:gridCol w="1736174">
                  <a:extLst>
                    <a:ext uri="{9D8B030D-6E8A-4147-A177-3AD203B41FA5}">
                      <a16:colId xmlns:a16="http://schemas.microsoft.com/office/drawing/2014/main" val="303405792"/>
                    </a:ext>
                  </a:extLst>
                </a:gridCol>
                <a:gridCol w="627979">
                  <a:extLst>
                    <a:ext uri="{9D8B030D-6E8A-4147-A177-3AD203B41FA5}">
                      <a16:colId xmlns:a16="http://schemas.microsoft.com/office/drawing/2014/main" val="3349537647"/>
                    </a:ext>
                  </a:extLst>
                </a:gridCol>
              </a:tblGrid>
              <a:tr h="288844">
                <a:tc>
                  <a:txBody>
                    <a:bodyPr/>
                    <a:lstStyle/>
                    <a:p>
                      <a:pPr algn="ctr" rtl="0" fontAlgn="ctr"/>
                      <a:r>
                        <a:rPr lang="en-NZ" sz="1200" b="0" i="0" u="none" strike="noStrike" dirty="0">
                          <a:solidFill>
                            <a:srgbClr val="000000"/>
                          </a:solidFill>
                          <a:effectLst/>
                          <a:latin typeface="Calibri" panose="020F0502020204030204" pitchFamily="34" charset="0"/>
                        </a:rPr>
                        <a:t>Risk assessment completed</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Z" sz="1100" b="0" i="0" u="none" strike="noStrike" dirty="0">
                          <a:solidFill>
                            <a:srgbClr val="FFFFFF"/>
                          </a:solidFill>
                          <a:effectLst/>
                          <a:latin typeface="Calibri" panose="020F0502020204030204" pitchFamily="34" charset="0"/>
                        </a:rPr>
                        <a:t>Yes</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68530672"/>
                  </a:ext>
                </a:extLst>
              </a:tr>
              <a:tr h="288844">
                <a:tc>
                  <a:txBody>
                    <a:bodyPr/>
                    <a:lstStyle/>
                    <a:p>
                      <a:pPr algn="ctr" rtl="0" fontAlgn="ctr"/>
                      <a:r>
                        <a:rPr lang="en-NZ" sz="1200" b="0" i="0" u="none" strike="noStrike">
                          <a:solidFill>
                            <a:srgbClr val="000000"/>
                          </a:solidFill>
                          <a:effectLst/>
                          <a:latin typeface="Calibri" panose="020F0502020204030204" pitchFamily="34" charset="0"/>
                        </a:rPr>
                        <a:t>Unmanaged high risks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Z" sz="1100" b="0" i="0" u="none" strike="noStrike" dirty="0">
                          <a:solidFill>
                            <a:srgbClr val="000000"/>
                          </a:solidFill>
                          <a:effectLst/>
                          <a:latin typeface="Calibri" panose="020F0502020204030204" pitchFamily="34" charset="0"/>
                        </a:rPr>
                        <a:t>1</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39869958"/>
                  </a:ext>
                </a:extLst>
              </a:tr>
              <a:tr h="288844">
                <a:tc>
                  <a:txBody>
                    <a:bodyPr/>
                    <a:lstStyle/>
                    <a:p>
                      <a:pPr algn="ctr" rtl="0" fontAlgn="ctr"/>
                      <a:r>
                        <a:rPr lang="en-NZ" sz="1200" b="0" i="0" u="none" strike="noStrike" dirty="0">
                          <a:solidFill>
                            <a:srgbClr val="000000"/>
                          </a:solidFill>
                          <a:effectLst/>
                          <a:latin typeface="Calibri" panose="020F0502020204030204" pitchFamily="34" charset="0"/>
                        </a:rPr>
                        <a:t>% protocols expired</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Z" sz="1100" b="0" i="0" u="none" strike="noStrike" dirty="0">
                          <a:solidFill>
                            <a:srgbClr val="FFFFFF"/>
                          </a:solidFill>
                          <a:effectLst/>
                          <a:latin typeface="Calibri" panose="020F0502020204030204" pitchFamily="34" charset="0"/>
                        </a:rPr>
                        <a:t>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164533965"/>
                  </a:ext>
                </a:extLst>
              </a:tr>
            </a:tbl>
          </a:graphicData>
        </a:graphic>
      </p:graphicFrame>
      <p:graphicFrame>
        <p:nvGraphicFramePr>
          <p:cNvPr id="15" name="Table 14"/>
          <p:cNvGraphicFramePr>
            <a:graphicFrameLocks noGrp="1"/>
          </p:cNvGraphicFramePr>
          <p:nvPr>
            <p:extLst/>
          </p:nvPr>
        </p:nvGraphicFramePr>
        <p:xfrm>
          <a:off x="6544403" y="220531"/>
          <a:ext cx="2534029" cy="1259666"/>
        </p:xfrm>
        <a:graphic>
          <a:graphicData uri="http://schemas.openxmlformats.org/drawingml/2006/table">
            <a:tbl>
              <a:tblPr/>
              <a:tblGrid>
                <a:gridCol w="1141936">
                  <a:extLst>
                    <a:ext uri="{9D8B030D-6E8A-4147-A177-3AD203B41FA5}">
                      <a16:colId xmlns:a16="http://schemas.microsoft.com/office/drawing/2014/main" val="770427668"/>
                    </a:ext>
                  </a:extLst>
                </a:gridCol>
                <a:gridCol w="1392093">
                  <a:extLst>
                    <a:ext uri="{9D8B030D-6E8A-4147-A177-3AD203B41FA5}">
                      <a16:colId xmlns:a16="http://schemas.microsoft.com/office/drawing/2014/main" val="3617869866"/>
                    </a:ext>
                  </a:extLst>
                </a:gridCol>
              </a:tblGrid>
              <a:tr h="339479">
                <a:tc gridSpan="2">
                  <a:txBody>
                    <a:bodyPr/>
                    <a:lstStyle/>
                    <a:p>
                      <a:pPr algn="ctr" fontAlgn="b"/>
                      <a:r>
                        <a:rPr lang="en-NZ" sz="1400" b="1" i="0" u="none" strike="noStrike" dirty="0">
                          <a:solidFill>
                            <a:srgbClr val="000000"/>
                          </a:solidFill>
                          <a:effectLst/>
                          <a:latin typeface="Calibri" panose="020F0502020204030204" pitchFamily="34" charset="0"/>
                        </a:rPr>
                        <a:t>Activity</a:t>
                      </a:r>
                      <a:r>
                        <a:rPr lang="en-NZ" sz="1400" b="1" i="0" u="none" strike="noStrike" baseline="0" dirty="0">
                          <a:solidFill>
                            <a:srgbClr val="000000"/>
                          </a:solidFill>
                          <a:effectLst/>
                          <a:latin typeface="Calibri" panose="020F0502020204030204" pitchFamily="34" charset="0"/>
                        </a:rPr>
                        <a:t> Summary</a:t>
                      </a:r>
                      <a:endParaRPr lang="en-NZ" sz="14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NZ" sz="11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074317"/>
                  </a:ext>
                </a:extLst>
              </a:tr>
              <a:tr h="152937">
                <a:tc gridSpan="2">
                  <a:txBody>
                    <a:bodyPr/>
                    <a:lstStyle/>
                    <a:p>
                      <a:pPr algn="ctr" fontAlgn="b"/>
                      <a:r>
                        <a:rPr lang="en-NZ" sz="1100" b="1" i="0" u="none" strike="noStrike" dirty="0">
                          <a:solidFill>
                            <a:srgbClr val="000000"/>
                          </a:solidFill>
                          <a:effectLst/>
                          <a:latin typeface="Calibri" panose="020F0502020204030204" pitchFamily="34" charset="0"/>
                        </a:rPr>
                        <a:t>Week</a:t>
                      </a:r>
                      <a:r>
                        <a:rPr lang="en-NZ" sz="1100" b="1" i="0" u="none" strike="noStrike" baseline="0" dirty="0">
                          <a:solidFill>
                            <a:srgbClr val="000000"/>
                          </a:solidFill>
                          <a:effectLst/>
                          <a:latin typeface="Calibri" panose="020F0502020204030204" pitchFamily="34" charset="0"/>
                        </a:rPr>
                        <a:t> of 16/08</a:t>
                      </a:r>
                      <a:endParaRPr lang="en-NZ" sz="1100" b="1"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NZ" dirty="0"/>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3058204"/>
                  </a:ext>
                </a:extLst>
              </a:tr>
              <a:tr h="747784">
                <a:tc>
                  <a:txBody>
                    <a:bodyPr/>
                    <a:lstStyle/>
                    <a:p>
                      <a:pPr algn="ctr" fontAlgn="b"/>
                      <a:r>
                        <a:rPr lang="en-NZ" sz="1100" b="0" i="1" u="none" strike="noStrike" dirty="0">
                          <a:solidFill>
                            <a:srgbClr val="000000"/>
                          </a:solidFill>
                          <a:effectLst/>
                          <a:latin typeface="Calibri" panose="020F0502020204030204" pitchFamily="34" charset="0"/>
                        </a:rPr>
                        <a:t>completed rehab activities</a:t>
                      </a:r>
                      <a:r>
                        <a:rPr lang="en-NZ" sz="1100" b="0" i="0" u="none" strike="noStrike" dirty="0">
                          <a:solidFill>
                            <a:srgbClr val="000000"/>
                          </a:solidFill>
                          <a:effectLst/>
                          <a:latin typeface="Calibri" panose="020F0502020204030204" pitchFamily="34" charset="0"/>
                        </a:rPr>
                        <a:t>:</a:t>
                      </a:r>
                    </a:p>
                    <a:p>
                      <a:pPr algn="ctr" fontAlgn="b"/>
                      <a:r>
                        <a:rPr lang="en-NZ" sz="1100" b="0" i="0" u="none" strike="noStrike" dirty="0">
                          <a:solidFill>
                            <a:srgbClr val="000000"/>
                          </a:solidFill>
                          <a:effectLst/>
                          <a:latin typeface="Calibri" panose="020F0502020204030204" pitchFamily="34" charset="0"/>
                        </a:rPr>
                        <a:t> </a:t>
                      </a:r>
                      <a:r>
                        <a:rPr lang="en-NZ" sz="1100" b="1" i="0" u="none" strike="noStrike" dirty="0">
                          <a:solidFill>
                            <a:srgbClr val="000000"/>
                          </a:solidFill>
                          <a:effectLst/>
                          <a:latin typeface="Calibri" panose="020F0502020204030204" pitchFamily="34" charset="0"/>
                        </a:rPr>
                        <a:t>90%</a:t>
                      </a:r>
                    </a:p>
                    <a:p>
                      <a:pPr algn="ctr" fontAlgn="b"/>
                      <a:endParaRPr lang="en-NZ" sz="11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100" b="0" i="1" u="none" strike="noStrike" dirty="0">
                          <a:solidFill>
                            <a:srgbClr val="000000"/>
                          </a:solidFill>
                          <a:effectLst/>
                          <a:latin typeface="Calibri" panose="020F0502020204030204" pitchFamily="34" charset="0"/>
                        </a:rPr>
                        <a:t>Reasons not completed:</a:t>
                      </a:r>
                    </a:p>
                    <a:p>
                      <a:pPr algn="ctr" fontAlgn="b"/>
                      <a:r>
                        <a:rPr lang="en-NZ" sz="1100" b="1" i="0" u="none" strike="noStrike" dirty="0">
                          <a:solidFill>
                            <a:srgbClr val="000000"/>
                          </a:solidFill>
                          <a:effectLst/>
                          <a:latin typeface="Calibri" panose="020F0502020204030204" pitchFamily="34" charset="0"/>
                        </a:rPr>
                        <a:t>2% </a:t>
                      </a:r>
                      <a:r>
                        <a:rPr lang="en-NZ" sz="1100" b="0" i="0" u="none" strike="noStrike" dirty="0">
                          <a:solidFill>
                            <a:srgbClr val="000000"/>
                          </a:solidFill>
                          <a:effectLst/>
                          <a:latin typeface="Calibri" panose="020F0502020204030204" pitchFamily="34" charset="0"/>
                        </a:rPr>
                        <a:t>hospital appointment</a:t>
                      </a:r>
                    </a:p>
                    <a:p>
                      <a:pPr algn="ctr" fontAlgn="b"/>
                      <a:r>
                        <a:rPr lang="en-NZ" sz="1100" b="1" i="0" u="none" strike="noStrike" dirty="0">
                          <a:solidFill>
                            <a:srgbClr val="000000"/>
                          </a:solidFill>
                          <a:effectLst/>
                          <a:latin typeface="Calibri" panose="020F0502020204030204" pitchFamily="34" charset="0"/>
                        </a:rPr>
                        <a:t>8</a:t>
                      </a:r>
                      <a:r>
                        <a:rPr lang="en-NZ" sz="1100" b="1" i="0" u="none" strike="noStrike" baseline="0" dirty="0">
                          <a:solidFill>
                            <a:srgbClr val="000000"/>
                          </a:solidFill>
                          <a:effectLst/>
                          <a:latin typeface="Calibri" panose="020F0502020204030204" pitchFamily="34" charset="0"/>
                        </a:rPr>
                        <a:t> % </a:t>
                      </a:r>
                      <a:r>
                        <a:rPr lang="en-NZ" sz="1100" b="0" i="0" u="none" strike="noStrike" baseline="0" dirty="0">
                          <a:solidFill>
                            <a:srgbClr val="000000"/>
                          </a:solidFill>
                          <a:effectLst/>
                          <a:latin typeface="Calibri" panose="020F0502020204030204" pitchFamily="34" charset="0"/>
                        </a:rPr>
                        <a:t>fatigue issues</a:t>
                      </a:r>
                      <a:endParaRPr lang="en-NZ" sz="1100" b="0" i="0" u="none" strike="noStrike" dirty="0">
                        <a:solidFill>
                          <a:srgbClr val="000000"/>
                        </a:solidFill>
                        <a:effectLst/>
                        <a:latin typeface="Calibri" panose="020F0502020204030204" pitchFamily="34" charset="0"/>
                      </a:endParaRP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399542"/>
                  </a:ext>
                </a:extLst>
              </a:tr>
            </a:tbl>
          </a:graphicData>
        </a:graphic>
      </p:graphicFrame>
      <p:graphicFrame>
        <p:nvGraphicFramePr>
          <p:cNvPr id="17" name="Chart 16">
            <a:extLst>
              <a:ext uri="{FF2B5EF4-FFF2-40B4-BE49-F238E27FC236}">
                <a16:creationId xmlns:a16="http://schemas.microsoft.com/office/drawing/2014/main" id="{A292C42A-3DAD-4618-8C35-3263BE39573C}"/>
              </a:ext>
            </a:extLst>
          </p:cNvPr>
          <p:cNvGraphicFramePr>
            <a:graphicFrameLocks/>
          </p:cNvGraphicFramePr>
          <p:nvPr>
            <p:extLst/>
          </p:nvPr>
        </p:nvGraphicFramePr>
        <p:xfrm>
          <a:off x="6646456" y="2773486"/>
          <a:ext cx="2760124" cy="14004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9" name="Chart 18">
            <a:extLst>
              <a:ext uri="{FF2B5EF4-FFF2-40B4-BE49-F238E27FC236}">
                <a16:creationId xmlns:a16="http://schemas.microsoft.com/office/drawing/2014/main" id="{E2BC0602-FF04-40FE-A8D6-E62B614CE7E7}"/>
              </a:ext>
            </a:extLst>
          </p:cNvPr>
          <p:cNvGraphicFramePr>
            <a:graphicFrameLocks/>
          </p:cNvGraphicFramePr>
          <p:nvPr>
            <p:extLst/>
          </p:nvPr>
        </p:nvGraphicFramePr>
        <p:xfrm>
          <a:off x="6544403" y="1459462"/>
          <a:ext cx="2964231" cy="1399240"/>
        </p:xfrm>
        <a:graphic>
          <a:graphicData uri="http://schemas.openxmlformats.org/drawingml/2006/chart">
            <c:chart xmlns:c="http://schemas.openxmlformats.org/drawingml/2006/chart" xmlns:r="http://schemas.openxmlformats.org/officeDocument/2006/relationships" r:id="rId10"/>
          </a:graphicData>
        </a:graphic>
      </p:graphicFrame>
      <p:sp>
        <p:nvSpPr>
          <p:cNvPr id="21" name="Rectangle 20"/>
          <p:cNvSpPr/>
          <p:nvPr/>
        </p:nvSpPr>
        <p:spPr>
          <a:xfrm>
            <a:off x="6544403" y="1501646"/>
            <a:ext cx="2534029" cy="259888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Z"/>
          </a:p>
        </p:txBody>
      </p:sp>
      <p:sp>
        <p:nvSpPr>
          <p:cNvPr id="22" name="TextBox 21"/>
          <p:cNvSpPr txBox="1"/>
          <p:nvPr/>
        </p:nvSpPr>
        <p:spPr>
          <a:xfrm>
            <a:off x="4715737" y="2839506"/>
            <a:ext cx="1852707" cy="954107"/>
          </a:xfrm>
          <a:prstGeom prst="rect">
            <a:avLst/>
          </a:prstGeom>
          <a:noFill/>
        </p:spPr>
        <p:txBody>
          <a:bodyPr wrap="square" rtlCol="0">
            <a:spAutoFit/>
          </a:bodyPr>
          <a:lstStyle/>
          <a:p>
            <a:r>
              <a:rPr lang="en-NZ" sz="2800" b="1" dirty="0"/>
              <a:t>Client</a:t>
            </a:r>
          </a:p>
          <a:p>
            <a:r>
              <a:rPr lang="en-NZ" sz="2800" b="1" dirty="0"/>
              <a:t>Dashboard</a:t>
            </a:r>
          </a:p>
        </p:txBody>
      </p:sp>
      <p:sp>
        <p:nvSpPr>
          <p:cNvPr id="14" name="TextBox 13"/>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16" name="TextBox 1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18" name="TextBox 17"/>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1218733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NZ" dirty="0"/>
              <a:t>Developed by Professor Lynne Turner-Stokes</a:t>
            </a:r>
          </a:p>
          <a:p>
            <a:endParaRPr lang="en-NZ" dirty="0"/>
          </a:p>
          <a:p>
            <a:r>
              <a:rPr lang="en-NZ" dirty="0"/>
              <a:t>RCS is a reliable, validated tool that is responsive to change and captures a number of medical and therapy inputs that the FIM and </a:t>
            </a:r>
            <a:r>
              <a:rPr lang="en-NZ" dirty="0" err="1"/>
              <a:t>Barthel</a:t>
            </a:r>
            <a:r>
              <a:rPr lang="en-NZ" dirty="0"/>
              <a:t> Index do not 			</a:t>
            </a:r>
            <a:r>
              <a:rPr lang="en-NZ" sz="1900" i="1" dirty="0"/>
              <a:t>(Turner-Stokes, Williams, &amp; Siegert, 2010)</a:t>
            </a:r>
          </a:p>
          <a:p>
            <a:endParaRPr lang="en-NZ" dirty="0"/>
          </a:p>
          <a:p>
            <a:r>
              <a:rPr lang="en-NZ" dirty="0"/>
              <a:t>15-point scale with five components</a:t>
            </a:r>
          </a:p>
          <a:p>
            <a:pPr lvl="1"/>
            <a:r>
              <a:rPr lang="en-NZ" dirty="0"/>
              <a:t>Care and support needs</a:t>
            </a:r>
          </a:p>
          <a:p>
            <a:pPr lvl="1"/>
            <a:r>
              <a:rPr lang="en-NZ" dirty="0"/>
              <a:t>Skilled nursing needs</a:t>
            </a:r>
          </a:p>
          <a:p>
            <a:pPr lvl="1"/>
            <a:r>
              <a:rPr lang="en-NZ" dirty="0"/>
              <a:t>Therapy disciplines</a:t>
            </a:r>
          </a:p>
          <a:p>
            <a:pPr lvl="1"/>
            <a:r>
              <a:rPr lang="en-NZ" dirty="0"/>
              <a:t>Intensity of inputs and </a:t>
            </a:r>
          </a:p>
          <a:p>
            <a:pPr lvl="1"/>
            <a:r>
              <a:rPr lang="en-NZ" dirty="0"/>
              <a:t>Medical intervention </a:t>
            </a:r>
          </a:p>
          <a:p>
            <a:pPr marL="365760" lvl="1" indent="-256032">
              <a:spcBef>
                <a:spcPts val="400"/>
              </a:spcBef>
              <a:buSzPct val="68000"/>
              <a:buFont typeface="Wingdings 3"/>
              <a:buChar char=""/>
            </a:pPr>
            <a:endParaRPr lang="en-NZ" dirty="0"/>
          </a:p>
          <a:p>
            <a:pPr marL="365760" lvl="1" indent="-256032">
              <a:spcBef>
                <a:spcPts val="400"/>
              </a:spcBef>
              <a:buSzPct val="68000"/>
              <a:buFont typeface="Wingdings 3"/>
              <a:buChar char=""/>
            </a:pPr>
            <a:r>
              <a:rPr lang="en-NZ" sz="2900" dirty="0"/>
              <a:t>A client’s complexity can be categorized based on their total RCS score</a:t>
            </a:r>
          </a:p>
          <a:p>
            <a:pPr marL="365760" lvl="1" indent="-256032">
              <a:spcBef>
                <a:spcPts val="400"/>
              </a:spcBef>
              <a:buSzPct val="68000"/>
              <a:buNone/>
            </a:pPr>
            <a:r>
              <a:rPr lang="en-NZ" dirty="0"/>
              <a:t>						</a:t>
            </a:r>
            <a:r>
              <a:rPr lang="en-NZ" sz="1900" i="1" dirty="0"/>
              <a:t>(Turner-Stokes, </a:t>
            </a:r>
            <a:r>
              <a:rPr lang="en-NZ" sz="1900" i="1" dirty="0" err="1"/>
              <a:t>Disler</a:t>
            </a:r>
            <a:r>
              <a:rPr lang="en-NZ" sz="1900" i="1" dirty="0"/>
              <a:t>, &amp; Williams, 2007)</a:t>
            </a:r>
          </a:p>
          <a:p>
            <a:endParaRPr lang="en-NZ" dirty="0"/>
          </a:p>
          <a:p>
            <a:endParaRPr lang="en-NZ" dirty="0"/>
          </a:p>
        </p:txBody>
      </p:sp>
      <p:sp>
        <p:nvSpPr>
          <p:cNvPr id="3" name="Title 2"/>
          <p:cNvSpPr>
            <a:spLocks noGrp="1"/>
          </p:cNvSpPr>
          <p:nvPr>
            <p:ph type="title"/>
          </p:nvPr>
        </p:nvSpPr>
        <p:spPr/>
        <p:txBody>
          <a:bodyPr/>
          <a:lstStyle/>
          <a:p>
            <a:r>
              <a:rPr lang="en-NZ" dirty="0"/>
              <a:t>Rehab Complexity Scale (RCS)</a:t>
            </a:r>
          </a:p>
        </p:txBody>
      </p:sp>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5" name="TextBox 4"/>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6" name="TextBox 5"/>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347796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effectLst>
                  <a:outerShdw blurRad="38100" dist="38100" dir="2700000" algn="tl">
                    <a:srgbClr val="000000">
                      <a:alpha val="43137"/>
                    </a:srgbClr>
                  </a:outerShdw>
                </a:effectLst>
              </a:rPr>
              <a:t>Disclosures</a:t>
            </a:r>
          </a:p>
        </p:txBody>
      </p:sp>
      <p:sp>
        <p:nvSpPr>
          <p:cNvPr id="3" name="Content Placeholder 2"/>
          <p:cNvSpPr>
            <a:spLocks noGrp="1"/>
          </p:cNvSpPr>
          <p:nvPr>
            <p:ph idx="1"/>
          </p:nvPr>
        </p:nvSpPr>
        <p:spPr/>
        <p:txBody>
          <a:bodyPr>
            <a:normAutofit/>
          </a:bodyPr>
          <a:lstStyle/>
          <a:p>
            <a:pPr marL="0" indent="0">
              <a:buNone/>
            </a:pPr>
            <a:r>
              <a:rPr lang="en-US" dirty="0"/>
              <a:t>No financial interest to disclose</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185651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RCS components and scoring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058594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1181689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Total RCS scoring</a:t>
            </a:r>
          </a:p>
        </p:txBody>
      </p:sp>
      <p:graphicFrame>
        <p:nvGraphicFramePr>
          <p:cNvPr id="4" name="Content Placeholder 3"/>
          <p:cNvGraphicFramePr>
            <a:graphicFrameLocks noGrp="1"/>
          </p:cNvGraphicFramePr>
          <p:nvPr>
            <p:ph idx="1"/>
          </p:nvPr>
        </p:nvGraphicFramePr>
        <p:xfrm>
          <a:off x="457200" y="1481138"/>
          <a:ext cx="8229600" cy="3571240"/>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a:r>
                        <a:rPr lang="en-NZ" dirty="0"/>
                        <a:t>Complexity Band</a:t>
                      </a:r>
                    </a:p>
                  </a:txBody>
                  <a:tcPr/>
                </a:tc>
                <a:tc>
                  <a:txBody>
                    <a:bodyPr/>
                    <a:lstStyle/>
                    <a:p>
                      <a:pPr algn="ctr"/>
                      <a:r>
                        <a:rPr lang="en-NZ" dirty="0"/>
                        <a:t>Total RCS weekly score</a:t>
                      </a:r>
                    </a:p>
                  </a:txBody>
                  <a:tcPr/>
                </a:tc>
                <a:extLst>
                  <a:ext uri="{0D108BD9-81ED-4DB2-BD59-A6C34878D82A}">
                    <a16:rowId xmlns:a16="http://schemas.microsoft.com/office/drawing/2014/main" val="10000"/>
                  </a:ext>
                </a:extLst>
              </a:tr>
              <a:tr h="370840">
                <a:tc>
                  <a:txBody>
                    <a:bodyPr/>
                    <a:lstStyle/>
                    <a:p>
                      <a:endParaRPr lang="en-NZ" b="1" dirty="0"/>
                    </a:p>
                    <a:p>
                      <a:r>
                        <a:rPr lang="en-NZ" b="1" dirty="0"/>
                        <a:t>Very</a:t>
                      </a:r>
                      <a:r>
                        <a:rPr lang="en-NZ" b="1" baseline="0" dirty="0"/>
                        <a:t> Low</a:t>
                      </a:r>
                    </a:p>
                  </a:txBody>
                  <a:tcPr/>
                </a:tc>
                <a:tc>
                  <a:txBody>
                    <a:bodyPr/>
                    <a:lstStyle/>
                    <a:p>
                      <a:endParaRPr lang="en-NZ" b="1" dirty="0"/>
                    </a:p>
                    <a:p>
                      <a:pPr algn="ctr"/>
                      <a:r>
                        <a:rPr lang="en-NZ" b="1" dirty="0"/>
                        <a:t>0-3</a:t>
                      </a:r>
                    </a:p>
                  </a:txBody>
                  <a:tcPr/>
                </a:tc>
                <a:extLst>
                  <a:ext uri="{0D108BD9-81ED-4DB2-BD59-A6C34878D82A}">
                    <a16:rowId xmlns:a16="http://schemas.microsoft.com/office/drawing/2014/main" val="10001"/>
                  </a:ext>
                </a:extLst>
              </a:tr>
              <a:tr h="370840">
                <a:tc>
                  <a:txBody>
                    <a:bodyPr/>
                    <a:lstStyle/>
                    <a:p>
                      <a:endParaRPr lang="en-NZ" b="1" dirty="0"/>
                    </a:p>
                    <a:p>
                      <a:r>
                        <a:rPr lang="en-NZ" b="1" dirty="0"/>
                        <a:t>Low</a:t>
                      </a:r>
                    </a:p>
                  </a:txBody>
                  <a:tcPr/>
                </a:tc>
                <a:tc>
                  <a:txBody>
                    <a:bodyPr/>
                    <a:lstStyle/>
                    <a:p>
                      <a:pPr algn="ctr"/>
                      <a:endParaRPr lang="en-NZ" b="1" dirty="0"/>
                    </a:p>
                    <a:p>
                      <a:pPr algn="ctr"/>
                      <a:r>
                        <a:rPr lang="en-NZ" b="1" dirty="0"/>
                        <a:t>4-6</a:t>
                      </a:r>
                    </a:p>
                  </a:txBody>
                  <a:tcPr/>
                </a:tc>
                <a:extLst>
                  <a:ext uri="{0D108BD9-81ED-4DB2-BD59-A6C34878D82A}">
                    <a16:rowId xmlns:a16="http://schemas.microsoft.com/office/drawing/2014/main" val="10002"/>
                  </a:ext>
                </a:extLst>
              </a:tr>
              <a:tr h="370840">
                <a:tc>
                  <a:txBody>
                    <a:bodyPr/>
                    <a:lstStyle/>
                    <a:p>
                      <a:endParaRPr lang="en-NZ" b="1" dirty="0"/>
                    </a:p>
                    <a:p>
                      <a:r>
                        <a:rPr lang="en-NZ" b="1" dirty="0"/>
                        <a:t>Medium</a:t>
                      </a:r>
                    </a:p>
                  </a:txBody>
                  <a:tcPr/>
                </a:tc>
                <a:tc>
                  <a:txBody>
                    <a:bodyPr/>
                    <a:lstStyle/>
                    <a:p>
                      <a:pPr algn="ctr"/>
                      <a:endParaRPr lang="en-NZ" b="1" dirty="0"/>
                    </a:p>
                    <a:p>
                      <a:pPr algn="ctr"/>
                      <a:r>
                        <a:rPr lang="en-NZ" b="1" dirty="0"/>
                        <a:t>7-9</a:t>
                      </a:r>
                    </a:p>
                  </a:txBody>
                  <a:tcPr/>
                </a:tc>
                <a:extLst>
                  <a:ext uri="{0D108BD9-81ED-4DB2-BD59-A6C34878D82A}">
                    <a16:rowId xmlns:a16="http://schemas.microsoft.com/office/drawing/2014/main" val="10003"/>
                  </a:ext>
                </a:extLst>
              </a:tr>
              <a:tr h="370840">
                <a:tc>
                  <a:txBody>
                    <a:bodyPr/>
                    <a:lstStyle/>
                    <a:p>
                      <a:endParaRPr lang="en-NZ" b="1" dirty="0"/>
                    </a:p>
                    <a:p>
                      <a:r>
                        <a:rPr lang="en-NZ" b="1" dirty="0"/>
                        <a:t>High</a:t>
                      </a:r>
                    </a:p>
                  </a:txBody>
                  <a:tcPr/>
                </a:tc>
                <a:tc>
                  <a:txBody>
                    <a:bodyPr/>
                    <a:lstStyle/>
                    <a:p>
                      <a:pPr algn="ctr"/>
                      <a:endParaRPr lang="en-NZ" b="1" dirty="0"/>
                    </a:p>
                    <a:p>
                      <a:pPr algn="ctr"/>
                      <a:r>
                        <a:rPr lang="en-NZ" b="1" dirty="0"/>
                        <a:t>10-12</a:t>
                      </a:r>
                    </a:p>
                  </a:txBody>
                  <a:tcPr/>
                </a:tc>
                <a:extLst>
                  <a:ext uri="{0D108BD9-81ED-4DB2-BD59-A6C34878D82A}">
                    <a16:rowId xmlns:a16="http://schemas.microsoft.com/office/drawing/2014/main" val="10004"/>
                  </a:ext>
                </a:extLst>
              </a:tr>
              <a:tr h="370840">
                <a:tc>
                  <a:txBody>
                    <a:bodyPr/>
                    <a:lstStyle/>
                    <a:p>
                      <a:endParaRPr lang="en-NZ" b="1" dirty="0"/>
                    </a:p>
                    <a:p>
                      <a:r>
                        <a:rPr lang="en-NZ" b="1" dirty="0"/>
                        <a:t>Very High</a:t>
                      </a:r>
                    </a:p>
                  </a:txBody>
                  <a:tcPr/>
                </a:tc>
                <a:tc>
                  <a:txBody>
                    <a:bodyPr/>
                    <a:lstStyle/>
                    <a:p>
                      <a:pPr algn="ctr"/>
                      <a:endParaRPr lang="en-NZ" b="1" dirty="0"/>
                    </a:p>
                    <a:p>
                      <a:pPr algn="ctr"/>
                      <a:r>
                        <a:rPr lang="en-NZ" b="1" dirty="0"/>
                        <a:t>13-15</a:t>
                      </a: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2245412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Data to guide RCS scoring</a:t>
            </a:r>
          </a:p>
        </p:txBody>
      </p:sp>
      <p:pic>
        <p:nvPicPr>
          <p:cNvPr id="4" name="Picture 3"/>
          <p:cNvPicPr>
            <a:picLocks noChangeAspect="1"/>
          </p:cNvPicPr>
          <p:nvPr/>
        </p:nvPicPr>
        <p:blipFill>
          <a:blip r:embed="rId2"/>
          <a:stretch>
            <a:fillRect/>
          </a:stretch>
        </p:blipFill>
        <p:spPr>
          <a:xfrm>
            <a:off x="160505" y="2114569"/>
            <a:ext cx="8832715" cy="2781720"/>
          </a:xfrm>
          <a:prstGeom prst="rect">
            <a:avLst/>
          </a:prstGeom>
        </p:spPr>
      </p:pic>
      <p:pic>
        <p:nvPicPr>
          <p:cNvPr id="5" name="Picture 4"/>
          <p:cNvPicPr>
            <a:picLocks noChangeAspect="1"/>
          </p:cNvPicPr>
          <p:nvPr/>
        </p:nvPicPr>
        <p:blipFill>
          <a:blip r:embed="rId3"/>
          <a:stretch>
            <a:fillRect/>
          </a:stretch>
        </p:blipFill>
        <p:spPr>
          <a:xfrm>
            <a:off x="141051" y="5054448"/>
            <a:ext cx="4829782" cy="498840"/>
          </a:xfrm>
          <a:prstGeom prst="rect">
            <a:avLst/>
          </a:prstGeom>
        </p:spPr>
      </p:pic>
      <p:pic>
        <p:nvPicPr>
          <p:cNvPr id="6" name="Picture 5"/>
          <p:cNvPicPr>
            <a:picLocks noChangeAspect="1"/>
          </p:cNvPicPr>
          <p:nvPr/>
        </p:nvPicPr>
        <p:blipFill>
          <a:blip r:embed="rId4"/>
          <a:stretch>
            <a:fillRect/>
          </a:stretch>
        </p:blipFill>
        <p:spPr>
          <a:xfrm>
            <a:off x="4941649" y="5033051"/>
            <a:ext cx="4017524" cy="539693"/>
          </a:xfrm>
          <a:prstGeom prst="rect">
            <a:avLst/>
          </a:prstGeom>
        </p:spPr>
      </p:pic>
      <p:sp>
        <p:nvSpPr>
          <p:cNvPr id="7" name="TextBox 6"/>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8" name="TextBox 7"/>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9" name="TextBox 8"/>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2626990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572250" cy="497319"/>
          </a:xfrm>
        </p:spPr>
        <p:txBody>
          <a:bodyPr>
            <a:normAutofit fontScale="90000"/>
          </a:bodyPr>
          <a:lstStyle/>
          <a:p>
            <a:r>
              <a:rPr lang="en-NZ" dirty="0"/>
              <a:t>Reflecting on intensity</a:t>
            </a:r>
          </a:p>
        </p:txBody>
      </p:sp>
      <p:graphicFrame>
        <p:nvGraphicFramePr>
          <p:cNvPr id="5" name="Chart 4">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167769163"/>
              </p:ext>
            </p:extLst>
          </p:nvPr>
        </p:nvGraphicFramePr>
        <p:xfrm>
          <a:off x="2180359" y="1263147"/>
          <a:ext cx="4769427" cy="27252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1055753617"/>
              </p:ext>
            </p:extLst>
          </p:nvPr>
        </p:nvGraphicFramePr>
        <p:xfrm>
          <a:off x="2119746" y="3988384"/>
          <a:ext cx="4890654" cy="25903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9" name="TextBox 8"/>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10" name="TextBox 9"/>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1403398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Automating initial reports</a:t>
            </a:r>
          </a:p>
        </p:txBody>
      </p:sp>
      <p:sp>
        <p:nvSpPr>
          <p:cNvPr id="3" name="Content Placeholder 2"/>
          <p:cNvSpPr>
            <a:spLocks noGrp="1"/>
          </p:cNvSpPr>
          <p:nvPr>
            <p:ph idx="1"/>
          </p:nvPr>
        </p:nvSpPr>
        <p:spPr/>
        <p:txBody>
          <a:bodyPr/>
          <a:lstStyle/>
          <a:p>
            <a:r>
              <a:rPr lang="en-NZ" dirty="0"/>
              <a:t>Value of an initial report?</a:t>
            </a:r>
          </a:p>
          <a:p>
            <a:r>
              <a:rPr lang="en-NZ" dirty="0"/>
              <a:t>Key measures we needed on admission</a:t>
            </a:r>
          </a:p>
          <a:p>
            <a:pPr lvl="1"/>
            <a:r>
              <a:rPr lang="en-NZ" dirty="0"/>
              <a:t>Nursing assessment</a:t>
            </a:r>
          </a:p>
          <a:p>
            <a:pPr lvl="2"/>
            <a:r>
              <a:rPr lang="en-NZ" dirty="0"/>
              <a:t>Process checks surrounding safety</a:t>
            </a:r>
          </a:p>
          <a:p>
            <a:pPr lvl="1"/>
            <a:r>
              <a:rPr lang="en-NZ" dirty="0"/>
              <a:t>FIM</a:t>
            </a:r>
          </a:p>
          <a:p>
            <a:pPr lvl="1"/>
            <a:r>
              <a:rPr lang="en-NZ" dirty="0"/>
              <a:t>Overt </a:t>
            </a:r>
            <a:r>
              <a:rPr lang="en-NZ" dirty="0" err="1"/>
              <a:t>Behavior</a:t>
            </a:r>
            <a:r>
              <a:rPr lang="en-NZ" dirty="0"/>
              <a:t> Scale (OBS)</a:t>
            </a:r>
          </a:p>
          <a:p>
            <a:pPr lvl="1"/>
            <a:r>
              <a:rPr lang="en-NZ" dirty="0"/>
              <a:t>Rehabilitation Plan</a:t>
            </a:r>
          </a:p>
          <a:p>
            <a:pPr lvl="1"/>
            <a:r>
              <a:rPr lang="en-NZ" dirty="0"/>
              <a:t>Discharge planning form</a:t>
            </a:r>
          </a:p>
          <a:p>
            <a:pPr lvl="1"/>
            <a:endParaRPr lang="en-NZ" dirty="0"/>
          </a:p>
          <a:p>
            <a:pPr lvl="1"/>
            <a:endParaRPr lang="en-NZ" dirty="0"/>
          </a:p>
        </p:txBody>
      </p:sp>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5" name="TextBox 4"/>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6" name="TextBox 5"/>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32235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Automating initial reports</a:t>
            </a:r>
          </a:p>
        </p:txBody>
      </p:sp>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pic>
        <p:nvPicPr>
          <p:cNvPr id="11" name="Content Placeholder 10"/>
          <p:cNvPicPr>
            <a:picLocks noGrp="1" noChangeAspect="1"/>
          </p:cNvPicPr>
          <p:nvPr>
            <p:ph idx="1"/>
          </p:nvPr>
        </p:nvPicPr>
        <p:blipFill>
          <a:blip r:embed="rId3"/>
          <a:stretch>
            <a:fillRect/>
          </a:stretch>
        </p:blipFill>
        <p:spPr>
          <a:xfrm>
            <a:off x="628650" y="2237502"/>
            <a:ext cx="7886700" cy="3527583"/>
          </a:xfrm>
          <a:prstGeom prst="rect">
            <a:avLst/>
          </a:prstGeom>
        </p:spPr>
      </p:pic>
    </p:spTree>
    <p:extLst>
      <p:ext uri="{BB962C8B-B14F-4D97-AF65-F5344CB8AC3E}">
        <p14:creationId xmlns:p14="http://schemas.microsoft.com/office/powerpoint/2010/main" val="2476349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8C12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90638"/>
            <a:ext cx="9144000" cy="4275137"/>
          </a:xfrm>
          <a:prstGeom prst="rect">
            <a:avLst/>
          </a:prstGeom>
        </p:spPr>
      </p:pic>
    </p:spTree>
    <p:extLst>
      <p:ext uri="{BB962C8B-B14F-4D97-AF65-F5344CB8AC3E}">
        <p14:creationId xmlns:p14="http://schemas.microsoft.com/office/powerpoint/2010/main" val="69422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Benefit</a:t>
            </a:r>
            <a:r>
              <a:rPr lang="en-NZ" dirty="0"/>
              <a:t> </a:t>
            </a:r>
            <a:r>
              <a:rPr lang="en-NZ" sz="4000" dirty="0">
                <a:effectLst>
                  <a:outerShdw blurRad="38100" dist="38100" dir="2700000" algn="tl">
                    <a:srgbClr val="000000">
                      <a:alpha val="43137"/>
                    </a:srgbClr>
                  </a:outerShdw>
                </a:effectLst>
              </a:rPr>
              <a:t>of</a:t>
            </a:r>
            <a:r>
              <a:rPr lang="en-NZ" dirty="0"/>
              <a:t> </a:t>
            </a:r>
            <a:r>
              <a:rPr lang="en-NZ" sz="4000" dirty="0">
                <a:effectLst>
                  <a:outerShdw blurRad="38100" dist="38100" dir="2700000" algn="tl">
                    <a:srgbClr val="000000">
                      <a:alpha val="43137"/>
                    </a:srgbClr>
                  </a:outerShdw>
                </a:effectLst>
              </a:rPr>
              <a:t>these</a:t>
            </a:r>
            <a:r>
              <a:rPr lang="en-NZ" dirty="0"/>
              <a:t> </a:t>
            </a:r>
            <a:r>
              <a:rPr lang="en-NZ" sz="4000" dirty="0">
                <a:effectLst>
                  <a:outerShdw blurRad="38100" dist="38100" dir="2700000" algn="tl">
                    <a:srgbClr val="000000">
                      <a:alpha val="43137"/>
                    </a:srgbClr>
                  </a:outerShdw>
                </a:effectLst>
              </a:rPr>
              <a:t>Developments</a:t>
            </a:r>
          </a:p>
        </p:txBody>
      </p:sp>
      <p:sp>
        <p:nvSpPr>
          <p:cNvPr id="3" name="Content Placeholder 2"/>
          <p:cNvSpPr>
            <a:spLocks noGrp="1"/>
          </p:cNvSpPr>
          <p:nvPr>
            <p:ph idx="1"/>
          </p:nvPr>
        </p:nvSpPr>
        <p:spPr/>
        <p:txBody>
          <a:bodyPr>
            <a:normAutofit fontScale="92500" lnSpcReduction="10000"/>
          </a:bodyPr>
          <a:lstStyle/>
          <a:p>
            <a:r>
              <a:rPr lang="en-NZ" dirty="0"/>
              <a:t>Time Saving</a:t>
            </a:r>
          </a:p>
          <a:p>
            <a:pPr lvl="1"/>
            <a:r>
              <a:rPr lang="en-NZ" dirty="0"/>
              <a:t>In writing rehab plans and documentation/reports</a:t>
            </a:r>
          </a:p>
          <a:p>
            <a:r>
              <a:rPr lang="en-NZ" dirty="0"/>
              <a:t>Safety</a:t>
            </a:r>
          </a:p>
          <a:p>
            <a:pPr lvl="1"/>
            <a:r>
              <a:rPr lang="en-NZ" dirty="0"/>
              <a:t>Easy access to most up to date information</a:t>
            </a:r>
          </a:p>
          <a:p>
            <a:r>
              <a:rPr lang="en-NZ" dirty="0"/>
              <a:t>Consistency</a:t>
            </a:r>
          </a:p>
          <a:p>
            <a:pPr lvl="1"/>
            <a:r>
              <a:rPr lang="en-NZ" dirty="0"/>
              <a:t>On how the information to displayed and how it is delivered</a:t>
            </a:r>
          </a:p>
          <a:p>
            <a:r>
              <a:rPr lang="en-NZ" dirty="0"/>
              <a:t>Rehabilitation focus 24/7 </a:t>
            </a:r>
          </a:p>
          <a:p>
            <a:pPr lvl="1"/>
            <a:r>
              <a:rPr lang="en-NZ" dirty="0"/>
              <a:t>Greater intensity resulting in shorter length of stays</a:t>
            </a:r>
          </a:p>
          <a:p>
            <a:r>
              <a:rPr lang="en-NZ" dirty="0"/>
              <a:t>Feedback provided</a:t>
            </a:r>
          </a:p>
          <a:p>
            <a:pPr lvl="1"/>
            <a:r>
              <a:rPr lang="en-NZ" dirty="0"/>
              <a:t>Decision making being assessed by data</a:t>
            </a:r>
          </a:p>
          <a:p>
            <a:pPr lvl="1"/>
            <a:r>
              <a:rPr lang="en-NZ" dirty="0"/>
              <a:t>Capturing of key outcomes on admission</a:t>
            </a:r>
          </a:p>
          <a:p>
            <a:endParaRPr lang="en-NZ" dirty="0"/>
          </a:p>
        </p:txBody>
      </p:sp>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u="sng" dirty="0">
                <a:solidFill>
                  <a:srgbClr val="5F1F38"/>
                </a:solidFill>
              </a:rPr>
              <a:t>1. Driving the rehab process</a:t>
            </a:r>
          </a:p>
        </p:txBody>
      </p:sp>
      <p:sp>
        <p:nvSpPr>
          <p:cNvPr id="5" name="TextBox 4"/>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6" name="TextBox 5"/>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2517965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a:effectLst>
                  <a:outerShdw blurRad="38100" dist="38100" dir="2700000" algn="tl">
                    <a:srgbClr val="000000">
                      <a:alpha val="43137"/>
                    </a:srgbClr>
                  </a:outerShdw>
                </a:effectLst>
              </a:rPr>
              <a:t>2. Communication and Management of Actual Risks and Concerns</a:t>
            </a:r>
            <a:r>
              <a:rPr lang="en-NZ" dirty="0"/>
              <a:t/>
            </a:r>
            <a:br>
              <a:rPr lang="en-NZ" dirty="0"/>
            </a:br>
            <a:endParaRPr lang="en-NZ" dirty="0"/>
          </a:p>
        </p:txBody>
      </p:sp>
      <p:sp>
        <p:nvSpPr>
          <p:cNvPr id="4" name="Content Placeholder 5"/>
          <p:cNvSpPr>
            <a:spLocks noGrp="1"/>
          </p:cNvSpPr>
          <p:nvPr>
            <p:ph idx="1"/>
          </p:nvPr>
        </p:nvSpPr>
        <p:spPr>
          <a:xfrm>
            <a:off x="628650" y="1825625"/>
            <a:ext cx="5752272" cy="2035423"/>
          </a:xfrm>
        </p:spPr>
        <p:txBody>
          <a:bodyPr>
            <a:normAutofit/>
          </a:bodyPr>
          <a:lstStyle/>
          <a:p>
            <a:pPr lvl="0">
              <a:buNone/>
            </a:pPr>
            <a:r>
              <a:rPr lang="en-US" sz="2400" b="1" dirty="0">
                <a:solidFill>
                  <a:prstClr val="black"/>
                </a:solidFill>
              </a:rPr>
              <a:t>ISSUE</a:t>
            </a:r>
          </a:p>
          <a:p>
            <a:pPr>
              <a:buNone/>
            </a:pPr>
            <a:endParaRPr lang="en-NZ" dirty="0"/>
          </a:p>
        </p:txBody>
      </p:sp>
      <p:pic>
        <p:nvPicPr>
          <p:cNvPr id="5" name="Picture 2" descr="C:\Users\ninaandreas.ABI\Desktop\FunderPresentation\Head1.png"/>
          <p:cNvPicPr>
            <a:picLocks noChangeAspect="1" noChangeArrowheads="1"/>
          </p:cNvPicPr>
          <p:nvPr/>
        </p:nvPicPr>
        <p:blipFill>
          <a:blip r:embed="rId3" cstate="print"/>
          <a:srcRect/>
          <a:stretch>
            <a:fillRect/>
          </a:stretch>
        </p:blipFill>
        <p:spPr bwMode="auto">
          <a:xfrm>
            <a:off x="7092280" y="1988840"/>
            <a:ext cx="1907704" cy="1872208"/>
          </a:xfrm>
          <a:prstGeom prst="rect">
            <a:avLst/>
          </a:prstGeom>
          <a:noFill/>
        </p:spPr>
      </p:pic>
      <p:sp>
        <p:nvSpPr>
          <p:cNvPr id="6" name="TextBox 5"/>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7" name="TextBox 6"/>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8" name="TextBox 7"/>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687987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0263"/>
            <a:ext cx="7886700" cy="1325563"/>
          </a:xfrm>
        </p:spPr>
        <p:txBody>
          <a:bodyPr/>
          <a:lstStyle/>
          <a:p>
            <a:r>
              <a:rPr lang="en-NZ" dirty="0"/>
              <a:t>Communication Failures</a:t>
            </a:r>
          </a:p>
        </p:txBody>
      </p:sp>
      <p:graphicFrame>
        <p:nvGraphicFramePr>
          <p:cNvPr id="6" name="Content Placeholder 5"/>
          <p:cNvGraphicFramePr>
            <a:graphicFrameLocks noGrp="1"/>
          </p:cNvGraphicFramePr>
          <p:nvPr>
            <p:ph idx="1"/>
            <p:extLst/>
          </p:nvPr>
        </p:nvGraphicFramePr>
        <p:xfrm>
          <a:off x="628650" y="1825625"/>
          <a:ext cx="816029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760706" y="5209162"/>
            <a:ext cx="2344366" cy="369332"/>
          </a:xfrm>
          <a:prstGeom prst="rect">
            <a:avLst/>
          </a:prstGeom>
          <a:noFill/>
        </p:spPr>
        <p:txBody>
          <a:bodyPr wrap="square" rtlCol="0">
            <a:spAutoFit/>
          </a:bodyPr>
          <a:lstStyle/>
          <a:p>
            <a:r>
              <a:rPr lang="en-NZ" b="1" dirty="0"/>
              <a:t>N = 2455</a:t>
            </a:r>
          </a:p>
        </p:txBody>
      </p:sp>
      <p:sp>
        <p:nvSpPr>
          <p:cNvPr id="3" name="TextBox 2"/>
          <p:cNvSpPr txBox="1"/>
          <p:nvPr/>
        </p:nvSpPr>
        <p:spPr>
          <a:xfrm>
            <a:off x="6373368" y="6116472"/>
            <a:ext cx="2415572" cy="276999"/>
          </a:xfrm>
          <a:prstGeom prst="rect">
            <a:avLst/>
          </a:prstGeom>
          <a:noFill/>
        </p:spPr>
        <p:txBody>
          <a:bodyPr wrap="square" rtlCol="0">
            <a:spAutoFit/>
          </a:bodyPr>
          <a:lstStyle/>
          <a:p>
            <a:pPr algn="r"/>
            <a:r>
              <a:rPr lang="en-NZ" sz="1200" dirty="0"/>
              <a:t>Leonard, Graham &amp; </a:t>
            </a:r>
            <a:r>
              <a:rPr lang="en-NZ" sz="1200" dirty="0" err="1"/>
              <a:t>Bonacum</a:t>
            </a:r>
            <a:r>
              <a:rPr lang="en-NZ" sz="1200" dirty="0"/>
              <a:t> 2004</a:t>
            </a:r>
          </a:p>
        </p:txBody>
      </p:sp>
      <p:sp>
        <p:nvSpPr>
          <p:cNvPr id="8" name="TextBox 7"/>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9" name="TextBox 8"/>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10" name="TextBox 9"/>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2426073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effectLst>
                  <a:outerShdw blurRad="38100" dist="38100" dir="2700000" algn="tl">
                    <a:srgbClr val="000000">
                      <a:alpha val="43137"/>
                    </a:srgbClr>
                  </a:outerShdw>
                </a:effectLst>
              </a:rPr>
              <a:t>Learning</a:t>
            </a:r>
            <a:r>
              <a:rPr lang="en-US" dirty="0"/>
              <a:t> </a:t>
            </a:r>
            <a:r>
              <a:rPr lang="en-US" sz="4000" dirty="0">
                <a:effectLst>
                  <a:outerShdw blurRad="38100" dist="38100" dir="2700000" algn="tl">
                    <a:srgbClr val="000000">
                      <a:alpha val="43137"/>
                    </a:srgbClr>
                  </a:outerShdw>
                </a:effectLst>
              </a:rPr>
              <a:t>Objectives</a:t>
            </a:r>
          </a:p>
        </p:txBody>
      </p:sp>
      <p:sp>
        <p:nvSpPr>
          <p:cNvPr id="6" name="Content Placeholder 5"/>
          <p:cNvSpPr>
            <a:spLocks noGrp="1"/>
          </p:cNvSpPr>
          <p:nvPr>
            <p:ph idx="1"/>
          </p:nvPr>
        </p:nvSpPr>
        <p:spPr/>
        <p:txBody>
          <a:bodyPr>
            <a:normAutofit/>
          </a:bodyPr>
          <a:lstStyle/>
          <a:p>
            <a:pPr marL="45720" indent="0">
              <a:buNone/>
            </a:pPr>
            <a:r>
              <a:rPr lang="en-US" dirty="0"/>
              <a:t>At the conclusion of this activity, the participant will have a greater understanding on novel approaches to using  ECMS to:</a:t>
            </a:r>
          </a:p>
          <a:p>
            <a:pPr marL="502920" indent="-457200">
              <a:buFont typeface="+mj-lt"/>
              <a:buAutoNum type="arabicPeriod"/>
            </a:pPr>
            <a:r>
              <a:rPr lang="en-US" dirty="0"/>
              <a:t>Improve communication across the rehabilitation team</a:t>
            </a:r>
          </a:p>
          <a:p>
            <a:pPr marL="502920" indent="-457200">
              <a:buFont typeface="+mj-lt"/>
              <a:buAutoNum type="arabicPeriod"/>
            </a:pPr>
            <a:r>
              <a:rPr lang="en-US" dirty="0"/>
              <a:t>Drive rehabilitation processes</a:t>
            </a:r>
          </a:p>
          <a:p>
            <a:pPr marL="502920" indent="-457200">
              <a:buFont typeface="+mj-lt"/>
              <a:buAutoNum type="arabicPeriod"/>
            </a:pPr>
            <a:r>
              <a:rPr lang="en-US" dirty="0"/>
              <a:t>Improve patient and staff safety</a:t>
            </a:r>
          </a:p>
          <a:p>
            <a:pPr marL="502920" indent="-457200">
              <a:buFont typeface="+mj-lt"/>
              <a:buAutoNum type="arabicPeriod"/>
            </a:pPr>
            <a:r>
              <a:rPr lang="en-US" dirty="0"/>
              <a:t>Improve funder communication and engagement</a:t>
            </a:r>
          </a:p>
          <a:p>
            <a:pPr marL="45720" indent="0">
              <a:buNone/>
            </a:pPr>
            <a:endParaRPr lang="en-US" dirty="0"/>
          </a:p>
          <a:p>
            <a:endParaRPr lang="en-US" dirty="0"/>
          </a:p>
        </p:txBody>
      </p:sp>
    </p:spTree>
    <p:extLst>
      <p:ext uri="{BB962C8B-B14F-4D97-AF65-F5344CB8AC3E}">
        <p14:creationId xmlns:p14="http://schemas.microsoft.com/office/powerpoint/2010/main" val="26267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57015"/>
            <a:ext cx="7886700" cy="1325563"/>
          </a:xfrm>
        </p:spPr>
        <p:txBody>
          <a:bodyPr/>
          <a:lstStyle/>
          <a:p>
            <a:r>
              <a:rPr lang="en-NZ" sz="4000" dirty="0">
                <a:effectLst>
                  <a:outerShdw blurRad="38100" dist="38100" dir="2700000" algn="tl">
                    <a:srgbClr val="000000">
                      <a:alpha val="43137"/>
                    </a:srgbClr>
                  </a:outerShdw>
                </a:effectLst>
              </a:rPr>
              <a:t>Communication and Teamwork</a:t>
            </a:r>
          </a:p>
        </p:txBody>
      </p:sp>
      <p:pic>
        <p:nvPicPr>
          <p:cNvPr id="3" name="Content Placeholder 2"/>
          <p:cNvPicPr>
            <a:picLocks noGrp="1" noChangeAspect="1"/>
          </p:cNvPicPr>
          <p:nvPr>
            <p:ph idx="1"/>
          </p:nvPr>
        </p:nvPicPr>
        <p:blipFill>
          <a:blip r:embed="rId3"/>
          <a:stretch>
            <a:fillRect/>
          </a:stretch>
        </p:blipFill>
        <p:spPr>
          <a:xfrm>
            <a:off x="608450" y="1805045"/>
            <a:ext cx="7968544" cy="4477899"/>
          </a:xfrm>
          <a:prstGeom prst="rect">
            <a:avLst/>
          </a:prstGeom>
        </p:spPr>
      </p:pic>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1981940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39748"/>
            <a:ext cx="9740294" cy="6897747"/>
          </a:xfrm>
        </p:spPr>
      </p:pic>
    </p:spTree>
    <p:extLst>
      <p:ext uri="{BB962C8B-B14F-4D97-AF65-F5344CB8AC3E}">
        <p14:creationId xmlns:p14="http://schemas.microsoft.com/office/powerpoint/2010/main" val="417942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a:effectLst>
                  <a:outerShdw blurRad="38100" dist="38100" dir="2700000" algn="tl">
                    <a:srgbClr val="000000">
                      <a:alpha val="43137"/>
                    </a:srgbClr>
                  </a:outerShdw>
                </a:effectLst>
              </a:rPr>
              <a:t>2. Communication and Management of Actual Risks and Concerns</a:t>
            </a:r>
            <a:r>
              <a:rPr lang="en-NZ" dirty="0"/>
              <a:t/>
            </a:r>
            <a:br>
              <a:rPr lang="en-NZ" dirty="0"/>
            </a:br>
            <a:endParaRPr lang="en-NZ" dirty="0"/>
          </a:p>
        </p:txBody>
      </p:sp>
      <p:sp>
        <p:nvSpPr>
          <p:cNvPr id="4" name="Content Placeholder 5"/>
          <p:cNvSpPr>
            <a:spLocks noGrp="1"/>
          </p:cNvSpPr>
          <p:nvPr>
            <p:ph idx="1"/>
          </p:nvPr>
        </p:nvSpPr>
        <p:spPr>
          <a:xfrm>
            <a:off x="628650" y="1825625"/>
            <a:ext cx="5752272" cy="2568245"/>
          </a:xfrm>
        </p:spPr>
        <p:txBody>
          <a:bodyPr>
            <a:normAutofit/>
          </a:bodyPr>
          <a:lstStyle/>
          <a:p>
            <a:pPr lvl="0">
              <a:buNone/>
            </a:pPr>
            <a:r>
              <a:rPr lang="en-US" sz="2400" b="1" dirty="0">
                <a:solidFill>
                  <a:prstClr val="black"/>
                </a:solidFill>
              </a:rPr>
              <a:t>ISSUE</a:t>
            </a:r>
          </a:p>
          <a:p>
            <a:r>
              <a:rPr lang="en-US" sz="2400" dirty="0">
                <a:solidFill>
                  <a:srgbClr val="D9531E"/>
                </a:solidFill>
              </a:rPr>
              <a:t>How do floor staff notify others of their concerns?</a:t>
            </a:r>
          </a:p>
          <a:p>
            <a:r>
              <a:rPr lang="en-US" sz="2400" dirty="0">
                <a:solidFill>
                  <a:srgbClr val="D9531E"/>
                </a:solidFill>
              </a:rPr>
              <a:t>How do others find out about client alerts?</a:t>
            </a:r>
          </a:p>
          <a:p>
            <a:r>
              <a:rPr lang="en-US" sz="2400" dirty="0">
                <a:solidFill>
                  <a:srgbClr val="D9531E"/>
                </a:solidFill>
              </a:rPr>
              <a:t>How can we speed up the process of investigation?</a:t>
            </a:r>
          </a:p>
          <a:p>
            <a:pPr>
              <a:buNone/>
            </a:pPr>
            <a:endParaRPr lang="en-NZ" dirty="0"/>
          </a:p>
        </p:txBody>
      </p:sp>
      <p:pic>
        <p:nvPicPr>
          <p:cNvPr id="5" name="Picture 2" descr="C:\Users\ninaandreas.ABI\Desktop\FunderPresentation\Head1.png"/>
          <p:cNvPicPr>
            <a:picLocks noChangeAspect="1" noChangeArrowheads="1"/>
          </p:cNvPicPr>
          <p:nvPr/>
        </p:nvPicPr>
        <p:blipFill>
          <a:blip r:embed="rId3" cstate="print"/>
          <a:srcRect/>
          <a:stretch>
            <a:fillRect/>
          </a:stretch>
        </p:blipFill>
        <p:spPr bwMode="auto">
          <a:xfrm>
            <a:off x="7092280" y="1988840"/>
            <a:ext cx="1907704" cy="1872208"/>
          </a:xfrm>
          <a:prstGeom prst="rect">
            <a:avLst/>
          </a:prstGeom>
          <a:noFill/>
        </p:spPr>
      </p:pic>
      <p:sp>
        <p:nvSpPr>
          <p:cNvPr id="6" name="TextBox 5"/>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7" name="TextBox 6"/>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8" name="TextBox 7"/>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836678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22226"/>
            <a:ext cx="8172450" cy="1325563"/>
          </a:xfrm>
        </p:spPr>
        <p:txBody>
          <a:bodyPr/>
          <a:lstStyle/>
          <a:p>
            <a:pPr algn="ctr"/>
            <a:r>
              <a:rPr lang="en-NZ" dirty="0"/>
              <a:t>Incident reporting and investigation 2014</a:t>
            </a:r>
          </a:p>
        </p:txBody>
      </p:sp>
      <p:sp>
        <p:nvSpPr>
          <p:cNvPr id="6" name="TextBox 5"/>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7" name="TextBox 6"/>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8" name="TextBox 7"/>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graphicFrame>
        <p:nvGraphicFramePr>
          <p:cNvPr id="10" name="Content Placeholder 9">
            <a:extLst>
              <a:ext uri="{FF2B5EF4-FFF2-40B4-BE49-F238E27FC236}">
                <a16:creationId xmlns:a16="http://schemas.microsoft.com/office/drawing/2014/main" id="{00000000-0008-0000-0000-000002000000}"/>
              </a:ext>
            </a:extLst>
          </p:cNvPr>
          <p:cNvGraphicFramePr>
            <a:graphicFrameLocks noGrp="1"/>
          </p:cNvGraphicFramePr>
          <p:nvPr>
            <p:ph idx="1"/>
            <p:extLst>
              <p:ext uri="{D42A27DB-BD31-4B8C-83A1-F6EECF244321}">
                <p14:modId xmlns:p14="http://schemas.microsoft.com/office/powerpoint/2010/main" val="137376855"/>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2589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66956"/>
            <a:ext cx="7886700" cy="1325563"/>
          </a:xfrm>
        </p:spPr>
        <p:txBody>
          <a:bodyPr>
            <a:normAutofit/>
          </a:bodyPr>
          <a:lstStyle/>
          <a:p>
            <a:r>
              <a:rPr lang="en-NZ" sz="4000" dirty="0">
                <a:effectLst>
                  <a:outerShdw blurRad="38100" dist="38100" dir="2700000" algn="tl">
                    <a:srgbClr val="000000">
                      <a:alpha val="43137"/>
                    </a:srgbClr>
                  </a:outerShdw>
                </a:effectLst>
              </a:rPr>
              <a:t>Communication and Management of Actual Risks and Concerns</a:t>
            </a:r>
          </a:p>
        </p:txBody>
      </p:sp>
      <p:pic>
        <p:nvPicPr>
          <p:cNvPr id="1028" name="Picture 4" descr="C:\Users\ninaandreas.ABI\Desktop\FunderPresentation\Head2.png"/>
          <p:cNvPicPr>
            <a:picLocks noChangeAspect="1" noChangeArrowheads="1"/>
          </p:cNvPicPr>
          <p:nvPr/>
        </p:nvPicPr>
        <p:blipFill>
          <a:blip r:embed="rId3" cstate="print"/>
          <a:srcRect/>
          <a:stretch>
            <a:fillRect/>
          </a:stretch>
        </p:blipFill>
        <p:spPr bwMode="auto">
          <a:xfrm>
            <a:off x="251520" y="1925559"/>
            <a:ext cx="2160240" cy="2160240"/>
          </a:xfrm>
          <a:prstGeom prst="rect">
            <a:avLst/>
          </a:prstGeom>
          <a:noFill/>
        </p:spPr>
      </p:pic>
      <p:sp>
        <p:nvSpPr>
          <p:cNvPr id="8" name="Content Placeholder 5"/>
          <p:cNvSpPr txBox="1">
            <a:spLocks/>
          </p:cNvSpPr>
          <p:nvPr/>
        </p:nvSpPr>
        <p:spPr>
          <a:xfrm>
            <a:off x="2627784" y="2131438"/>
            <a:ext cx="6192688" cy="4150091"/>
          </a:xfrm>
          <a:prstGeom prst="rect">
            <a:avLst/>
          </a:prstGeom>
        </p:spPr>
        <p:txBody>
          <a:bodyPr vert="horz" lIns="91440" tIns="45720" rIns="91440" bIns="45720" rtlCol="0">
            <a:normAutofit fontScale="77500" lnSpcReduction="20000"/>
          </a:bodyPr>
          <a:lstStyle/>
          <a:p>
            <a:pPr marL="342900" indent="-342900" defTabSz="914400">
              <a:spcBef>
                <a:spcPct val="20000"/>
              </a:spcBef>
              <a:defRPr/>
            </a:pPr>
            <a:r>
              <a:rPr lang="en-US" sz="3100" b="1" dirty="0">
                <a:solidFill>
                  <a:prstClr val="black"/>
                </a:solidFill>
              </a:rPr>
              <a:t>SOLUTION</a:t>
            </a:r>
          </a:p>
          <a:p>
            <a:r>
              <a:rPr lang="en-NZ" sz="3100" dirty="0">
                <a:solidFill>
                  <a:srgbClr val="D9531E"/>
                </a:solidFill>
              </a:rPr>
              <a:t>Enable an easy means to communicate alerts and concerns</a:t>
            </a:r>
          </a:p>
          <a:p>
            <a:endParaRPr lang="en-NZ" sz="3100" dirty="0">
              <a:solidFill>
                <a:srgbClr val="D9531E"/>
              </a:solidFill>
            </a:endParaRPr>
          </a:p>
          <a:p>
            <a:r>
              <a:rPr lang="en-NZ" sz="3100" dirty="0">
                <a:solidFill>
                  <a:srgbClr val="D9531E"/>
                </a:solidFill>
              </a:rPr>
              <a:t>Notify key staff in real time</a:t>
            </a:r>
          </a:p>
          <a:p>
            <a:endParaRPr lang="en-NZ" sz="3100" dirty="0">
              <a:solidFill>
                <a:srgbClr val="D9531E"/>
              </a:solidFill>
            </a:endParaRPr>
          </a:p>
          <a:p>
            <a:r>
              <a:rPr lang="en-NZ" sz="3100" dirty="0">
                <a:solidFill>
                  <a:srgbClr val="D9531E"/>
                </a:solidFill>
              </a:rPr>
              <a:t>Notify all staff via the timetable screen of an alert</a:t>
            </a:r>
          </a:p>
          <a:p>
            <a:endParaRPr lang="en-NZ" sz="3100" dirty="0">
              <a:solidFill>
                <a:srgbClr val="D9531E"/>
              </a:solidFill>
            </a:endParaRPr>
          </a:p>
          <a:p>
            <a:r>
              <a:rPr lang="en-NZ" sz="3100" dirty="0">
                <a:solidFill>
                  <a:srgbClr val="D9531E"/>
                </a:solidFill>
              </a:rPr>
              <a:t>Enable clinical leaders a means to communicate the plan</a:t>
            </a:r>
          </a:p>
          <a:p>
            <a:endParaRPr lang="en-NZ" sz="3100" dirty="0">
              <a:solidFill>
                <a:srgbClr val="D9531E"/>
              </a:solidFill>
            </a:endParaRPr>
          </a:p>
          <a:p>
            <a:r>
              <a:rPr lang="en-NZ" sz="3100" dirty="0">
                <a:solidFill>
                  <a:srgbClr val="D9531E"/>
                </a:solidFill>
              </a:rPr>
              <a:t>Tracking and trending of Alerts and Concerns</a:t>
            </a:r>
            <a:endParaRPr lang="en-US" sz="2400" dirty="0">
              <a:solidFill>
                <a:srgbClr val="D9531E"/>
              </a:solidFill>
            </a:endParaRPr>
          </a:p>
          <a:p>
            <a:pPr marL="342900" indent="-342900" defTabSz="914400">
              <a:spcBef>
                <a:spcPct val="20000"/>
              </a:spcBef>
              <a:defRPr/>
            </a:pPr>
            <a:endParaRPr lang="en-NZ" sz="2800" dirty="0"/>
          </a:p>
        </p:txBody>
      </p:sp>
      <p:sp>
        <p:nvSpPr>
          <p:cNvPr id="6" name="TextBox 5"/>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7" name="TextBox 6"/>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9" name="TextBox 8"/>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197721469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Adding</a:t>
            </a:r>
            <a:r>
              <a:rPr lang="en-NZ" dirty="0"/>
              <a:t> </a:t>
            </a:r>
            <a:r>
              <a:rPr lang="en-NZ" sz="4000" dirty="0">
                <a:effectLst>
                  <a:outerShdw blurRad="38100" dist="38100" dir="2700000" algn="tl">
                    <a:srgbClr val="000000">
                      <a:alpha val="43137"/>
                    </a:srgbClr>
                  </a:outerShdw>
                </a:effectLst>
              </a:rPr>
              <a:t>Alerts</a:t>
            </a:r>
            <a:r>
              <a:rPr lang="en-NZ" dirty="0"/>
              <a:t> </a:t>
            </a:r>
            <a:r>
              <a:rPr lang="en-NZ" sz="4000" dirty="0">
                <a:effectLst>
                  <a:outerShdw blurRad="38100" dist="38100" dir="2700000" algn="tl">
                    <a:srgbClr val="000000">
                      <a:alpha val="43137"/>
                    </a:srgbClr>
                  </a:outerShdw>
                </a:effectLst>
              </a:rPr>
              <a:t>and</a:t>
            </a:r>
            <a:r>
              <a:rPr lang="en-NZ" dirty="0"/>
              <a:t> </a:t>
            </a:r>
            <a:r>
              <a:rPr lang="en-NZ" sz="4000" dirty="0">
                <a:effectLst>
                  <a:outerShdw blurRad="38100" dist="38100" dir="2700000" algn="tl">
                    <a:srgbClr val="000000">
                      <a:alpha val="43137"/>
                    </a:srgbClr>
                  </a:outerShdw>
                </a:effectLst>
              </a:rPr>
              <a:t>Concerns</a:t>
            </a:r>
          </a:p>
        </p:txBody>
      </p:sp>
      <p:pic>
        <p:nvPicPr>
          <p:cNvPr id="4" name="Content Placeholder 3"/>
          <p:cNvPicPr>
            <a:picLocks noGrp="1" noChangeAspect="1"/>
          </p:cNvPicPr>
          <p:nvPr>
            <p:ph idx="1"/>
          </p:nvPr>
        </p:nvPicPr>
        <p:blipFill>
          <a:blip r:embed="rId2"/>
          <a:stretch>
            <a:fillRect/>
          </a:stretch>
        </p:blipFill>
        <p:spPr>
          <a:xfrm>
            <a:off x="0" y="2483691"/>
            <a:ext cx="9131578" cy="3213364"/>
          </a:xfrm>
          <a:prstGeom prst="rect">
            <a:avLst/>
          </a:prstGeom>
        </p:spPr>
      </p:pic>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3076385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10D07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57300"/>
            <a:ext cx="9144000" cy="4343400"/>
          </a:xfrm>
          <a:prstGeom prst="rect">
            <a:avLst/>
          </a:prstGeom>
        </p:spPr>
      </p:pic>
    </p:spTree>
    <p:extLst>
      <p:ext uri="{BB962C8B-B14F-4D97-AF65-F5344CB8AC3E}">
        <p14:creationId xmlns:p14="http://schemas.microsoft.com/office/powerpoint/2010/main" val="34066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E-mail</a:t>
            </a:r>
            <a:r>
              <a:rPr lang="en-NZ" dirty="0"/>
              <a:t> </a:t>
            </a:r>
            <a:r>
              <a:rPr lang="en-NZ" sz="4000" dirty="0">
                <a:effectLst>
                  <a:outerShdw blurRad="38100" dist="38100" dir="2700000" algn="tl">
                    <a:srgbClr val="000000">
                      <a:alpha val="43137"/>
                    </a:srgbClr>
                  </a:outerShdw>
                </a:effectLst>
              </a:rPr>
              <a:t>Notification</a:t>
            </a:r>
          </a:p>
        </p:txBody>
      </p:sp>
      <p:pic>
        <p:nvPicPr>
          <p:cNvPr id="10" name="Content Placeholder 9"/>
          <p:cNvPicPr>
            <a:picLocks noGrp="1" noChangeAspect="1"/>
          </p:cNvPicPr>
          <p:nvPr>
            <p:ph idx="1"/>
          </p:nvPr>
        </p:nvPicPr>
        <p:blipFill>
          <a:blip r:embed="rId3"/>
          <a:stretch>
            <a:fillRect/>
          </a:stretch>
        </p:blipFill>
        <p:spPr>
          <a:xfrm>
            <a:off x="681561" y="1508684"/>
            <a:ext cx="7365639" cy="5099923"/>
          </a:xfrm>
          <a:prstGeom prst="rect">
            <a:avLst/>
          </a:prstGeom>
        </p:spPr>
      </p:pic>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5" name="TextBox 4"/>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6" name="TextBox 5"/>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239485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Viewing</a:t>
            </a:r>
            <a:r>
              <a:rPr lang="en-NZ" dirty="0"/>
              <a:t> </a:t>
            </a:r>
            <a:r>
              <a:rPr lang="en-NZ" sz="4000" dirty="0">
                <a:effectLst>
                  <a:outerShdw blurRad="38100" dist="38100" dir="2700000" algn="tl">
                    <a:srgbClr val="000000">
                      <a:alpha val="43137"/>
                    </a:srgbClr>
                  </a:outerShdw>
                </a:effectLst>
              </a:rPr>
              <a:t>Comments</a:t>
            </a:r>
            <a:r>
              <a:rPr lang="en-NZ" dirty="0"/>
              <a:t> </a:t>
            </a:r>
            <a:r>
              <a:rPr lang="en-NZ" sz="4000" dirty="0">
                <a:effectLst>
                  <a:outerShdw blurRad="38100" dist="38100" dir="2700000" algn="tl">
                    <a:srgbClr val="000000">
                      <a:alpha val="43137"/>
                    </a:srgbClr>
                  </a:outerShdw>
                </a:effectLst>
              </a:rPr>
              <a:t>to</a:t>
            </a:r>
            <a:r>
              <a:rPr lang="en-NZ" dirty="0"/>
              <a:t> </a:t>
            </a:r>
            <a:r>
              <a:rPr lang="en-NZ" sz="4000" dirty="0">
                <a:effectLst>
                  <a:outerShdw blurRad="38100" dist="38100" dir="2700000" algn="tl">
                    <a:srgbClr val="000000">
                      <a:alpha val="43137"/>
                    </a:srgbClr>
                  </a:outerShdw>
                </a:effectLst>
              </a:rPr>
              <a:t>Alerts</a:t>
            </a:r>
          </a:p>
        </p:txBody>
      </p:sp>
      <p:pic>
        <p:nvPicPr>
          <p:cNvPr id="4" name="Content Placeholder 3"/>
          <p:cNvPicPr>
            <a:picLocks noGrp="1" noChangeAspect="1"/>
          </p:cNvPicPr>
          <p:nvPr>
            <p:ph idx="1"/>
          </p:nvPr>
        </p:nvPicPr>
        <p:blipFill>
          <a:blip r:embed="rId2"/>
          <a:stretch>
            <a:fillRect/>
          </a:stretch>
        </p:blipFill>
        <p:spPr>
          <a:xfrm>
            <a:off x="0" y="2261581"/>
            <a:ext cx="9144000" cy="3025588"/>
          </a:xfrm>
          <a:prstGeom prst="rect">
            <a:avLst/>
          </a:prstGeom>
        </p:spPr>
      </p:pic>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3210067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B43A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57300"/>
            <a:ext cx="9144000" cy="4343400"/>
          </a:xfrm>
          <a:prstGeom prst="rect">
            <a:avLst/>
          </a:prstGeom>
        </p:spPr>
      </p:pic>
    </p:spTree>
    <p:extLst>
      <p:ext uri="{BB962C8B-B14F-4D97-AF65-F5344CB8AC3E}">
        <p14:creationId xmlns:p14="http://schemas.microsoft.com/office/powerpoint/2010/main" val="135243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Learning</a:t>
            </a:r>
            <a:r>
              <a:rPr lang="en-NZ" dirty="0"/>
              <a:t> </a:t>
            </a:r>
            <a:r>
              <a:rPr lang="en-NZ" sz="4000" dirty="0">
                <a:effectLst>
                  <a:outerShdw blurRad="38100" dist="38100" dir="2700000" algn="tl">
                    <a:srgbClr val="000000">
                      <a:alpha val="43137"/>
                    </a:srgbClr>
                  </a:outerShdw>
                </a:effectLst>
              </a:rPr>
              <a:t>Objectives</a:t>
            </a:r>
            <a:r>
              <a:rPr lang="en-NZ" dirty="0"/>
              <a:t> </a:t>
            </a:r>
            <a:r>
              <a:rPr lang="en-NZ" sz="4000" dirty="0">
                <a:effectLst>
                  <a:outerShdw blurRad="38100" dist="38100" dir="2700000" algn="tl">
                    <a:srgbClr val="000000">
                      <a:alpha val="43137"/>
                    </a:srgbClr>
                  </a:outerShdw>
                </a:effectLst>
              </a:rPr>
              <a:t>Take</a:t>
            </a:r>
            <a:r>
              <a:rPr lang="en-NZ" dirty="0"/>
              <a:t> </a:t>
            </a:r>
            <a:r>
              <a:rPr lang="en-NZ" sz="4000" dirty="0">
                <a:effectLst>
                  <a:outerShdw blurRad="38100" dist="38100" dir="2700000" algn="tl">
                    <a:srgbClr val="000000">
                      <a:alpha val="43137"/>
                    </a:srgbClr>
                  </a:outerShdw>
                </a:effectLst>
              </a:rPr>
              <a:t>Two</a:t>
            </a:r>
          </a:p>
        </p:txBody>
      </p:sp>
      <p:pic>
        <p:nvPicPr>
          <p:cNvPr id="4" name="Content Placeholder 3"/>
          <p:cNvPicPr>
            <a:picLocks noGrp="1" noChangeAspect="1"/>
          </p:cNvPicPr>
          <p:nvPr>
            <p:ph idx="1"/>
          </p:nvPr>
        </p:nvPicPr>
        <p:blipFill>
          <a:blip r:embed="rId3"/>
          <a:stretch>
            <a:fillRect/>
          </a:stretch>
        </p:blipFill>
        <p:spPr>
          <a:xfrm>
            <a:off x="732861" y="1825625"/>
            <a:ext cx="7678278" cy="4351338"/>
          </a:xfrm>
          <a:prstGeom prst="rect">
            <a:avLst/>
          </a:prstGeom>
        </p:spPr>
      </p:pic>
    </p:spTree>
    <p:extLst>
      <p:ext uri="{BB962C8B-B14F-4D97-AF65-F5344CB8AC3E}">
        <p14:creationId xmlns:p14="http://schemas.microsoft.com/office/powerpoint/2010/main" val="1170272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Entries</a:t>
            </a:r>
            <a:r>
              <a:rPr lang="en-NZ" dirty="0"/>
              <a:t> </a:t>
            </a:r>
            <a:r>
              <a:rPr lang="en-NZ" sz="4000" dirty="0">
                <a:effectLst>
                  <a:outerShdw blurRad="38100" dist="38100" dir="2700000" algn="tl">
                    <a:srgbClr val="000000">
                      <a:alpha val="43137"/>
                    </a:srgbClr>
                  </a:outerShdw>
                </a:effectLst>
              </a:rPr>
              <a:t>to</a:t>
            </a:r>
            <a:r>
              <a:rPr lang="en-NZ" dirty="0"/>
              <a:t> </a:t>
            </a:r>
            <a:r>
              <a:rPr lang="en-NZ" sz="4000" dirty="0">
                <a:effectLst>
                  <a:outerShdw blurRad="38100" dist="38100" dir="2700000" algn="tl">
                    <a:srgbClr val="000000">
                      <a:alpha val="43137"/>
                    </a:srgbClr>
                  </a:outerShdw>
                </a:effectLst>
              </a:rPr>
              <a:t>Notes</a:t>
            </a:r>
          </a:p>
        </p:txBody>
      </p:sp>
      <p:pic>
        <p:nvPicPr>
          <p:cNvPr id="4" name="Content Placeholder 3"/>
          <p:cNvPicPr>
            <a:picLocks noGrp="1" noChangeAspect="1"/>
          </p:cNvPicPr>
          <p:nvPr>
            <p:ph idx="1"/>
          </p:nvPr>
        </p:nvPicPr>
        <p:blipFill>
          <a:blip r:embed="rId2"/>
          <a:stretch>
            <a:fillRect/>
          </a:stretch>
        </p:blipFill>
        <p:spPr>
          <a:xfrm>
            <a:off x="132679" y="2713383"/>
            <a:ext cx="8878642" cy="2187345"/>
          </a:xfrm>
          <a:prstGeom prst="rect">
            <a:avLst/>
          </a:prstGeom>
        </p:spPr>
      </p:pic>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u="sng" dirty="0">
                <a:solidFill>
                  <a:srgbClr val="5F1F38"/>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dirty="0">
                <a:solidFill>
                  <a:schemeClr val="bg1">
                    <a:lumMod val="50000"/>
                  </a:schemeClr>
                </a:solidFill>
              </a:rPr>
              <a:t>3. Funder communication</a:t>
            </a:r>
          </a:p>
        </p:txBody>
      </p:sp>
    </p:spTree>
    <p:extLst>
      <p:ext uri="{BB962C8B-B14F-4D97-AF65-F5344CB8AC3E}">
        <p14:creationId xmlns:p14="http://schemas.microsoft.com/office/powerpoint/2010/main" val="788834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47074"/>
            <a:ext cx="7886700" cy="1325563"/>
          </a:xfrm>
        </p:spPr>
        <p:txBody>
          <a:bodyPr>
            <a:normAutofit/>
          </a:bodyPr>
          <a:lstStyle/>
          <a:p>
            <a:r>
              <a:rPr lang="en-NZ" sz="4000" dirty="0">
                <a:effectLst>
                  <a:outerShdw blurRad="38100" dist="38100" dir="2700000" algn="tl">
                    <a:srgbClr val="000000">
                      <a:alpha val="43137"/>
                    </a:srgbClr>
                  </a:outerShdw>
                </a:effectLst>
              </a:rPr>
              <a:t>3. Secure Information Sharing with Funder</a:t>
            </a:r>
          </a:p>
        </p:txBody>
      </p:sp>
      <p:sp>
        <p:nvSpPr>
          <p:cNvPr id="6" name="Content Placeholder 5"/>
          <p:cNvSpPr>
            <a:spLocks noGrp="1"/>
          </p:cNvSpPr>
          <p:nvPr>
            <p:ph idx="1"/>
          </p:nvPr>
        </p:nvSpPr>
        <p:spPr>
          <a:xfrm>
            <a:off x="323528" y="2273426"/>
            <a:ext cx="6840760" cy="2547052"/>
          </a:xfrm>
        </p:spPr>
        <p:txBody>
          <a:bodyPr>
            <a:normAutofit/>
          </a:bodyPr>
          <a:lstStyle/>
          <a:p>
            <a:pPr lvl="0">
              <a:buNone/>
            </a:pPr>
            <a:r>
              <a:rPr lang="en-US" sz="2400" b="1" dirty="0">
                <a:solidFill>
                  <a:prstClr val="black"/>
                </a:solidFill>
              </a:rPr>
              <a:t>ISSUE</a:t>
            </a:r>
          </a:p>
          <a:p>
            <a:pPr lvl="0">
              <a:buNone/>
            </a:pPr>
            <a:r>
              <a:rPr lang="en-US" sz="2400" dirty="0">
                <a:solidFill>
                  <a:srgbClr val="D9531E"/>
                </a:solidFill>
              </a:rPr>
              <a:t>How to </a:t>
            </a:r>
          </a:p>
          <a:p>
            <a:r>
              <a:rPr lang="en-US" sz="2400" dirty="0">
                <a:solidFill>
                  <a:srgbClr val="D9531E"/>
                </a:solidFill>
              </a:rPr>
              <a:t>Improve communication?</a:t>
            </a:r>
          </a:p>
          <a:p>
            <a:r>
              <a:rPr lang="en-US" sz="2400" dirty="0">
                <a:solidFill>
                  <a:srgbClr val="D9531E"/>
                </a:solidFill>
              </a:rPr>
              <a:t>Share information in a secure manner?</a:t>
            </a:r>
          </a:p>
          <a:p>
            <a:pPr lvl="1">
              <a:buNone/>
            </a:pPr>
            <a:endParaRPr lang="en-US" dirty="0">
              <a:solidFill>
                <a:srgbClr val="D9531E"/>
              </a:solidFill>
            </a:endParaRPr>
          </a:p>
          <a:p>
            <a:pPr>
              <a:buNone/>
            </a:pPr>
            <a:endParaRPr lang="en-NZ" dirty="0"/>
          </a:p>
        </p:txBody>
      </p:sp>
      <p:pic>
        <p:nvPicPr>
          <p:cNvPr id="1026" name="Picture 2" descr="C:\Users\ninaandreas.ABI\Desktop\FunderPresentation\Head1.png"/>
          <p:cNvPicPr>
            <a:picLocks noChangeAspect="1" noChangeArrowheads="1"/>
          </p:cNvPicPr>
          <p:nvPr/>
        </p:nvPicPr>
        <p:blipFill>
          <a:blip r:embed="rId3" cstate="print"/>
          <a:srcRect/>
          <a:stretch>
            <a:fillRect/>
          </a:stretch>
        </p:blipFill>
        <p:spPr bwMode="auto">
          <a:xfrm>
            <a:off x="7092280" y="1988840"/>
            <a:ext cx="1907704" cy="1872208"/>
          </a:xfrm>
          <a:prstGeom prst="rect">
            <a:avLst/>
          </a:prstGeom>
          <a:noFill/>
        </p:spPr>
      </p:pic>
      <p:sp>
        <p:nvSpPr>
          <p:cNvPr id="7" name="TextBox 6"/>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8" name="TextBox 7"/>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9" name="TextBox 8"/>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70582715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How</a:t>
            </a:r>
            <a:r>
              <a:rPr lang="en-NZ" dirty="0"/>
              <a:t> </a:t>
            </a:r>
            <a:r>
              <a:rPr lang="en-NZ" sz="4000" dirty="0">
                <a:effectLst>
                  <a:outerShdw blurRad="38100" dist="38100" dir="2700000" algn="tl">
                    <a:srgbClr val="000000">
                      <a:alpha val="43137"/>
                    </a:srgbClr>
                  </a:outerShdw>
                </a:effectLst>
              </a:rPr>
              <a:t>can</a:t>
            </a:r>
            <a:r>
              <a:rPr lang="en-NZ" dirty="0"/>
              <a:t> </a:t>
            </a:r>
            <a:r>
              <a:rPr lang="en-NZ" sz="4000" dirty="0">
                <a:effectLst>
                  <a:outerShdw blurRad="38100" dist="38100" dir="2700000" algn="tl">
                    <a:srgbClr val="000000">
                      <a:alpha val="43137"/>
                    </a:srgbClr>
                  </a:outerShdw>
                </a:effectLst>
              </a:rPr>
              <a:t>we</a:t>
            </a:r>
            <a:r>
              <a:rPr lang="en-NZ" dirty="0"/>
              <a:t> </a:t>
            </a:r>
            <a:r>
              <a:rPr lang="en-NZ" sz="4000" dirty="0">
                <a:effectLst>
                  <a:outerShdw blurRad="38100" dist="38100" dir="2700000" algn="tl">
                    <a:srgbClr val="000000">
                      <a:alpha val="43137"/>
                    </a:srgbClr>
                  </a:outerShdw>
                </a:effectLst>
              </a:rPr>
              <a:t>share</a:t>
            </a:r>
            <a:r>
              <a:rPr lang="en-NZ" dirty="0"/>
              <a:t> </a:t>
            </a:r>
            <a:r>
              <a:rPr lang="en-NZ" sz="4000" dirty="0">
                <a:effectLst>
                  <a:outerShdw blurRad="38100" dist="38100" dir="2700000" algn="tl">
                    <a:srgbClr val="000000">
                      <a:alpha val="43137"/>
                    </a:srgbClr>
                  </a:outerShdw>
                </a:effectLst>
              </a:rPr>
              <a:t>this</a:t>
            </a:r>
            <a:r>
              <a:rPr lang="en-NZ" dirty="0"/>
              <a:t>?</a:t>
            </a:r>
          </a:p>
        </p:txBody>
      </p:sp>
      <p:grpSp>
        <p:nvGrpSpPr>
          <p:cNvPr id="16" name="Group 15"/>
          <p:cNvGrpSpPr/>
          <p:nvPr/>
        </p:nvGrpSpPr>
        <p:grpSpPr>
          <a:xfrm>
            <a:off x="539552" y="3078832"/>
            <a:ext cx="8559080" cy="2798440"/>
            <a:chOff x="539552" y="2139702"/>
            <a:chExt cx="8559080" cy="2798440"/>
          </a:xfrm>
        </p:grpSpPr>
        <p:grpSp>
          <p:nvGrpSpPr>
            <p:cNvPr id="18" name="Group 12"/>
            <p:cNvGrpSpPr/>
            <p:nvPr/>
          </p:nvGrpSpPr>
          <p:grpSpPr>
            <a:xfrm>
              <a:off x="539552" y="2931790"/>
              <a:ext cx="1790328" cy="1790328"/>
              <a:chOff x="539552" y="2931790"/>
              <a:chExt cx="1790328" cy="1790328"/>
            </a:xfrm>
          </p:grpSpPr>
          <p:pic>
            <p:nvPicPr>
              <p:cNvPr id="22" name="Picture 3" descr="C:\Users\ninaandreas.ABI\Desktop\FunderPresentation\house.png"/>
              <p:cNvPicPr>
                <a:picLocks noChangeAspect="1" noChangeArrowheads="1"/>
              </p:cNvPicPr>
              <p:nvPr/>
            </p:nvPicPr>
            <p:blipFill>
              <a:blip r:embed="rId2" cstate="print"/>
              <a:srcRect/>
              <a:stretch>
                <a:fillRect/>
              </a:stretch>
            </p:blipFill>
            <p:spPr bwMode="auto">
              <a:xfrm>
                <a:off x="539552" y="2931790"/>
                <a:ext cx="1790328" cy="1790328"/>
              </a:xfrm>
              <a:prstGeom prst="rect">
                <a:avLst/>
              </a:prstGeom>
              <a:solidFill>
                <a:schemeClr val="bg1"/>
              </a:solidFill>
            </p:spPr>
          </p:pic>
          <p:sp>
            <p:nvSpPr>
              <p:cNvPr id="23" name="TextBox 22"/>
              <p:cNvSpPr txBox="1"/>
              <p:nvPr/>
            </p:nvSpPr>
            <p:spPr>
              <a:xfrm>
                <a:off x="1187624" y="3426554"/>
                <a:ext cx="576064" cy="369332"/>
              </a:xfrm>
              <a:prstGeom prst="rect">
                <a:avLst/>
              </a:prstGeom>
              <a:noFill/>
            </p:spPr>
            <p:txBody>
              <a:bodyPr wrap="square" rtlCol="0">
                <a:spAutoFit/>
              </a:bodyPr>
              <a:lstStyle/>
              <a:p>
                <a:r>
                  <a:rPr lang="en-NZ" b="1" dirty="0">
                    <a:solidFill>
                      <a:srgbClr val="D9531E"/>
                    </a:solidFill>
                  </a:rPr>
                  <a:t>ABI</a:t>
                </a:r>
              </a:p>
            </p:txBody>
          </p:sp>
        </p:grpSp>
        <p:grpSp>
          <p:nvGrpSpPr>
            <p:cNvPr id="19" name="Group 13"/>
            <p:cNvGrpSpPr/>
            <p:nvPr/>
          </p:nvGrpSpPr>
          <p:grpSpPr>
            <a:xfrm>
              <a:off x="6516216" y="2139702"/>
              <a:ext cx="2582416" cy="2798440"/>
              <a:chOff x="6516216" y="2139702"/>
              <a:chExt cx="2582416" cy="2798440"/>
            </a:xfrm>
          </p:grpSpPr>
          <p:pic>
            <p:nvPicPr>
              <p:cNvPr id="20" name="Picture 2" descr="C:\Users\ninaandreas.ABI\Desktop\FunderPresentation\HighRise.png"/>
              <p:cNvPicPr>
                <a:picLocks noChangeAspect="1" noChangeArrowheads="1"/>
              </p:cNvPicPr>
              <p:nvPr/>
            </p:nvPicPr>
            <p:blipFill>
              <a:blip r:embed="rId3" cstate="print"/>
              <a:srcRect l="7719"/>
              <a:stretch>
                <a:fillRect/>
              </a:stretch>
            </p:blipFill>
            <p:spPr bwMode="auto">
              <a:xfrm>
                <a:off x="6516216" y="2139702"/>
                <a:ext cx="2582416" cy="2798440"/>
              </a:xfrm>
              <a:prstGeom prst="rect">
                <a:avLst/>
              </a:prstGeom>
              <a:solidFill>
                <a:schemeClr val="bg1"/>
              </a:solidFill>
              <a:ln>
                <a:solidFill>
                  <a:schemeClr val="bg1"/>
                </a:solidFill>
              </a:ln>
            </p:spPr>
          </p:pic>
          <p:sp>
            <p:nvSpPr>
              <p:cNvPr id="21" name="TextBox 20"/>
              <p:cNvSpPr txBox="1"/>
              <p:nvPr/>
            </p:nvSpPr>
            <p:spPr>
              <a:xfrm>
                <a:off x="6876256" y="2499742"/>
                <a:ext cx="576064" cy="369332"/>
              </a:xfrm>
              <a:prstGeom prst="rect">
                <a:avLst/>
              </a:prstGeom>
              <a:noFill/>
            </p:spPr>
            <p:txBody>
              <a:bodyPr wrap="square" rtlCol="0">
                <a:spAutoFit/>
              </a:bodyPr>
              <a:lstStyle/>
              <a:p>
                <a:r>
                  <a:rPr lang="en-NZ" b="1" dirty="0">
                    <a:solidFill>
                      <a:srgbClr val="0070C0"/>
                    </a:solidFill>
                  </a:rPr>
                  <a:t>ACC</a:t>
                </a:r>
              </a:p>
            </p:txBody>
          </p:sp>
        </p:grpSp>
      </p:grpSp>
      <p:pic>
        <p:nvPicPr>
          <p:cNvPr id="1026" name="Picture 2" descr="C:\Users\ninaandreas.ABI\Desktop\email-0180.gif"/>
          <p:cNvPicPr>
            <a:picLocks noGrp="1" noChangeAspect="1" noChangeArrowheads="1" noCrop="1"/>
          </p:cNvPicPr>
          <p:nvPr>
            <p:ph idx="1"/>
          </p:nvPr>
        </p:nvPicPr>
        <p:blipFill>
          <a:blip r:embed="rId4" cstate="print"/>
          <a:srcRect/>
          <a:stretch>
            <a:fillRect/>
          </a:stretch>
        </p:blipFill>
        <p:spPr bwMode="auto">
          <a:xfrm>
            <a:off x="1331640" y="4653136"/>
            <a:ext cx="590550" cy="647700"/>
          </a:xfrm>
          <a:prstGeom prst="rect">
            <a:avLst/>
          </a:prstGeom>
          <a:noFill/>
        </p:spPr>
      </p:pic>
      <p:sp>
        <p:nvSpPr>
          <p:cNvPr id="11" name="Rectangle 10"/>
          <p:cNvSpPr/>
          <p:nvPr/>
        </p:nvSpPr>
        <p:spPr>
          <a:xfrm>
            <a:off x="1619672" y="4005064"/>
            <a:ext cx="288032" cy="504056"/>
          </a:xfrm>
          <a:prstGeom prst="rect">
            <a:avLst/>
          </a:prstGeom>
          <a:solidFill>
            <a:srgbClr val="197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Box 11"/>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13" name="TextBox 12"/>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14" name="TextBox 13"/>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379244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0" presetClass="path" presetSubtype="0" accel="50000" decel="50000" fill="hold" nodeType="withEffect">
                                  <p:stCondLst>
                                    <p:cond delay="1000"/>
                                  </p:stCondLst>
                                  <p:childTnLst>
                                    <p:animMotion origin="layout" path="M 5.55556E-7 -6.16903E-8 C 0.03073 0.01666 0.06163 0.03362 0.09288 -0.01665 C 0.12413 -0.06693 0.14879 -0.2483 0.18715 -0.30166 C 0.22552 -0.35503 0.28767 -0.29704 0.32309 -0.33683 C 0.35851 -0.37662 0.34688 -0.50925 0.4 -0.54133 C 0.45313 -0.57341 0.59844 -0.57834 0.64184 -0.52899 C 0.68524 -0.47964 0.64792 -0.29889 0.66042 -0.24583 C 0.67292 -0.19278 0.70747 -0.21622 0.71736 -0.21067 " pathEditMode="relative" ptsTypes="aaaaaaaA">
                                      <p:cBhvr>
                                        <p:cTn id="8" dur="5000" fill="hold"/>
                                        <p:tgtEl>
                                          <p:spTgt spid="10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4000" dirty="0">
                <a:effectLst>
                  <a:outerShdw blurRad="38100" dist="38100" dir="2700000" algn="tl">
                    <a:srgbClr val="000000">
                      <a:alpha val="43137"/>
                    </a:srgbClr>
                  </a:outerShdw>
                </a:effectLst>
              </a:rPr>
              <a:t>Why not just use E-Mail?</a:t>
            </a:r>
          </a:p>
        </p:txBody>
      </p:sp>
      <p:sp>
        <p:nvSpPr>
          <p:cNvPr id="7" name="Content Placeholder 2"/>
          <p:cNvSpPr txBox="1">
            <a:spLocks/>
          </p:cNvSpPr>
          <p:nvPr/>
        </p:nvSpPr>
        <p:spPr>
          <a:xfrm>
            <a:off x="4788024" y="1844824"/>
            <a:ext cx="4283968" cy="3240360"/>
          </a:xfrm>
          <a:prstGeom prst="rect">
            <a:avLst/>
          </a:prstGeom>
        </p:spPr>
        <p:txBody>
          <a:bodyPr vert="horz" lIns="91440" tIns="45720" rIns="91440" bIns="45720" rtlCol="0">
            <a:normAutofit fontScale="62500" lnSpcReduction="20000"/>
          </a:bodyPr>
          <a:lstStyle/>
          <a:p>
            <a:r>
              <a:rPr lang="en-NZ" sz="2800" b="1" dirty="0"/>
              <a:t>Health Information Privacy Code 1994: </a:t>
            </a:r>
          </a:p>
          <a:p>
            <a:endParaRPr lang="en-NZ" sz="2800" b="1" dirty="0"/>
          </a:p>
          <a:p>
            <a:pPr>
              <a:lnSpc>
                <a:spcPct val="120000"/>
              </a:lnSpc>
            </a:pPr>
            <a:r>
              <a:rPr lang="en-NZ" sz="2800" dirty="0"/>
              <a:t>“Email poses special problems in privacy. Use of email to transmit health information</a:t>
            </a:r>
          </a:p>
          <a:p>
            <a:pPr>
              <a:lnSpc>
                <a:spcPct val="120000"/>
              </a:lnSpc>
            </a:pPr>
            <a:r>
              <a:rPr lang="en-NZ" sz="2800" dirty="0"/>
              <a:t>may result in the information being </a:t>
            </a:r>
            <a:r>
              <a:rPr lang="en-NZ" sz="2800" dirty="0">
                <a:solidFill>
                  <a:srgbClr val="D9531E"/>
                </a:solidFill>
              </a:rPr>
              <a:t>stored on several hard drives</a:t>
            </a:r>
            <a:r>
              <a:rPr lang="en-NZ" sz="2800" dirty="0"/>
              <a:t>, not all of which may</a:t>
            </a:r>
          </a:p>
          <a:p>
            <a:pPr>
              <a:lnSpc>
                <a:spcPct val="120000"/>
              </a:lnSpc>
            </a:pPr>
            <a:r>
              <a:rPr lang="en-NZ" sz="2800" dirty="0"/>
              <a:t>be secure from </a:t>
            </a:r>
            <a:r>
              <a:rPr lang="en-NZ" sz="2800" dirty="0">
                <a:solidFill>
                  <a:srgbClr val="D9531E"/>
                </a:solidFill>
              </a:rPr>
              <a:t>unauthorised access</a:t>
            </a:r>
            <a:r>
              <a:rPr lang="en-NZ" sz="2800" dirty="0"/>
              <a:t>. There is also a risk of </a:t>
            </a:r>
            <a:r>
              <a:rPr lang="en-NZ" sz="2800" dirty="0">
                <a:solidFill>
                  <a:srgbClr val="D9531E"/>
                </a:solidFill>
              </a:rPr>
              <a:t>interception </a:t>
            </a:r>
            <a:r>
              <a:rPr lang="en-NZ" sz="2800" dirty="0"/>
              <a:t>during the</a:t>
            </a:r>
          </a:p>
          <a:p>
            <a:pPr>
              <a:lnSpc>
                <a:spcPct val="120000"/>
              </a:lnSpc>
            </a:pPr>
            <a:r>
              <a:rPr lang="en-NZ" sz="2800" dirty="0"/>
              <a:t>transmission, as email commonly passes through a </a:t>
            </a:r>
            <a:r>
              <a:rPr lang="en-NZ" sz="2800" dirty="0">
                <a:solidFill>
                  <a:srgbClr val="D9531E"/>
                </a:solidFill>
              </a:rPr>
              <a:t>number of computers </a:t>
            </a:r>
            <a:r>
              <a:rPr lang="en-NZ" sz="2800" dirty="0"/>
              <a:t>on the way</a:t>
            </a:r>
          </a:p>
          <a:p>
            <a:pPr>
              <a:lnSpc>
                <a:spcPct val="120000"/>
              </a:lnSpc>
            </a:pPr>
            <a:r>
              <a:rPr lang="en-NZ" sz="2800" dirty="0"/>
              <a:t>to its final destination.”</a:t>
            </a:r>
          </a:p>
          <a:p>
            <a:pPr marL="342900" indent="-342900" defTabSz="914400">
              <a:spcBef>
                <a:spcPct val="20000"/>
              </a:spcBef>
              <a:buFont typeface="Arial" pitchFamily="34" charset="0"/>
              <a:buChar char="•"/>
              <a:defRPr/>
            </a:pPr>
            <a:endParaRPr lang="en-NZ" sz="2800" dirty="0"/>
          </a:p>
        </p:txBody>
      </p:sp>
      <p:sp>
        <p:nvSpPr>
          <p:cNvPr id="8" name="Content Placeholder 2"/>
          <p:cNvSpPr txBox="1">
            <a:spLocks/>
          </p:cNvSpPr>
          <p:nvPr/>
        </p:nvSpPr>
        <p:spPr>
          <a:xfrm>
            <a:off x="539552" y="2348880"/>
            <a:ext cx="4104456" cy="1368152"/>
          </a:xfrm>
          <a:prstGeom prst="rect">
            <a:avLst/>
          </a:prstGeom>
        </p:spPr>
        <p:txBody>
          <a:bodyPr vert="horz" lIns="91440" tIns="45720" rIns="91440" bIns="45720" rtlCol="0">
            <a:normAutofit/>
          </a:bodyPr>
          <a:lstStyle/>
          <a:p>
            <a:r>
              <a:rPr lang="en-NZ" dirty="0"/>
              <a:t>“…normal email is stored in an </a:t>
            </a:r>
            <a:r>
              <a:rPr lang="en-NZ" dirty="0">
                <a:solidFill>
                  <a:srgbClr val="D9531E"/>
                </a:solidFill>
              </a:rPr>
              <a:t>unencrypted</a:t>
            </a:r>
            <a:r>
              <a:rPr lang="en-NZ" dirty="0"/>
              <a:t> format on the Internet Service Provider’s server and</a:t>
            </a:r>
          </a:p>
          <a:p>
            <a:r>
              <a:rPr lang="en-NZ" dirty="0"/>
              <a:t>is therefore readable by third parties;”</a:t>
            </a:r>
          </a:p>
        </p:txBody>
      </p:sp>
      <p:sp>
        <p:nvSpPr>
          <p:cNvPr id="12" name="TextBox 11"/>
          <p:cNvSpPr txBox="1"/>
          <p:nvPr/>
        </p:nvSpPr>
        <p:spPr>
          <a:xfrm>
            <a:off x="539552" y="3645025"/>
            <a:ext cx="3816424" cy="923330"/>
          </a:xfrm>
          <a:prstGeom prst="rect">
            <a:avLst/>
          </a:prstGeom>
          <a:noFill/>
        </p:spPr>
        <p:txBody>
          <a:bodyPr wrap="square" rtlCol="0">
            <a:spAutoFit/>
          </a:bodyPr>
          <a:lstStyle/>
          <a:p>
            <a:r>
              <a:rPr lang="en-NZ" dirty="0"/>
              <a:t>“Do not send patient </a:t>
            </a:r>
            <a:r>
              <a:rPr lang="en-NZ" dirty="0">
                <a:solidFill>
                  <a:srgbClr val="D9531E"/>
                </a:solidFill>
              </a:rPr>
              <a:t>identifiable </a:t>
            </a:r>
            <a:r>
              <a:rPr lang="en-NZ" dirty="0"/>
              <a:t>information or attachments over unsecured email.”</a:t>
            </a:r>
          </a:p>
        </p:txBody>
      </p:sp>
      <p:sp>
        <p:nvSpPr>
          <p:cNvPr id="10" name="TextBox 9"/>
          <p:cNvSpPr txBox="1"/>
          <p:nvPr/>
        </p:nvSpPr>
        <p:spPr>
          <a:xfrm>
            <a:off x="539552" y="1844824"/>
            <a:ext cx="3600400" cy="369332"/>
          </a:xfrm>
          <a:prstGeom prst="rect">
            <a:avLst/>
          </a:prstGeom>
          <a:noFill/>
        </p:spPr>
        <p:txBody>
          <a:bodyPr wrap="square" rtlCol="0">
            <a:spAutoFit/>
          </a:bodyPr>
          <a:lstStyle/>
          <a:p>
            <a:r>
              <a:rPr lang="en-NZ" b="1" dirty="0"/>
              <a:t>New Zealand Ministry of Health</a:t>
            </a:r>
          </a:p>
        </p:txBody>
      </p:sp>
      <p:sp>
        <p:nvSpPr>
          <p:cNvPr id="11" name="TextBox 10"/>
          <p:cNvSpPr txBox="1"/>
          <p:nvPr/>
        </p:nvSpPr>
        <p:spPr>
          <a:xfrm>
            <a:off x="539552" y="4581129"/>
            <a:ext cx="4032448" cy="276999"/>
          </a:xfrm>
          <a:prstGeom prst="rect">
            <a:avLst/>
          </a:prstGeom>
          <a:noFill/>
        </p:spPr>
        <p:txBody>
          <a:bodyPr wrap="square" rtlCol="0">
            <a:spAutoFit/>
          </a:bodyPr>
          <a:lstStyle/>
          <a:p>
            <a:r>
              <a:rPr lang="en-NZ" sz="1200" i="1" dirty="0"/>
              <a:t>Health Information Security Framework 2009</a:t>
            </a:r>
          </a:p>
        </p:txBody>
      </p:sp>
      <p:sp>
        <p:nvSpPr>
          <p:cNvPr id="13" name="TextBox 12"/>
          <p:cNvSpPr txBox="1"/>
          <p:nvPr/>
        </p:nvSpPr>
        <p:spPr>
          <a:xfrm>
            <a:off x="4860032" y="4941169"/>
            <a:ext cx="4032448" cy="276999"/>
          </a:xfrm>
          <a:prstGeom prst="rect">
            <a:avLst/>
          </a:prstGeom>
          <a:noFill/>
        </p:spPr>
        <p:txBody>
          <a:bodyPr wrap="square" rtlCol="0">
            <a:spAutoFit/>
          </a:bodyPr>
          <a:lstStyle/>
          <a:p>
            <a:r>
              <a:rPr lang="en-NZ" sz="1200" i="1" dirty="0"/>
              <a:t>New Edition December 2008</a:t>
            </a:r>
          </a:p>
        </p:txBody>
      </p:sp>
      <p:sp>
        <p:nvSpPr>
          <p:cNvPr id="9" name="TextBox 8"/>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14" name="TextBox 13"/>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15" name="TextBox 14"/>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232004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dirty="0">
                <a:effectLst>
                  <a:outerShdw blurRad="38100" dist="38100" dir="2700000" algn="tl">
                    <a:srgbClr val="000000">
                      <a:alpha val="43137"/>
                    </a:srgbClr>
                  </a:outerShdw>
                </a:effectLst>
              </a:rPr>
              <a:t>Why not just use E-Mail?</a:t>
            </a:r>
          </a:p>
        </p:txBody>
      </p:sp>
      <p:pic>
        <p:nvPicPr>
          <p:cNvPr id="1026" name="Picture 2"/>
          <p:cNvPicPr>
            <a:picLocks noChangeAspect="1" noChangeArrowheads="1"/>
          </p:cNvPicPr>
          <p:nvPr/>
        </p:nvPicPr>
        <p:blipFill>
          <a:blip r:embed="rId4" cstate="print"/>
          <a:srcRect/>
          <a:stretch>
            <a:fillRect/>
          </a:stretch>
        </p:blipFill>
        <p:spPr bwMode="auto">
          <a:xfrm>
            <a:off x="179512" y="4293096"/>
            <a:ext cx="4881624" cy="111714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039544" y="4581128"/>
            <a:ext cx="4104456" cy="902510"/>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5004048" y="2060848"/>
            <a:ext cx="4096456" cy="1008112"/>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2699792" y="3284984"/>
            <a:ext cx="4176464" cy="1051967"/>
          </a:xfrm>
          <a:prstGeom prst="rect">
            <a:avLst/>
          </a:prstGeom>
          <a:noFill/>
          <a:ln w="9525">
            <a:noFill/>
            <a:miter lim="800000"/>
            <a:headEnd/>
            <a:tailEnd/>
          </a:ln>
        </p:spPr>
      </p:pic>
      <p:pic>
        <p:nvPicPr>
          <p:cNvPr id="3" name="Picture 2"/>
          <p:cNvPicPr>
            <a:picLocks noChangeAspect="1" noChangeArrowheads="1"/>
          </p:cNvPicPr>
          <p:nvPr/>
        </p:nvPicPr>
        <p:blipFill>
          <a:blip r:embed="rId8" cstate="print"/>
          <a:srcRect/>
          <a:stretch>
            <a:fillRect/>
          </a:stretch>
        </p:blipFill>
        <p:spPr bwMode="auto">
          <a:xfrm>
            <a:off x="539552" y="1878734"/>
            <a:ext cx="4176464" cy="1277230"/>
          </a:xfrm>
          <a:prstGeom prst="rect">
            <a:avLst/>
          </a:prstGeom>
          <a:noFill/>
          <a:ln w="9525">
            <a:noFill/>
            <a:miter lim="800000"/>
            <a:headEnd/>
            <a:tailEnd/>
          </a:ln>
        </p:spPr>
      </p:pic>
      <p:sp>
        <p:nvSpPr>
          <p:cNvPr id="8" name="TextBox 7"/>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9" name="TextBox 8"/>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10" name="TextBox 9"/>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2314726474"/>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effectLst>
                  <a:outerShdw blurRad="38100" dist="38100" dir="2700000" algn="tl">
                    <a:srgbClr val="000000">
                      <a:alpha val="43137"/>
                    </a:srgbClr>
                  </a:outerShdw>
                </a:effectLst>
              </a:rPr>
              <a:t>The</a:t>
            </a:r>
            <a:r>
              <a:rPr lang="en-US" dirty="0"/>
              <a:t> </a:t>
            </a:r>
            <a:r>
              <a:rPr lang="en-US" sz="4000" dirty="0">
                <a:effectLst>
                  <a:outerShdw blurRad="38100" dist="38100" dir="2700000" algn="tl">
                    <a:srgbClr val="000000">
                      <a:alpha val="43137"/>
                    </a:srgbClr>
                  </a:outerShdw>
                </a:effectLst>
              </a:rPr>
              <a:t>Funder</a:t>
            </a:r>
            <a:r>
              <a:rPr lang="en-US" dirty="0"/>
              <a:t> </a:t>
            </a:r>
            <a:r>
              <a:rPr lang="en-US" sz="4000" dirty="0">
                <a:effectLst>
                  <a:outerShdw blurRad="38100" dist="38100" dir="2700000" algn="tl">
                    <a:srgbClr val="000000">
                      <a:alpha val="43137"/>
                    </a:srgbClr>
                  </a:outerShdw>
                </a:effectLst>
              </a:rPr>
              <a:t>Portal</a:t>
            </a:r>
            <a:endParaRPr lang="en-NZ" sz="4000" dirty="0">
              <a:effectLst>
                <a:outerShdw blurRad="38100" dist="38100" dir="2700000" algn="tl">
                  <a:srgbClr val="000000">
                    <a:alpha val="43137"/>
                  </a:srgbClr>
                </a:outerShdw>
              </a:effectLst>
            </a:endParaRPr>
          </a:p>
        </p:txBody>
      </p:sp>
      <p:pic>
        <p:nvPicPr>
          <p:cNvPr id="1028" name="Picture 4" descr="C:\Users\ninaandreas.ABI\Desktop\FunderPresentation\Head2.png"/>
          <p:cNvPicPr>
            <a:picLocks noChangeAspect="1" noChangeArrowheads="1"/>
          </p:cNvPicPr>
          <p:nvPr/>
        </p:nvPicPr>
        <p:blipFill>
          <a:blip r:embed="rId4" cstate="print"/>
          <a:srcRect/>
          <a:stretch>
            <a:fillRect/>
          </a:stretch>
        </p:blipFill>
        <p:spPr bwMode="auto">
          <a:xfrm>
            <a:off x="323528" y="1858295"/>
            <a:ext cx="2160240" cy="2160240"/>
          </a:xfrm>
          <a:prstGeom prst="rect">
            <a:avLst/>
          </a:prstGeom>
          <a:noFill/>
        </p:spPr>
      </p:pic>
      <p:sp>
        <p:nvSpPr>
          <p:cNvPr id="8" name="Content Placeholder 5"/>
          <p:cNvSpPr txBox="1">
            <a:spLocks/>
          </p:cNvSpPr>
          <p:nvPr/>
        </p:nvSpPr>
        <p:spPr>
          <a:xfrm>
            <a:off x="2627784" y="2409731"/>
            <a:ext cx="6192688" cy="3245633"/>
          </a:xfrm>
          <a:prstGeom prst="rect">
            <a:avLst/>
          </a:prstGeom>
        </p:spPr>
        <p:txBody>
          <a:bodyPr vert="horz" lIns="91440" tIns="45720" rIns="91440" bIns="45720" rtlCol="0">
            <a:normAutofit/>
          </a:bodyPr>
          <a:lstStyle/>
          <a:p>
            <a:pPr marL="342900" indent="-342900" defTabSz="914400">
              <a:spcBef>
                <a:spcPct val="20000"/>
              </a:spcBef>
              <a:defRPr/>
            </a:pPr>
            <a:r>
              <a:rPr lang="en-US" sz="3100" b="1" dirty="0">
                <a:solidFill>
                  <a:prstClr val="black"/>
                </a:solidFill>
              </a:rPr>
              <a:t>SOLUTION</a:t>
            </a:r>
          </a:p>
          <a:p>
            <a:pPr marL="342900" indent="-342900" defTabSz="914400">
              <a:spcBef>
                <a:spcPct val="20000"/>
              </a:spcBef>
              <a:defRPr/>
            </a:pPr>
            <a:r>
              <a:rPr lang="en-US" sz="3100" dirty="0">
                <a:solidFill>
                  <a:srgbClr val="D9531E"/>
                </a:solidFill>
              </a:rPr>
              <a:t>Develop a Funder portal</a:t>
            </a:r>
          </a:p>
          <a:p>
            <a:pPr marL="342900" indent="-342900" defTabSz="914400">
              <a:spcBef>
                <a:spcPct val="20000"/>
              </a:spcBef>
              <a:defRPr/>
            </a:pPr>
            <a:r>
              <a:rPr lang="en-US" sz="3100" dirty="0">
                <a:solidFill>
                  <a:srgbClr val="D9531E"/>
                </a:solidFill>
              </a:rPr>
              <a:t>Enable templated email notifications</a:t>
            </a:r>
          </a:p>
          <a:p>
            <a:pPr marL="342900" indent="-342900" defTabSz="914400">
              <a:spcBef>
                <a:spcPct val="20000"/>
              </a:spcBef>
              <a:defRPr/>
            </a:pPr>
            <a:r>
              <a:rPr lang="en-US" sz="3100" dirty="0">
                <a:solidFill>
                  <a:srgbClr val="D9531E"/>
                </a:solidFill>
              </a:rPr>
              <a:t>Ensure mutual benefit</a:t>
            </a:r>
          </a:p>
          <a:p>
            <a:pPr marL="742950" lvl="1" indent="-285750" defTabSz="914400">
              <a:spcBef>
                <a:spcPct val="20000"/>
              </a:spcBef>
              <a:defRPr/>
            </a:pPr>
            <a:endParaRPr lang="en-US" sz="2400" dirty="0">
              <a:solidFill>
                <a:srgbClr val="D9531E"/>
              </a:solidFill>
            </a:endParaRPr>
          </a:p>
          <a:p>
            <a:pPr marL="342900" indent="-342900" defTabSz="914400">
              <a:spcBef>
                <a:spcPct val="20000"/>
              </a:spcBef>
              <a:defRPr/>
            </a:pPr>
            <a:endParaRPr lang="en-NZ" sz="2800" dirty="0"/>
          </a:p>
        </p:txBody>
      </p:sp>
      <p:sp>
        <p:nvSpPr>
          <p:cNvPr id="6" name="TextBox 5"/>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7" name="TextBox 6"/>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9" name="TextBox 8"/>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2753875171"/>
      </p:ext>
    </p:extLst>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What</a:t>
            </a:r>
            <a:r>
              <a:rPr lang="en-NZ" dirty="0"/>
              <a:t> </a:t>
            </a:r>
            <a:r>
              <a:rPr lang="en-NZ" sz="4000" dirty="0">
                <a:effectLst>
                  <a:outerShdw blurRad="38100" dist="38100" dir="2700000" algn="tl">
                    <a:srgbClr val="000000">
                      <a:alpha val="43137"/>
                    </a:srgbClr>
                  </a:outerShdw>
                </a:effectLst>
              </a:rPr>
              <a:t>is</a:t>
            </a:r>
            <a:r>
              <a:rPr lang="en-NZ" dirty="0"/>
              <a:t> </a:t>
            </a:r>
            <a:r>
              <a:rPr lang="en-NZ" sz="4000" dirty="0">
                <a:effectLst>
                  <a:outerShdw blurRad="38100" dist="38100" dir="2700000" algn="tl">
                    <a:srgbClr val="000000">
                      <a:alpha val="43137"/>
                    </a:srgbClr>
                  </a:outerShdw>
                </a:effectLst>
              </a:rPr>
              <a:t>the</a:t>
            </a:r>
            <a:r>
              <a:rPr lang="en-NZ" dirty="0"/>
              <a:t> </a:t>
            </a:r>
            <a:r>
              <a:rPr lang="en-NZ" sz="4000" dirty="0">
                <a:effectLst>
                  <a:outerShdw blurRad="38100" dist="38100" dir="2700000" algn="tl">
                    <a:srgbClr val="000000">
                      <a:alpha val="43137"/>
                    </a:srgbClr>
                  </a:outerShdw>
                </a:effectLst>
              </a:rPr>
              <a:t>Funder</a:t>
            </a:r>
            <a:r>
              <a:rPr lang="en-NZ" dirty="0"/>
              <a:t> </a:t>
            </a:r>
            <a:r>
              <a:rPr lang="en-NZ" sz="4000" dirty="0">
                <a:effectLst>
                  <a:outerShdw blurRad="38100" dist="38100" dir="2700000" algn="tl">
                    <a:srgbClr val="000000">
                      <a:alpha val="43137"/>
                    </a:srgbClr>
                  </a:outerShdw>
                </a:effectLst>
              </a:rPr>
              <a:t>Portal</a:t>
            </a:r>
            <a:r>
              <a:rPr lang="en-NZ" dirty="0"/>
              <a:t>?</a:t>
            </a:r>
          </a:p>
        </p:txBody>
      </p:sp>
      <p:pic>
        <p:nvPicPr>
          <p:cNvPr id="4" name="Content Placeholder 3" descr="Funderview3.png"/>
          <p:cNvPicPr>
            <a:picLocks noGrp="1" noChangeAspect="1"/>
          </p:cNvPicPr>
          <p:nvPr>
            <p:ph idx="1"/>
          </p:nvPr>
        </p:nvPicPr>
        <p:blipFill>
          <a:blip r:embed="rId2" cstate="print"/>
          <a:stretch>
            <a:fillRect/>
          </a:stretch>
        </p:blipFill>
        <p:spPr>
          <a:xfrm>
            <a:off x="1063914" y="1626580"/>
            <a:ext cx="7055209" cy="4694705"/>
          </a:xfrm>
          <a:prstGeom prst="rect">
            <a:avLst/>
          </a:prstGeom>
          <a:ln>
            <a:solidFill>
              <a:srgbClr val="D9531E"/>
            </a:solidFill>
          </a:ln>
        </p:spPr>
      </p:pic>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809645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Sharing</a:t>
            </a:r>
            <a:r>
              <a:rPr lang="en-NZ" dirty="0"/>
              <a:t> </a:t>
            </a:r>
            <a:r>
              <a:rPr lang="en-NZ" sz="4000" dirty="0">
                <a:effectLst>
                  <a:outerShdw blurRad="38100" dist="38100" dir="2700000" algn="tl">
                    <a:srgbClr val="000000">
                      <a:alpha val="43137"/>
                    </a:srgbClr>
                  </a:outerShdw>
                </a:effectLst>
              </a:rPr>
              <a:t>Information</a:t>
            </a:r>
            <a:r>
              <a:rPr lang="en-NZ" dirty="0"/>
              <a:t> </a:t>
            </a:r>
            <a:r>
              <a:rPr lang="en-NZ" sz="4000" dirty="0">
                <a:effectLst>
                  <a:outerShdw blurRad="38100" dist="38100" dir="2700000" algn="tl">
                    <a:srgbClr val="000000">
                      <a:alpha val="43137"/>
                    </a:srgbClr>
                  </a:outerShdw>
                </a:effectLst>
              </a:rPr>
              <a:t>with</a:t>
            </a:r>
            <a:r>
              <a:rPr lang="en-NZ" dirty="0"/>
              <a:t> </a:t>
            </a:r>
            <a:r>
              <a:rPr lang="en-NZ" sz="4000" dirty="0">
                <a:effectLst>
                  <a:outerShdw blurRad="38100" dist="38100" dir="2700000" algn="tl">
                    <a:srgbClr val="000000">
                      <a:alpha val="43137"/>
                    </a:srgbClr>
                  </a:outerShdw>
                </a:effectLst>
              </a:rPr>
              <a:t>Funder</a:t>
            </a:r>
          </a:p>
        </p:txBody>
      </p:sp>
      <p:pic>
        <p:nvPicPr>
          <p:cNvPr id="4" name="Content Placeholder 3"/>
          <p:cNvPicPr>
            <a:picLocks noGrp="1" noChangeAspect="1"/>
          </p:cNvPicPr>
          <p:nvPr>
            <p:ph idx="1"/>
          </p:nvPr>
        </p:nvPicPr>
        <p:blipFill>
          <a:blip r:embed="rId2"/>
          <a:stretch>
            <a:fillRect/>
          </a:stretch>
        </p:blipFill>
        <p:spPr>
          <a:xfrm>
            <a:off x="1400295" y="1425716"/>
            <a:ext cx="6380122" cy="4983942"/>
          </a:xfrm>
          <a:prstGeom prst="rect">
            <a:avLst/>
          </a:prstGeom>
        </p:spPr>
      </p:pic>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2435834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F0C30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6138" y="0"/>
            <a:ext cx="7451725" cy="6858000"/>
          </a:xfrm>
          <a:prstGeom prst="rect">
            <a:avLst/>
          </a:prstGeom>
        </p:spPr>
      </p:pic>
    </p:spTree>
    <p:extLst>
      <p:ext uri="{BB962C8B-B14F-4D97-AF65-F5344CB8AC3E}">
        <p14:creationId xmlns:p14="http://schemas.microsoft.com/office/powerpoint/2010/main" val="4805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What</a:t>
            </a:r>
            <a:r>
              <a:rPr lang="en-NZ" dirty="0"/>
              <a:t> </a:t>
            </a:r>
            <a:r>
              <a:rPr lang="en-NZ" sz="4000" dirty="0">
                <a:effectLst>
                  <a:outerShdw blurRad="38100" dist="38100" dir="2700000" algn="tl">
                    <a:srgbClr val="000000">
                      <a:alpha val="43137"/>
                    </a:srgbClr>
                  </a:outerShdw>
                </a:effectLst>
              </a:rPr>
              <a:t>the</a:t>
            </a:r>
            <a:r>
              <a:rPr lang="en-NZ" dirty="0"/>
              <a:t> </a:t>
            </a:r>
            <a:r>
              <a:rPr lang="en-NZ" sz="4000" dirty="0">
                <a:effectLst>
                  <a:outerShdw blurRad="38100" dist="38100" dir="2700000" algn="tl">
                    <a:srgbClr val="000000">
                      <a:alpha val="43137"/>
                    </a:srgbClr>
                  </a:outerShdw>
                </a:effectLst>
              </a:rPr>
              <a:t>Funder</a:t>
            </a:r>
            <a:r>
              <a:rPr lang="en-NZ" dirty="0"/>
              <a:t> </a:t>
            </a:r>
            <a:r>
              <a:rPr lang="en-NZ" sz="4000" dirty="0">
                <a:effectLst>
                  <a:outerShdw blurRad="38100" dist="38100" dir="2700000" algn="tl">
                    <a:srgbClr val="000000">
                      <a:alpha val="43137"/>
                    </a:srgbClr>
                  </a:outerShdw>
                </a:effectLst>
              </a:rPr>
              <a:t>Sees</a:t>
            </a:r>
          </a:p>
        </p:txBody>
      </p:sp>
      <p:pic>
        <p:nvPicPr>
          <p:cNvPr id="6" name="Picture 5"/>
          <p:cNvPicPr>
            <a:picLocks noChangeAspect="1"/>
          </p:cNvPicPr>
          <p:nvPr/>
        </p:nvPicPr>
        <p:blipFill>
          <a:blip r:embed="rId2"/>
          <a:stretch>
            <a:fillRect/>
          </a:stretch>
        </p:blipFill>
        <p:spPr>
          <a:xfrm>
            <a:off x="370249" y="1690689"/>
            <a:ext cx="8403501" cy="4294436"/>
          </a:xfrm>
          <a:prstGeom prst="rect">
            <a:avLst/>
          </a:prstGeom>
        </p:spPr>
      </p:pic>
      <p:sp>
        <p:nvSpPr>
          <p:cNvPr id="4" name="TextBox 3"/>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5" name="TextBox 4"/>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7" name="TextBox 6"/>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302087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wtoon-bd7ncICgjd1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53" y="857250"/>
            <a:ext cx="9109494" cy="5124090"/>
          </a:xfrm>
          <a:prstGeom prst="rect">
            <a:avLst/>
          </a:prstGeom>
        </p:spPr>
      </p:pic>
    </p:spTree>
    <p:extLst>
      <p:ext uri="{BB962C8B-B14F-4D97-AF65-F5344CB8AC3E}">
        <p14:creationId xmlns:p14="http://schemas.microsoft.com/office/powerpoint/2010/main" val="29771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1841A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22363"/>
            <a:ext cx="9144000" cy="4611687"/>
          </a:xfrm>
          <a:prstGeom prst="rect">
            <a:avLst/>
          </a:prstGeom>
        </p:spPr>
      </p:pic>
    </p:spTree>
    <p:extLst>
      <p:ext uri="{BB962C8B-B14F-4D97-AF65-F5344CB8AC3E}">
        <p14:creationId xmlns:p14="http://schemas.microsoft.com/office/powerpoint/2010/main" val="425774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4000" dirty="0">
                <a:effectLst>
                  <a:outerShdw blurRad="38100" dist="38100" dir="2700000" algn="tl">
                    <a:srgbClr val="000000">
                      <a:alpha val="43137"/>
                    </a:srgbClr>
                  </a:outerShdw>
                </a:effectLst>
              </a:rPr>
              <a:t>Key</a:t>
            </a:r>
            <a:r>
              <a:rPr lang="en-NZ" dirty="0"/>
              <a:t> </a:t>
            </a:r>
            <a:r>
              <a:rPr lang="en-NZ" sz="4000" dirty="0">
                <a:effectLst>
                  <a:outerShdw blurRad="38100" dist="38100" dir="2700000" algn="tl">
                    <a:srgbClr val="000000">
                      <a:alpha val="43137"/>
                    </a:srgbClr>
                  </a:outerShdw>
                </a:effectLst>
              </a:rPr>
              <a:t>Benefits</a:t>
            </a:r>
            <a:r>
              <a:rPr lang="en-NZ" dirty="0"/>
              <a:t> </a:t>
            </a:r>
            <a:r>
              <a:rPr lang="en-NZ" sz="4000" dirty="0">
                <a:effectLst>
                  <a:outerShdw blurRad="38100" dist="38100" dir="2700000" algn="tl">
                    <a:srgbClr val="000000">
                      <a:alpha val="43137"/>
                    </a:srgbClr>
                  </a:outerShdw>
                </a:effectLst>
              </a:rPr>
              <a:t>of</a:t>
            </a:r>
            <a:r>
              <a:rPr lang="en-NZ" dirty="0"/>
              <a:t> </a:t>
            </a:r>
            <a:r>
              <a:rPr lang="en-NZ" sz="4000" dirty="0">
                <a:effectLst>
                  <a:outerShdw blurRad="38100" dist="38100" dir="2700000" algn="tl">
                    <a:srgbClr val="000000">
                      <a:alpha val="43137"/>
                    </a:srgbClr>
                  </a:outerShdw>
                </a:effectLst>
              </a:rPr>
              <a:t>the</a:t>
            </a:r>
            <a:r>
              <a:rPr lang="en-NZ" dirty="0"/>
              <a:t> </a:t>
            </a:r>
            <a:r>
              <a:rPr lang="en-NZ" sz="4000" dirty="0">
                <a:effectLst>
                  <a:outerShdw blurRad="38100" dist="38100" dir="2700000" algn="tl">
                    <a:srgbClr val="000000">
                      <a:alpha val="43137"/>
                    </a:srgbClr>
                  </a:outerShdw>
                </a:effectLst>
              </a:rPr>
              <a:t>Funder</a:t>
            </a:r>
            <a:r>
              <a:rPr lang="en-NZ" dirty="0"/>
              <a:t> </a:t>
            </a:r>
            <a:r>
              <a:rPr lang="en-NZ" sz="4000" dirty="0">
                <a:effectLst>
                  <a:outerShdw blurRad="38100" dist="38100" dir="2700000" algn="tl">
                    <a:srgbClr val="000000">
                      <a:alpha val="43137"/>
                    </a:srgbClr>
                  </a:outerShdw>
                </a:effectLst>
              </a:rPr>
              <a:t>Portal</a:t>
            </a:r>
          </a:p>
        </p:txBody>
      </p:sp>
      <p:sp>
        <p:nvSpPr>
          <p:cNvPr id="7" name="Content Placeholder 11"/>
          <p:cNvSpPr>
            <a:spLocks noGrp="1"/>
          </p:cNvSpPr>
          <p:nvPr>
            <p:ph sz="half" idx="1"/>
          </p:nvPr>
        </p:nvSpPr>
        <p:spPr>
          <a:xfrm>
            <a:off x="457200" y="2266776"/>
            <a:ext cx="4038600" cy="3394472"/>
          </a:xfrm>
        </p:spPr>
        <p:txBody>
          <a:bodyPr>
            <a:normAutofit fontScale="85000" lnSpcReduction="20000"/>
          </a:bodyPr>
          <a:lstStyle/>
          <a:p>
            <a:pPr lvl="0"/>
            <a:r>
              <a:rPr lang="en-US" dirty="0">
                <a:solidFill>
                  <a:prstClr val="black"/>
                </a:solidFill>
              </a:rPr>
              <a:t>Secure means of sharing information</a:t>
            </a:r>
          </a:p>
          <a:p>
            <a:pPr lvl="1">
              <a:buFont typeface="Arial" pitchFamily="34" charset="0"/>
              <a:buChar char="•"/>
            </a:pPr>
            <a:r>
              <a:rPr lang="en-US" dirty="0">
                <a:solidFill>
                  <a:srgbClr val="D9531E"/>
                </a:solidFill>
              </a:rPr>
              <a:t>Improved privacy of Client information</a:t>
            </a:r>
          </a:p>
          <a:p>
            <a:pPr lvl="1">
              <a:buFont typeface="Arial" pitchFamily="34" charset="0"/>
              <a:buChar char="•"/>
            </a:pPr>
            <a:r>
              <a:rPr lang="en-US" dirty="0">
                <a:solidFill>
                  <a:srgbClr val="D9531E"/>
                </a:solidFill>
              </a:rPr>
              <a:t>Reducing client information being sent via email</a:t>
            </a:r>
          </a:p>
          <a:p>
            <a:pPr lvl="1"/>
            <a:r>
              <a:rPr lang="en-US" dirty="0">
                <a:solidFill>
                  <a:srgbClr val="D9531E"/>
                </a:solidFill>
              </a:rPr>
              <a:t>Reducing the risk of client information being sent to the wrong person</a:t>
            </a:r>
          </a:p>
          <a:p>
            <a:pPr lvl="1"/>
            <a:r>
              <a:rPr lang="en-US" dirty="0">
                <a:solidFill>
                  <a:srgbClr val="D9531E"/>
                </a:solidFill>
              </a:rPr>
              <a:t>Access links relate to only one client </a:t>
            </a:r>
            <a:endParaRPr lang="en-NZ" dirty="0">
              <a:solidFill>
                <a:srgbClr val="D9531E"/>
              </a:solidFill>
            </a:endParaRPr>
          </a:p>
          <a:p>
            <a:pPr lvl="1">
              <a:buFont typeface="Arial" pitchFamily="34" charset="0"/>
              <a:buChar char="•"/>
            </a:pPr>
            <a:r>
              <a:rPr lang="en-US" dirty="0">
                <a:solidFill>
                  <a:srgbClr val="D9531E"/>
                </a:solidFill>
              </a:rPr>
              <a:t>Only accessible via ACC IP address</a:t>
            </a:r>
          </a:p>
          <a:p>
            <a:pPr lvl="0"/>
            <a:endParaRPr lang="en-US" dirty="0">
              <a:solidFill>
                <a:prstClr val="black"/>
              </a:solidFill>
            </a:endParaRPr>
          </a:p>
          <a:p>
            <a:endParaRPr lang="en-NZ" dirty="0"/>
          </a:p>
        </p:txBody>
      </p:sp>
      <p:sp>
        <p:nvSpPr>
          <p:cNvPr id="8" name="Content Placeholder 12"/>
          <p:cNvSpPr txBox="1">
            <a:spLocks/>
          </p:cNvSpPr>
          <p:nvPr/>
        </p:nvSpPr>
        <p:spPr>
          <a:xfrm>
            <a:off x="4648200" y="2266776"/>
            <a:ext cx="4038600" cy="3394472"/>
          </a:xfrm>
          <a:prstGeom prst="rect">
            <a:avLst/>
          </a:prstGeom>
        </p:spPr>
        <p:txBody>
          <a:bodyPr>
            <a:normAutofit fontScale="70000" lnSpcReduction="20000"/>
          </a:bodyPr>
          <a:lstStyle/>
          <a:p>
            <a:pPr marL="342900" indent="-342900" defTabSz="914400">
              <a:spcBef>
                <a:spcPct val="20000"/>
              </a:spcBef>
              <a:buFont typeface="Arial" pitchFamily="34" charset="0"/>
              <a:buChar char="•"/>
              <a:defRPr/>
            </a:pPr>
            <a:r>
              <a:rPr lang="en-US" sz="3400" dirty="0">
                <a:solidFill>
                  <a:prstClr val="black"/>
                </a:solidFill>
              </a:rPr>
              <a:t>Quick access to information</a:t>
            </a:r>
          </a:p>
          <a:p>
            <a:pPr marL="342900" indent="-342900" defTabSz="914400">
              <a:spcBef>
                <a:spcPct val="20000"/>
              </a:spcBef>
              <a:defRPr/>
            </a:pPr>
            <a:endParaRPr lang="en-US" sz="1500" dirty="0">
              <a:solidFill>
                <a:prstClr val="black"/>
              </a:solidFill>
            </a:endParaRPr>
          </a:p>
          <a:p>
            <a:pPr marL="742950" lvl="1" indent="-285750" defTabSz="914400">
              <a:spcBef>
                <a:spcPct val="20000"/>
              </a:spcBef>
              <a:buFont typeface="Arial" pitchFamily="34" charset="0"/>
              <a:buChar char="•"/>
              <a:defRPr/>
            </a:pPr>
            <a:r>
              <a:rPr lang="en-US" sz="2800" dirty="0">
                <a:solidFill>
                  <a:srgbClr val="D9531E"/>
                </a:solidFill>
              </a:rPr>
              <a:t>Access to outcome measures as they are updated</a:t>
            </a:r>
          </a:p>
          <a:p>
            <a:pPr marL="742950" lvl="1" indent="-285750" defTabSz="914400">
              <a:spcBef>
                <a:spcPct val="20000"/>
              </a:spcBef>
              <a:buFont typeface="Arial" pitchFamily="34" charset="0"/>
              <a:buChar char="•"/>
              <a:defRPr/>
            </a:pPr>
            <a:r>
              <a:rPr lang="en-US" sz="2800" dirty="0">
                <a:solidFill>
                  <a:srgbClr val="D9531E"/>
                </a:solidFill>
              </a:rPr>
              <a:t>Ability to view, download and print reports</a:t>
            </a:r>
          </a:p>
          <a:p>
            <a:pPr marL="742950" lvl="1" indent="-285750" defTabSz="914400">
              <a:spcBef>
                <a:spcPct val="20000"/>
              </a:spcBef>
              <a:buFont typeface="Arial" pitchFamily="34" charset="0"/>
              <a:buChar char="•"/>
              <a:defRPr/>
            </a:pPr>
            <a:r>
              <a:rPr lang="en-US" sz="2800" dirty="0">
                <a:solidFill>
                  <a:srgbClr val="D9531E"/>
                </a:solidFill>
              </a:rPr>
              <a:t>Ability to forward access within ACC (e.g. manager, new case manager)</a:t>
            </a:r>
          </a:p>
          <a:p>
            <a:pPr marL="742950" lvl="1" indent="-285750" defTabSz="914400">
              <a:spcBef>
                <a:spcPct val="20000"/>
              </a:spcBef>
              <a:buFont typeface="Arial" pitchFamily="34" charset="0"/>
              <a:buChar char="•"/>
              <a:defRPr/>
            </a:pPr>
            <a:r>
              <a:rPr lang="en-US" sz="2800" dirty="0">
                <a:solidFill>
                  <a:srgbClr val="D9531E"/>
                </a:solidFill>
              </a:rPr>
              <a:t>View changes to discharge planning as they are updated</a:t>
            </a:r>
          </a:p>
          <a:p>
            <a:pPr marL="742950" lvl="1" indent="-285750" defTabSz="914400">
              <a:spcBef>
                <a:spcPct val="20000"/>
              </a:spcBef>
              <a:buFont typeface="Arial" pitchFamily="34" charset="0"/>
              <a:buChar char="•"/>
              <a:defRPr/>
            </a:pPr>
            <a:r>
              <a:rPr lang="en-US" sz="2800" dirty="0">
                <a:solidFill>
                  <a:srgbClr val="D9531E"/>
                </a:solidFill>
              </a:rPr>
              <a:t>All information in one place</a:t>
            </a:r>
          </a:p>
          <a:p>
            <a:pPr marL="342900" indent="-342900" defTabSz="914400">
              <a:spcBef>
                <a:spcPct val="20000"/>
              </a:spcBef>
              <a:buFont typeface="Arial" pitchFamily="34" charset="0"/>
              <a:buChar char="•"/>
              <a:defRPr/>
            </a:pPr>
            <a:endParaRPr lang="en-NZ" sz="2800" dirty="0"/>
          </a:p>
        </p:txBody>
      </p:sp>
      <p:sp>
        <p:nvSpPr>
          <p:cNvPr id="5" name="TextBox 4"/>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6" name="TextBox 5"/>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9" name="TextBox 8"/>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336141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a:buNone/>
            </a:pPr>
            <a:endParaRPr lang="en-NZ" sz="2000" i="1" dirty="0"/>
          </a:p>
          <a:p>
            <a:pPr>
              <a:buNone/>
            </a:pPr>
            <a:r>
              <a:rPr lang="en-NZ" sz="2000" b="1" dirty="0"/>
              <a:t>Answer Options:</a:t>
            </a:r>
          </a:p>
          <a:p>
            <a:pPr>
              <a:buNone/>
            </a:pPr>
            <a:r>
              <a:rPr lang="en-NZ" sz="2000" i="1" dirty="0">
                <a:solidFill>
                  <a:srgbClr val="D9531E"/>
                </a:solidFill>
              </a:rPr>
              <a:t>Very good</a:t>
            </a:r>
          </a:p>
          <a:p>
            <a:pPr>
              <a:buNone/>
            </a:pPr>
            <a:r>
              <a:rPr lang="en-NZ" sz="2000" i="1" dirty="0">
                <a:solidFill>
                  <a:srgbClr val="197D97"/>
                </a:solidFill>
              </a:rPr>
              <a:t>Good</a:t>
            </a:r>
          </a:p>
          <a:p>
            <a:pPr>
              <a:buNone/>
            </a:pPr>
            <a:r>
              <a:rPr lang="en-NZ" sz="2000" i="1" dirty="0">
                <a:solidFill>
                  <a:schemeClr val="bg1">
                    <a:lumMod val="50000"/>
                  </a:schemeClr>
                </a:solidFill>
              </a:rPr>
              <a:t>Bad</a:t>
            </a:r>
          </a:p>
          <a:p>
            <a:pPr>
              <a:buNone/>
            </a:pPr>
            <a:r>
              <a:rPr lang="en-NZ" sz="2000" i="1" dirty="0">
                <a:solidFill>
                  <a:schemeClr val="bg1">
                    <a:lumMod val="50000"/>
                  </a:schemeClr>
                </a:solidFill>
              </a:rPr>
              <a:t>Very bad</a:t>
            </a:r>
          </a:p>
          <a:p>
            <a:pPr>
              <a:buNone/>
            </a:pPr>
            <a:endParaRPr lang="en-NZ" dirty="0"/>
          </a:p>
        </p:txBody>
      </p:sp>
      <p:sp>
        <p:nvSpPr>
          <p:cNvPr id="3" name="Title 2"/>
          <p:cNvSpPr>
            <a:spLocks noGrp="1"/>
          </p:cNvSpPr>
          <p:nvPr>
            <p:ph type="title"/>
          </p:nvPr>
        </p:nvSpPr>
        <p:spPr/>
        <p:txBody>
          <a:bodyPr>
            <a:normAutofit/>
          </a:bodyPr>
          <a:lstStyle/>
          <a:p>
            <a:r>
              <a:rPr lang="en-NZ" sz="4000" dirty="0">
                <a:effectLst>
                  <a:outerShdw blurRad="38100" dist="38100" dir="2700000" algn="tl">
                    <a:srgbClr val="000000">
                      <a:alpha val="43137"/>
                    </a:srgbClr>
                  </a:outerShdw>
                </a:effectLst>
              </a:rPr>
              <a:t>Feedback</a:t>
            </a:r>
            <a:r>
              <a:rPr lang="en-NZ" dirty="0"/>
              <a:t> </a:t>
            </a:r>
            <a:r>
              <a:rPr lang="en-NZ" sz="4000" dirty="0">
                <a:effectLst>
                  <a:outerShdw blurRad="38100" dist="38100" dir="2700000" algn="tl">
                    <a:srgbClr val="000000">
                      <a:alpha val="43137"/>
                    </a:srgbClr>
                  </a:outerShdw>
                </a:effectLst>
              </a:rPr>
              <a:t>from</a:t>
            </a:r>
            <a:r>
              <a:rPr lang="en-NZ" dirty="0"/>
              <a:t> </a:t>
            </a:r>
            <a:r>
              <a:rPr lang="en-NZ" sz="4000" dirty="0">
                <a:effectLst>
                  <a:outerShdw blurRad="38100" dist="38100" dir="2700000" algn="tl">
                    <a:srgbClr val="000000">
                      <a:alpha val="43137"/>
                    </a:srgbClr>
                  </a:outerShdw>
                </a:effectLst>
              </a:rPr>
              <a:t>Funder</a:t>
            </a:r>
            <a:endParaRPr sz="4000" dirty="0">
              <a:effectLst>
                <a:outerShdw blurRad="38100" dist="38100" dir="2700000" algn="tl">
                  <a:srgbClr val="000000">
                    <a:alpha val="43137"/>
                  </a:srgbClr>
                </a:outerShdw>
              </a:effectLst>
            </a:endParaRPr>
          </a:p>
        </p:txBody>
      </p:sp>
      <p:graphicFrame>
        <p:nvGraphicFramePr>
          <p:cNvPr id="5" name="Chart 4"/>
          <p:cNvGraphicFramePr/>
          <p:nvPr/>
        </p:nvGraphicFramePr>
        <p:xfrm>
          <a:off x="2627784" y="2060848"/>
          <a:ext cx="6264696"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79516" y="6454174"/>
            <a:ext cx="2615781" cy="338554"/>
          </a:xfrm>
          <a:prstGeom prst="rect">
            <a:avLst/>
          </a:prstGeom>
          <a:solidFill>
            <a:schemeClr val="bg1"/>
          </a:solidFill>
        </p:spPr>
        <p:txBody>
          <a:bodyPr wrap="square" rtlCol="0">
            <a:spAutoFit/>
          </a:bodyPr>
          <a:lstStyle/>
          <a:p>
            <a:r>
              <a:rPr lang="en-NZ" sz="1600" dirty="0">
                <a:solidFill>
                  <a:schemeClr val="bg1">
                    <a:lumMod val="50000"/>
                  </a:schemeClr>
                </a:solidFill>
              </a:rPr>
              <a:t>1. Driving the rehab process</a:t>
            </a:r>
          </a:p>
        </p:txBody>
      </p:sp>
      <p:sp>
        <p:nvSpPr>
          <p:cNvPr id="7" name="TextBox 6"/>
          <p:cNvSpPr txBox="1"/>
          <p:nvPr/>
        </p:nvSpPr>
        <p:spPr>
          <a:xfrm>
            <a:off x="3255035" y="6464185"/>
            <a:ext cx="3266537" cy="338554"/>
          </a:xfrm>
          <a:prstGeom prst="rect">
            <a:avLst/>
          </a:prstGeom>
          <a:noFill/>
        </p:spPr>
        <p:txBody>
          <a:bodyPr wrap="square" rtlCol="0">
            <a:spAutoFit/>
          </a:bodyPr>
          <a:lstStyle/>
          <a:p>
            <a:r>
              <a:rPr lang="en-NZ" sz="1600" dirty="0">
                <a:solidFill>
                  <a:schemeClr val="bg1">
                    <a:lumMod val="50000"/>
                  </a:schemeClr>
                </a:solidFill>
              </a:rPr>
              <a:t>2. Communicating risks &amp; concerns</a:t>
            </a:r>
          </a:p>
        </p:txBody>
      </p:sp>
      <p:sp>
        <p:nvSpPr>
          <p:cNvPr id="9" name="TextBox 8"/>
          <p:cNvSpPr txBox="1"/>
          <p:nvPr/>
        </p:nvSpPr>
        <p:spPr>
          <a:xfrm>
            <a:off x="6333582" y="6464635"/>
            <a:ext cx="2344587" cy="338554"/>
          </a:xfrm>
          <a:prstGeom prst="rect">
            <a:avLst/>
          </a:prstGeom>
          <a:noFill/>
        </p:spPr>
        <p:txBody>
          <a:bodyPr wrap="square" rtlCol="0">
            <a:spAutoFit/>
          </a:bodyPr>
          <a:lstStyle/>
          <a:p>
            <a:r>
              <a:rPr lang="en-NZ" sz="1600" u="sng" dirty="0">
                <a:solidFill>
                  <a:srgbClr val="5F1F38"/>
                </a:solidFill>
              </a:rPr>
              <a:t>3. Funder communication</a:t>
            </a:r>
          </a:p>
        </p:txBody>
      </p:sp>
    </p:spTree>
    <p:extLst>
      <p:ext uri="{BB962C8B-B14F-4D97-AF65-F5344CB8AC3E}">
        <p14:creationId xmlns:p14="http://schemas.microsoft.com/office/powerpoint/2010/main" val="671568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Summary</a:t>
            </a:r>
          </a:p>
        </p:txBody>
      </p:sp>
      <p:sp>
        <p:nvSpPr>
          <p:cNvPr id="3" name="Content Placeholder 2"/>
          <p:cNvSpPr>
            <a:spLocks noGrp="1"/>
          </p:cNvSpPr>
          <p:nvPr>
            <p:ph idx="1"/>
          </p:nvPr>
        </p:nvSpPr>
        <p:spPr/>
        <p:txBody>
          <a:bodyPr>
            <a:normAutofit/>
          </a:bodyPr>
          <a:lstStyle/>
          <a:p>
            <a:r>
              <a:rPr lang="en-NZ" dirty="0"/>
              <a:t>ABI Rehabilitation – Where we are and what we do</a:t>
            </a:r>
          </a:p>
          <a:p>
            <a:r>
              <a:rPr lang="en-NZ" dirty="0"/>
              <a:t>Pros and cons of Health Information Systems</a:t>
            </a:r>
          </a:p>
          <a:p>
            <a:r>
              <a:rPr lang="en-NZ" dirty="0"/>
              <a:t>Shared 3 functionalities that have resulted in a positive outcomes for:</a:t>
            </a:r>
          </a:p>
          <a:p>
            <a:pPr marL="960120" lvl="1" indent="-457200"/>
            <a:r>
              <a:rPr lang="en-US" dirty="0"/>
              <a:t>Improve communication across the rehabilitation team</a:t>
            </a:r>
          </a:p>
          <a:p>
            <a:pPr marL="960120" lvl="1" indent="-457200"/>
            <a:r>
              <a:rPr lang="en-US" dirty="0"/>
              <a:t>Drive rehabilitation processes</a:t>
            </a:r>
          </a:p>
          <a:p>
            <a:pPr marL="960120" lvl="1" indent="-457200"/>
            <a:r>
              <a:rPr lang="en-US" dirty="0"/>
              <a:t>Improve patient and staff safety</a:t>
            </a:r>
          </a:p>
          <a:p>
            <a:pPr marL="960120" lvl="1" indent="-457200"/>
            <a:r>
              <a:rPr lang="en-US" dirty="0"/>
              <a:t>Improve funder communication and engagement</a:t>
            </a:r>
          </a:p>
          <a:p>
            <a:endParaRPr lang="en-NZ" dirty="0"/>
          </a:p>
        </p:txBody>
      </p:sp>
    </p:spTree>
    <p:extLst>
      <p:ext uri="{BB962C8B-B14F-4D97-AF65-F5344CB8AC3E}">
        <p14:creationId xmlns:p14="http://schemas.microsoft.com/office/powerpoint/2010/main" val="1347766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effectLst>
                  <a:outerShdw blurRad="38100" dist="38100" dir="2700000" algn="tl">
                    <a:srgbClr val="000000">
                      <a:alpha val="43137"/>
                    </a:srgbClr>
                  </a:outerShdw>
                </a:effectLst>
              </a:rPr>
              <a:t>Obtaining</a:t>
            </a:r>
            <a:r>
              <a:rPr lang="en-US" dirty="0"/>
              <a:t> </a:t>
            </a:r>
            <a:r>
              <a:rPr lang="en-US" sz="4000" dirty="0">
                <a:effectLst>
                  <a:outerShdw blurRad="38100" dist="38100" dir="2700000" algn="tl">
                    <a:srgbClr val="000000">
                      <a:alpha val="43137"/>
                    </a:srgbClr>
                  </a:outerShdw>
                </a:effectLst>
              </a:rPr>
              <a:t>CME/CE</a:t>
            </a:r>
            <a:r>
              <a:rPr lang="en-US" dirty="0"/>
              <a:t> </a:t>
            </a:r>
            <a:r>
              <a:rPr lang="en-US" sz="4000" dirty="0">
                <a:effectLst>
                  <a:outerShdw blurRad="38100" dist="38100" dir="2700000" algn="tl">
                    <a:srgbClr val="000000">
                      <a:alpha val="43137"/>
                    </a:srgbClr>
                  </a:outerShdw>
                </a:effectLst>
              </a:rPr>
              <a:t>Credit</a:t>
            </a:r>
          </a:p>
        </p:txBody>
      </p:sp>
      <p:sp>
        <p:nvSpPr>
          <p:cNvPr id="2" name="Content Placeholder 1"/>
          <p:cNvSpPr>
            <a:spLocks noGrp="1"/>
          </p:cNvSpPr>
          <p:nvPr>
            <p:ph idx="1"/>
          </p:nvPr>
        </p:nvSpPr>
        <p:spPr/>
        <p:txBody>
          <a:bodyPr>
            <a:normAutofit fontScale="92500" lnSpcReduction="10000"/>
          </a:bodyPr>
          <a:lstStyle/>
          <a:p>
            <a:pPr marL="0" indent="0">
              <a:buNone/>
            </a:pPr>
            <a:r>
              <a:rPr lang="en-US" dirty="0"/>
              <a:t>Credit is only given to attendees who:     </a:t>
            </a:r>
          </a:p>
          <a:p>
            <a:pPr marL="0" indent="0">
              <a:buNone/>
            </a:pPr>
            <a:r>
              <a:rPr lang="en-US" dirty="0"/>
              <a:t>  </a:t>
            </a:r>
          </a:p>
          <a:p>
            <a:r>
              <a:rPr lang="en-US" dirty="0"/>
              <a:t>Successfully complete the entire course/session.</a:t>
            </a:r>
          </a:p>
          <a:p>
            <a:r>
              <a:rPr lang="en-US" dirty="0"/>
              <a:t>Evaluate the course – by clicking on the link in an email sent to them.</a:t>
            </a:r>
          </a:p>
          <a:p>
            <a:r>
              <a:rPr lang="en-US" dirty="0"/>
              <a:t>After you have completed the evaluation, an email will automatically be generated to you with a link to print your certificate.</a:t>
            </a:r>
          </a:p>
          <a:p>
            <a:endParaRPr lang="en-US" dirty="0"/>
          </a:p>
          <a:p>
            <a:pPr marL="0" indent="0">
              <a:buNone/>
            </a:pPr>
            <a:r>
              <a:rPr lang="en-US" dirty="0"/>
              <a:t>The evaluation system will close 30 days after the date of the workshop.</a:t>
            </a:r>
          </a:p>
          <a:p>
            <a:endParaRPr lang="en-US" dirty="0"/>
          </a:p>
          <a:p>
            <a:endParaRPr lang="en-US" dirty="0"/>
          </a:p>
        </p:txBody>
      </p:sp>
    </p:spTree>
    <p:extLst>
      <p:ext uri="{BB962C8B-B14F-4D97-AF65-F5344CB8AC3E}">
        <p14:creationId xmlns:p14="http://schemas.microsoft.com/office/powerpoint/2010/main" val="1052363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Resources</a:t>
            </a:r>
          </a:p>
        </p:txBody>
      </p:sp>
      <p:sp>
        <p:nvSpPr>
          <p:cNvPr id="3" name="Content Placeholder 2"/>
          <p:cNvSpPr>
            <a:spLocks noGrp="1"/>
          </p:cNvSpPr>
          <p:nvPr>
            <p:ph idx="1"/>
          </p:nvPr>
        </p:nvSpPr>
        <p:spPr/>
        <p:txBody>
          <a:bodyPr>
            <a:normAutofit fontScale="62500" lnSpcReduction="20000"/>
          </a:bodyPr>
          <a:lstStyle/>
          <a:p>
            <a:pPr lvl="0"/>
            <a:r>
              <a:rPr lang="en-US" dirty="0"/>
              <a:t>Beaulieu, C., </a:t>
            </a:r>
            <a:r>
              <a:rPr lang="en-US" dirty="0" err="1"/>
              <a:t>Dijkers</a:t>
            </a:r>
            <a:r>
              <a:rPr lang="en-US" dirty="0"/>
              <a:t>, M., Barrett, R., Horn, S., </a:t>
            </a:r>
            <a:r>
              <a:rPr lang="en-US" dirty="0" err="1"/>
              <a:t>Giuffrida</a:t>
            </a:r>
            <a:r>
              <a:rPr lang="en-US" dirty="0"/>
              <a:t>, C., Timpson, M., et al. (2015). Occupational, physical, and speech therapy treatment activities during inpatient rehabilitation for traumatic brain injury. </a:t>
            </a:r>
            <a:r>
              <a:rPr lang="en-US" i="1" dirty="0"/>
              <a:t>Archives of Physical Medicine and Rehabilitation</a:t>
            </a:r>
            <a:r>
              <a:rPr lang="en-US" dirty="0"/>
              <a:t> , 222-234.</a:t>
            </a:r>
            <a:endParaRPr lang="en-NZ" dirty="0"/>
          </a:p>
          <a:p>
            <a:pPr lvl="0"/>
            <a:r>
              <a:rPr lang="en-US" dirty="0" err="1"/>
              <a:t>Bokhour</a:t>
            </a:r>
            <a:r>
              <a:rPr lang="en-US" dirty="0"/>
              <a:t>, B. (2006). Communication in interdisciplinary team meetings: What are we talking about? </a:t>
            </a:r>
            <a:r>
              <a:rPr lang="en-US" i="1" dirty="0"/>
              <a:t>Journal of </a:t>
            </a:r>
            <a:r>
              <a:rPr lang="en-US" i="1" dirty="0" err="1"/>
              <a:t>Interprofessional</a:t>
            </a:r>
            <a:r>
              <a:rPr lang="en-US" i="1" dirty="0"/>
              <a:t> Care</a:t>
            </a:r>
            <a:r>
              <a:rPr lang="en-US" dirty="0"/>
              <a:t> </a:t>
            </a:r>
            <a:r>
              <a:rPr lang="en-US" i="1" dirty="0"/>
              <a:t>, 20</a:t>
            </a:r>
            <a:r>
              <a:rPr lang="en-US" dirty="0"/>
              <a:t> (4), 349 – 363.</a:t>
            </a:r>
            <a:endParaRPr lang="en-NZ" dirty="0"/>
          </a:p>
          <a:p>
            <a:pPr lvl="0"/>
            <a:r>
              <a:rPr lang="en-US" dirty="0"/>
              <a:t>Chen, P., McKenna, C., </a:t>
            </a:r>
            <a:r>
              <a:rPr lang="en-US" dirty="0" err="1"/>
              <a:t>Kutlik</a:t>
            </a:r>
            <a:r>
              <a:rPr lang="en-US" dirty="0"/>
              <a:t>, A., &amp; </a:t>
            </a:r>
            <a:r>
              <a:rPr lang="en-US" dirty="0" err="1"/>
              <a:t>Frisina</a:t>
            </a:r>
            <a:r>
              <a:rPr lang="en-US" dirty="0"/>
              <a:t>, P. (2013). Interdisciplinary communication in inpatient rehabilitation facility: evidence of under-documentation of spatial neglect after stroke. </a:t>
            </a:r>
            <a:r>
              <a:rPr lang="en-US" i="1" dirty="0"/>
              <a:t>Disability &amp; Rehabilitation</a:t>
            </a:r>
            <a:r>
              <a:rPr lang="en-US" dirty="0"/>
              <a:t> , 1033-1038.</a:t>
            </a:r>
            <a:endParaRPr lang="en-NZ" dirty="0"/>
          </a:p>
          <a:p>
            <a:pPr lvl="0"/>
            <a:r>
              <a:rPr lang="en-US" dirty="0" err="1"/>
              <a:t>Demiris</a:t>
            </a:r>
            <a:r>
              <a:rPr lang="en-US" dirty="0"/>
              <a:t>, G., Washington, K., Oliver, D., &amp; Wittenberg-Lyles, E. (2008). A study of information flow in hospice interdisciplinary team meetings. </a:t>
            </a:r>
            <a:r>
              <a:rPr lang="en-US" i="1" dirty="0"/>
              <a:t>Journal of </a:t>
            </a:r>
            <a:r>
              <a:rPr lang="en-US" i="1" dirty="0" err="1"/>
              <a:t>Interprofessional</a:t>
            </a:r>
            <a:r>
              <a:rPr lang="en-US" i="1" dirty="0"/>
              <a:t> Care</a:t>
            </a:r>
            <a:r>
              <a:rPr lang="en-US" dirty="0"/>
              <a:t> </a:t>
            </a:r>
            <a:r>
              <a:rPr lang="en-US" i="1" dirty="0"/>
              <a:t>, 22</a:t>
            </a:r>
            <a:r>
              <a:rPr lang="en-US" dirty="0"/>
              <a:t> (6), 621-629.</a:t>
            </a:r>
            <a:endParaRPr lang="en-NZ" dirty="0"/>
          </a:p>
          <a:p>
            <a:pPr lvl="0"/>
            <a:r>
              <a:rPr lang="en-US" dirty="0" err="1"/>
              <a:t>Eng</a:t>
            </a:r>
            <a:r>
              <a:rPr lang="en-US" dirty="0"/>
              <a:t>, X., </a:t>
            </a:r>
            <a:r>
              <a:rPr lang="en-US" dirty="0" err="1"/>
              <a:t>Brauer</a:t>
            </a:r>
            <a:r>
              <a:rPr lang="en-US" dirty="0"/>
              <a:t>, S., </a:t>
            </a:r>
            <a:r>
              <a:rPr lang="en-US" dirty="0" err="1"/>
              <a:t>Kuys</a:t>
            </a:r>
            <a:r>
              <a:rPr lang="en-US" dirty="0"/>
              <a:t>, S., Lord, M., &amp; Hayward, K. (2014). Factors affecting the ability of the stroke survivor to drive their own recovery outside of therapy during inpatient stroke rehabilitation. </a:t>
            </a:r>
            <a:r>
              <a:rPr lang="en-US" i="1" dirty="0"/>
              <a:t>Stroke Research and Treatment</a:t>
            </a:r>
            <a:r>
              <a:rPr lang="en-US" dirty="0"/>
              <a:t> , 1-8.</a:t>
            </a:r>
            <a:endParaRPr lang="en-NZ" dirty="0"/>
          </a:p>
          <a:p>
            <a:pPr lvl="0"/>
            <a:r>
              <a:rPr lang="en-US" dirty="0" err="1"/>
              <a:t>Gozalo</a:t>
            </a:r>
            <a:r>
              <a:rPr lang="en-US" dirty="0"/>
              <a:t>, P., </a:t>
            </a:r>
            <a:r>
              <a:rPr lang="en-US" dirty="0" err="1"/>
              <a:t>Resnik</a:t>
            </a:r>
            <a:r>
              <a:rPr lang="en-US" dirty="0"/>
              <a:t>, L., &amp; Silver, B. (2016). Benchmarking outpatient rehabilitation clinics using functional status outcomes. </a:t>
            </a:r>
            <a:r>
              <a:rPr lang="en-US" i="1" dirty="0"/>
              <a:t>Health Services Research</a:t>
            </a:r>
            <a:r>
              <a:rPr lang="en-US" dirty="0"/>
              <a:t> , 768-789.</a:t>
            </a:r>
            <a:endParaRPr lang="en-NZ" dirty="0"/>
          </a:p>
          <a:p>
            <a:endParaRPr lang="en-NZ" dirty="0"/>
          </a:p>
        </p:txBody>
      </p:sp>
    </p:spTree>
    <p:extLst>
      <p:ext uri="{BB962C8B-B14F-4D97-AF65-F5344CB8AC3E}">
        <p14:creationId xmlns:p14="http://schemas.microsoft.com/office/powerpoint/2010/main" val="1690566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Resources</a:t>
            </a:r>
          </a:p>
        </p:txBody>
      </p:sp>
      <p:sp>
        <p:nvSpPr>
          <p:cNvPr id="3" name="Content Placeholder 2"/>
          <p:cNvSpPr>
            <a:spLocks noGrp="1"/>
          </p:cNvSpPr>
          <p:nvPr>
            <p:ph idx="1"/>
          </p:nvPr>
        </p:nvSpPr>
        <p:spPr/>
        <p:txBody>
          <a:bodyPr>
            <a:normAutofit fontScale="55000" lnSpcReduction="20000"/>
          </a:bodyPr>
          <a:lstStyle/>
          <a:p>
            <a:pPr lvl="0"/>
            <a:r>
              <a:rPr lang="en-US" dirty="0"/>
              <a:t>Janssen, H., Ada, L., Bernhardt, J., </a:t>
            </a:r>
            <a:r>
              <a:rPr lang="en-US" dirty="0" err="1"/>
              <a:t>McElduff</a:t>
            </a:r>
            <a:r>
              <a:rPr lang="en-US" dirty="0"/>
              <a:t>, P., Pollack, M., Nilsson, M., et al. (2014). An enriched environment increases activity in stroke patients undergoing rehabilitation in a mixed rehabilitation unit: a pilot non-randomized controlled trial. </a:t>
            </a:r>
            <a:r>
              <a:rPr lang="en-US" i="1" dirty="0"/>
              <a:t>Disability and Rehabilitation</a:t>
            </a:r>
            <a:r>
              <a:rPr lang="en-US" dirty="0"/>
              <a:t> , 255–262.</a:t>
            </a:r>
            <a:endParaRPr lang="en-NZ" dirty="0"/>
          </a:p>
          <a:p>
            <a:pPr lvl="0"/>
            <a:r>
              <a:rPr lang="en-US" dirty="0"/>
              <a:t>Leonard, M., Graham, S., </a:t>
            </a:r>
            <a:r>
              <a:rPr lang="en-US" dirty="0" err="1"/>
              <a:t>Bonacum</a:t>
            </a:r>
            <a:r>
              <a:rPr lang="en-US" dirty="0"/>
              <a:t>, D. (2003) The human factor: the critical </a:t>
            </a:r>
            <a:r>
              <a:rPr lang="en-US" dirty="0" err="1"/>
              <a:t>importanct</a:t>
            </a:r>
            <a:r>
              <a:rPr lang="en-US" dirty="0"/>
              <a:t> of effective teamwork and communication in providing safe care. Quality and Safety in Health Care.</a:t>
            </a:r>
          </a:p>
          <a:p>
            <a:pPr lvl="0"/>
            <a:r>
              <a:rPr lang="en-US" dirty="0" err="1"/>
              <a:t>Stavrou</a:t>
            </a:r>
            <a:r>
              <a:rPr lang="en-US" dirty="0"/>
              <a:t>, V., </a:t>
            </a:r>
            <a:r>
              <a:rPr lang="en-US" dirty="0" err="1"/>
              <a:t>Zyga</a:t>
            </a:r>
            <a:r>
              <a:rPr lang="en-US" dirty="0"/>
              <a:t>, S., </a:t>
            </a:r>
            <a:r>
              <a:rPr lang="en-US" dirty="0" err="1"/>
              <a:t>Voulgaris</a:t>
            </a:r>
            <a:r>
              <a:rPr lang="en-US" dirty="0"/>
              <a:t>, S., </a:t>
            </a:r>
            <a:r>
              <a:rPr lang="en-US" dirty="0" err="1"/>
              <a:t>Sgantzos</a:t>
            </a:r>
            <a:r>
              <a:rPr lang="en-US" dirty="0"/>
              <a:t>, M., </a:t>
            </a:r>
            <a:r>
              <a:rPr lang="en-US" dirty="0" err="1"/>
              <a:t>Tsitsis</a:t>
            </a:r>
            <a:r>
              <a:rPr lang="en-US" dirty="0"/>
              <a:t>, N., &amp; </a:t>
            </a:r>
            <a:r>
              <a:rPr lang="en-US" dirty="0" err="1"/>
              <a:t>Sapountzi-Krepia</a:t>
            </a:r>
            <a:r>
              <a:rPr lang="en-US" dirty="0"/>
              <a:t>, D. (2014). Informal Care in a Formal Setting: the Case of a Neurosurgery Clinic in Western Greece. </a:t>
            </a:r>
            <a:r>
              <a:rPr lang="en-US" i="1" dirty="0"/>
              <a:t>International Journal of Caring Sciences</a:t>
            </a:r>
            <a:r>
              <a:rPr lang="en-US" dirty="0"/>
              <a:t> </a:t>
            </a:r>
            <a:r>
              <a:rPr lang="en-US" i="1" dirty="0"/>
              <a:t>, 7</a:t>
            </a:r>
            <a:r>
              <a:rPr lang="en-US" dirty="0"/>
              <a:t> (1), 102-110.</a:t>
            </a:r>
            <a:endParaRPr lang="en-NZ" dirty="0"/>
          </a:p>
          <a:p>
            <a:pPr lvl="0"/>
            <a:r>
              <a:rPr lang="en-US" dirty="0"/>
              <a:t>Turner-Stokes, L., </a:t>
            </a:r>
            <a:r>
              <a:rPr lang="en-US" dirty="0" err="1"/>
              <a:t>Vanderstay</a:t>
            </a:r>
            <a:r>
              <a:rPr lang="en-US" dirty="0"/>
              <a:t>, R., </a:t>
            </a:r>
            <a:r>
              <a:rPr lang="en-US" dirty="0" err="1"/>
              <a:t>Stevermuer</a:t>
            </a:r>
            <a:r>
              <a:rPr lang="en-US" dirty="0"/>
              <a:t>, T., Simmonds, F., Khan, F., &amp; Eagar, K. (2015). Comparison of Rehabilitation Outcomes for Long Term Neurological Conditions: A Cohort Analysis of the Australian Rehabilitation Outcomes Centre Dataset for Adults of Working Age. </a:t>
            </a:r>
            <a:r>
              <a:rPr lang="en-US" i="1" dirty="0"/>
              <a:t>PLOS one</a:t>
            </a:r>
            <a:r>
              <a:rPr lang="en-US" dirty="0"/>
              <a:t> , 1-18.</a:t>
            </a:r>
            <a:endParaRPr lang="en-NZ" dirty="0"/>
          </a:p>
          <a:p>
            <a:pPr lvl="0"/>
            <a:r>
              <a:rPr lang="en-US" dirty="0"/>
              <a:t>Walker, M., </a:t>
            </a:r>
            <a:r>
              <a:rPr lang="en-US" dirty="0" err="1"/>
              <a:t>Sunnerhagen</a:t>
            </a:r>
            <a:r>
              <a:rPr lang="en-US" dirty="0"/>
              <a:t>, K., &amp; Fisher, R. (2013). </a:t>
            </a:r>
            <a:r>
              <a:rPr lang="en-US" i="1" dirty="0"/>
              <a:t>Evidence-Based Community Stroke Rehabilitation.</a:t>
            </a:r>
            <a:r>
              <a:rPr lang="en-US" dirty="0"/>
              <a:t> Dallas: Stoke - American Heart Association.</a:t>
            </a:r>
            <a:endParaRPr lang="en-NZ" dirty="0"/>
          </a:p>
          <a:p>
            <a:pPr lvl="0"/>
            <a:r>
              <a:rPr lang="en-US" dirty="0"/>
              <a:t>Weller, J., Boyd, M., &amp; Cumin, D. (2014). Teams, tribes and patient safety: overcoming barriers to effective teamwork in healthcare. </a:t>
            </a:r>
            <a:r>
              <a:rPr lang="en-US" i="1" dirty="0"/>
              <a:t>Postgrad medical journal</a:t>
            </a:r>
            <a:r>
              <a:rPr lang="en-US" dirty="0"/>
              <a:t> , 149-154.</a:t>
            </a:r>
          </a:p>
          <a:p>
            <a:pPr lvl="0"/>
            <a:r>
              <a:rPr lang="en-NZ" dirty="0"/>
              <a:t>www.privacyrights.org/data-breach</a:t>
            </a:r>
          </a:p>
          <a:p>
            <a:endParaRPr lang="en-NZ" dirty="0"/>
          </a:p>
        </p:txBody>
      </p:sp>
    </p:spTree>
    <p:extLst>
      <p:ext uri="{BB962C8B-B14F-4D97-AF65-F5344CB8AC3E}">
        <p14:creationId xmlns:p14="http://schemas.microsoft.com/office/powerpoint/2010/main" val="4036255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65863"/>
            <a:ext cx="6858000" cy="2269070"/>
          </a:xfrm>
        </p:spPr>
        <p:txBody>
          <a:bodyPr anchor="ctr">
            <a:normAutofit fontScale="90000"/>
          </a:bodyPr>
          <a:lstStyle/>
          <a:p>
            <a:r>
              <a:rPr lang="en-US" dirty="0"/>
              <a:t>2016 ACRM Conference</a:t>
            </a:r>
            <a:br>
              <a:rPr lang="en-US" dirty="0"/>
            </a:br>
            <a:r>
              <a:rPr lang="en-US" dirty="0"/>
              <a:t/>
            </a:r>
            <a:br>
              <a:rPr lang="en-US" dirty="0"/>
            </a:br>
            <a:endParaRPr lang="en-US" sz="36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26920" y="999064"/>
            <a:ext cx="5090160" cy="762000"/>
          </a:xfrm>
          <a:prstGeom prst="rect">
            <a:avLst/>
          </a:prstGeom>
        </p:spPr>
      </p:pic>
    </p:spTree>
    <p:extLst>
      <p:ext uri="{BB962C8B-B14F-4D97-AF65-F5344CB8AC3E}">
        <p14:creationId xmlns:p14="http://schemas.microsoft.com/office/powerpoint/2010/main" val="216531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dirty="0">
                <a:effectLst>
                  <a:outerShdw blurRad="38100" dist="38100" dir="2700000" algn="tl">
                    <a:srgbClr val="000000">
                      <a:alpha val="43137"/>
                    </a:srgbClr>
                  </a:outerShdw>
                </a:effectLst>
              </a:rPr>
              <a:t>	</a:t>
            </a:r>
            <a:r>
              <a:rPr lang="en-NZ" sz="4000" b="1" dirty="0" err="1">
                <a:effectLst>
                  <a:outerShdw blurRad="38100" dist="38100" dir="2700000" algn="tl">
                    <a:srgbClr val="000000">
                      <a:alpha val="43137"/>
                    </a:srgbClr>
                  </a:outerShdw>
                </a:effectLst>
              </a:rPr>
              <a:t>abi</a:t>
            </a:r>
            <a:r>
              <a:rPr lang="en-NZ" sz="4000" dirty="0">
                <a:effectLst>
                  <a:outerShdw blurRad="38100" dist="38100" dir="2700000" algn="tl">
                    <a:srgbClr val="000000">
                      <a:alpha val="43137"/>
                    </a:srgbClr>
                  </a:outerShdw>
                </a:effectLst>
              </a:rPr>
              <a:t> Rehabilitation </a:t>
            </a:r>
          </a:p>
        </p:txBody>
      </p:sp>
      <p:sp>
        <p:nvSpPr>
          <p:cNvPr id="3" name="Content Placeholder 2"/>
          <p:cNvSpPr>
            <a:spLocks noGrp="1"/>
          </p:cNvSpPr>
          <p:nvPr>
            <p:ph idx="1"/>
          </p:nvPr>
        </p:nvSpPr>
        <p:spPr>
          <a:xfrm>
            <a:off x="628650" y="1825625"/>
            <a:ext cx="5754355" cy="1527175"/>
          </a:xfrm>
        </p:spPr>
        <p:txBody>
          <a:bodyPr>
            <a:normAutofit/>
          </a:bodyPr>
          <a:lstStyle/>
          <a:p>
            <a:r>
              <a:rPr lang="en-NZ" sz="2000" dirty="0"/>
              <a:t>Sites in Auckland and Wellington</a:t>
            </a:r>
          </a:p>
          <a:p>
            <a:r>
              <a:rPr lang="en-NZ" sz="2000" dirty="0"/>
              <a:t>Sole provider of Brain injury Rehabilitation in </a:t>
            </a:r>
          </a:p>
          <a:p>
            <a:pPr marL="0" indent="0">
              <a:buNone/>
            </a:pPr>
            <a:r>
              <a:rPr lang="en-NZ" sz="2000" dirty="0"/>
              <a:t>    North Island </a:t>
            </a:r>
          </a:p>
          <a:p>
            <a:pPr marL="0" indent="0">
              <a:buNone/>
            </a:pPr>
            <a:endParaRPr lang="en-NZ" sz="20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0829" y="267938"/>
            <a:ext cx="2462893" cy="3577701"/>
          </a:xfrm>
          <a:prstGeom prst="rect">
            <a:avLst/>
          </a:prstGeom>
          <a:solidFill>
            <a:srgbClr val="FF0000"/>
          </a:solidFill>
        </p:spPr>
      </p:pic>
      <p:sp>
        <p:nvSpPr>
          <p:cNvPr id="7" name="Oval 6"/>
          <p:cNvSpPr/>
          <p:nvPr/>
        </p:nvSpPr>
        <p:spPr>
          <a:xfrm>
            <a:off x="6901543" y="1420700"/>
            <a:ext cx="342900" cy="33745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p:cNvSpPr/>
          <p:nvPr/>
        </p:nvSpPr>
        <p:spPr>
          <a:xfrm>
            <a:off x="6991352" y="3406663"/>
            <a:ext cx="342900" cy="33745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4" name="Picture 13"/>
          <p:cNvPicPr>
            <a:picLocks noChangeAspect="1"/>
          </p:cNvPicPr>
          <p:nvPr/>
        </p:nvPicPr>
        <p:blipFill rotWithShape="1">
          <a:blip r:embed="rId4"/>
          <a:srcRect b="3036"/>
          <a:stretch/>
        </p:blipFill>
        <p:spPr>
          <a:xfrm>
            <a:off x="781052" y="581884"/>
            <a:ext cx="726621" cy="639974"/>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54357" y="4352688"/>
            <a:ext cx="3437271" cy="2294561"/>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2121" y="3154074"/>
            <a:ext cx="3283706" cy="2289075"/>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762126" y="133393"/>
            <a:ext cx="1227762" cy="1227762"/>
          </a:xfrm>
          <a:prstGeom prst="rect">
            <a:avLst/>
          </a:prstGeom>
        </p:spPr>
      </p:pic>
    </p:spTree>
    <p:extLst>
      <p:ext uri="{BB962C8B-B14F-4D97-AF65-F5344CB8AC3E}">
        <p14:creationId xmlns:p14="http://schemas.microsoft.com/office/powerpoint/2010/main" val="1926298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a:effectLst>
                  <a:outerShdw blurRad="38100" dist="38100" dir="2700000" algn="tl">
                    <a:srgbClr val="000000">
                      <a:alpha val="43137"/>
                    </a:srgbClr>
                  </a:outerShdw>
                </a:effectLst>
              </a:rPr>
              <a:t>Chicago</a:t>
            </a:r>
            <a:r>
              <a:rPr lang="en-NZ" dirty="0"/>
              <a:t> </a:t>
            </a:r>
            <a:r>
              <a:rPr lang="en-NZ" sz="4000" dirty="0">
                <a:effectLst>
                  <a:outerShdw blurRad="38100" dist="38100" dir="2700000" algn="tl">
                    <a:srgbClr val="000000">
                      <a:alpha val="43137"/>
                    </a:srgbClr>
                  </a:outerShdw>
                </a:effectLst>
              </a:rPr>
              <a:t>to</a:t>
            </a:r>
            <a:r>
              <a:rPr lang="en-NZ" dirty="0"/>
              <a:t> </a:t>
            </a:r>
            <a:r>
              <a:rPr lang="en-NZ" sz="4000" dirty="0">
                <a:effectLst>
                  <a:outerShdw blurRad="38100" dist="38100" dir="2700000" algn="tl">
                    <a:srgbClr val="000000">
                      <a:alpha val="43137"/>
                    </a:srgbClr>
                  </a:outerShdw>
                </a:effectLst>
              </a:rPr>
              <a:t>Auckland</a:t>
            </a:r>
          </a:p>
        </p:txBody>
      </p:sp>
      <p:pic>
        <p:nvPicPr>
          <p:cNvPr id="3" name="Picture 2"/>
          <p:cNvPicPr>
            <a:picLocks noChangeAspect="1"/>
          </p:cNvPicPr>
          <p:nvPr/>
        </p:nvPicPr>
        <p:blipFill>
          <a:blip r:embed="rId3"/>
          <a:stretch>
            <a:fillRect/>
          </a:stretch>
        </p:blipFill>
        <p:spPr>
          <a:xfrm>
            <a:off x="0" y="1299142"/>
            <a:ext cx="9144000" cy="5074722"/>
          </a:xfrm>
          <a:prstGeom prst="rect">
            <a:avLst/>
          </a:prstGeom>
        </p:spPr>
      </p:pic>
    </p:spTree>
    <p:extLst>
      <p:ext uri="{BB962C8B-B14F-4D97-AF65-F5344CB8AC3E}">
        <p14:creationId xmlns:p14="http://schemas.microsoft.com/office/powerpoint/2010/main" val="218020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C865B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84635"/>
            <a:ext cx="9144000" cy="5087540"/>
          </a:xfrm>
          <a:prstGeom prst="rect">
            <a:avLst/>
          </a:prstGeom>
        </p:spPr>
      </p:pic>
    </p:spTree>
    <p:extLst>
      <p:ext uri="{BB962C8B-B14F-4D97-AF65-F5344CB8AC3E}">
        <p14:creationId xmlns:p14="http://schemas.microsoft.com/office/powerpoint/2010/main" val="38759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2353</TotalTime>
  <Words>4413</Words>
  <Application>Microsoft Office PowerPoint</Application>
  <PresentationFormat>On-screen Show (4:3)</PresentationFormat>
  <Paragraphs>496</Paragraphs>
  <Slides>67</Slides>
  <Notes>31</Notes>
  <HiddenSlides>0</HiddenSlides>
  <MMClips>10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67</vt:i4>
      </vt:variant>
    </vt:vector>
  </HeadingPairs>
  <TitlesOfParts>
    <vt:vector size="74" baseType="lpstr">
      <vt:lpstr>Arial</vt:lpstr>
      <vt:lpstr>Bradley Hand ITC</vt:lpstr>
      <vt:lpstr>Calibri</vt:lpstr>
      <vt:lpstr>Calibri Light</vt:lpstr>
      <vt:lpstr>Wingdings 3</vt:lpstr>
      <vt:lpstr>Office Theme</vt:lpstr>
      <vt:lpstr>1_Office Theme</vt:lpstr>
      <vt:lpstr>2016 ACRM Conference  </vt:lpstr>
      <vt:lpstr>Cloud-based Client Management System:  a novel approach enabling communication across the rehabilitation team and funders that drives the rehabilitation process</vt:lpstr>
      <vt:lpstr>Disclosures</vt:lpstr>
      <vt:lpstr>Learning Objectives</vt:lpstr>
      <vt:lpstr>Learning Objectives Take Two</vt:lpstr>
      <vt:lpstr>PowerPoint Presentation</vt:lpstr>
      <vt:lpstr> abi Rehabilitation </vt:lpstr>
      <vt:lpstr>Chicago to Auckland</vt:lpstr>
      <vt:lpstr>PowerPoint Presentation</vt:lpstr>
      <vt:lpstr>PowerPoint Presentation</vt:lpstr>
      <vt:lpstr>Our Rugby…</vt:lpstr>
      <vt:lpstr>PowerPoint Presentation</vt:lpstr>
      <vt:lpstr>PowerPoint Presentation</vt:lpstr>
      <vt:lpstr>PowerPoint Presentation</vt:lpstr>
      <vt:lpstr>PowerPoint Presentation</vt:lpstr>
      <vt:lpstr>PowerPoint Presentation</vt:lpstr>
      <vt:lpstr>3 Key Features to be Discussed</vt:lpstr>
      <vt:lpstr>1. Driving the Rehabilitation Process</vt:lpstr>
      <vt:lpstr>PowerPoint Presentation</vt:lpstr>
      <vt:lpstr>Driving the Rehabilitation Process</vt:lpstr>
      <vt:lpstr>Building a Rehabilitation Activity</vt:lpstr>
      <vt:lpstr>PowerPoint Presentation</vt:lpstr>
      <vt:lpstr>Adding Activities to Timetables</vt:lpstr>
      <vt:lpstr>PowerPoint Presentation</vt:lpstr>
      <vt:lpstr>Closing Activities and Recording Engagement</vt:lpstr>
      <vt:lpstr>PowerPoint Presentation</vt:lpstr>
      <vt:lpstr>Entry to Notes</vt:lpstr>
      <vt:lpstr>PowerPoint Presentation</vt:lpstr>
      <vt:lpstr>Rehab Complexity Scale (RCS)</vt:lpstr>
      <vt:lpstr>RCS components and scoring</vt:lpstr>
      <vt:lpstr>Total RCS scoring</vt:lpstr>
      <vt:lpstr>Data to guide RCS scoring</vt:lpstr>
      <vt:lpstr>Reflecting on intensity</vt:lpstr>
      <vt:lpstr>Automating initial reports</vt:lpstr>
      <vt:lpstr>Automating initial reports</vt:lpstr>
      <vt:lpstr>PowerPoint Presentation</vt:lpstr>
      <vt:lpstr>Benefit of these Developments</vt:lpstr>
      <vt:lpstr>2. Communication and Management of Actual Risks and Concerns </vt:lpstr>
      <vt:lpstr>Communication Failures</vt:lpstr>
      <vt:lpstr>Communication and Teamwork</vt:lpstr>
      <vt:lpstr>PowerPoint Presentation</vt:lpstr>
      <vt:lpstr>2. Communication and Management of Actual Risks and Concerns </vt:lpstr>
      <vt:lpstr>Incident reporting and investigation 2014</vt:lpstr>
      <vt:lpstr>Communication and Management of Actual Risks and Concerns</vt:lpstr>
      <vt:lpstr>Adding Alerts and Concerns</vt:lpstr>
      <vt:lpstr>PowerPoint Presentation</vt:lpstr>
      <vt:lpstr>E-mail Notification</vt:lpstr>
      <vt:lpstr>Viewing Comments to Alerts</vt:lpstr>
      <vt:lpstr>PowerPoint Presentation</vt:lpstr>
      <vt:lpstr>Entries to Notes</vt:lpstr>
      <vt:lpstr>3. Secure Information Sharing with Funder</vt:lpstr>
      <vt:lpstr>How can we share this?</vt:lpstr>
      <vt:lpstr>Why not just use E-Mail?</vt:lpstr>
      <vt:lpstr>Why not just use E-Mail?</vt:lpstr>
      <vt:lpstr>The Funder Portal</vt:lpstr>
      <vt:lpstr>What is the Funder Portal?</vt:lpstr>
      <vt:lpstr>Sharing Information with Funder</vt:lpstr>
      <vt:lpstr>PowerPoint Presentation</vt:lpstr>
      <vt:lpstr>What the Funder Sees</vt:lpstr>
      <vt:lpstr>PowerPoint Presentation</vt:lpstr>
      <vt:lpstr>Key Benefits of the Funder Portal</vt:lpstr>
      <vt:lpstr>Feedback from Funder</vt:lpstr>
      <vt:lpstr>Summary</vt:lpstr>
      <vt:lpstr>Obtaining CME/CE Credit</vt:lpstr>
      <vt:lpstr>Resources</vt:lpstr>
      <vt:lpstr>Resources</vt:lpstr>
      <vt:lpstr>2016 ACRM Conference  </vt:lpstr>
    </vt:vector>
  </TitlesOfParts>
  <Company>Pyalla Technologies,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Title</dc:title>
  <dc:creator>Margo Holen</dc:creator>
  <cp:lastModifiedBy>Jessica Gardiner</cp:lastModifiedBy>
  <cp:revision>192</cp:revision>
  <cp:lastPrinted>2016-08-25T04:17:16Z</cp:lastPrinted>
  <dcterms:created xsi:type="dcterms:W3CDTF">2014-06-20T21:21:33Z</dcterms:created>
  <dcterms:modified xsi:type="dcterms:W3CDTF">2018-03-16T02:14:22Z</dcterms:modified>
</cp:coreProperties>
</file>