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8.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91" r:id="rId2"/>
    <p:sldId id="306" r:id="rId3"/>
    <p:sldId id="295" r:id="rId4"/>
    <p:sldId id="296" r:id="rId5"/>
    <p:sldId id="297" r:id="rId6"/>
    <p:sldId id="298" r:id="rId7"/>
    <p:sldId id="308" r:id="rId8"/>
    <p:sldId id="309" r:id="rId9"/>
    <p:sldId id="299" r:id="rId10"/>
    <p:sldId id="310" r:id="rId11"/>
    <p:sldId id="311" r:id="rId12"/>
    <p:sldId id="301" r:id="rId13"/>
    <p:sldId id="302" r:id="rId14"/>
    <p:sldId id="312" r:id="rId15"/>
    <p:sldId id="303" r:id="rId16"/>
    <p:sldId id="305" r:id="rId17"/>
    <p:sldId id="313" r:id="rId18"/>
    <p:sldId id="304" r:id="rId19"/>
    <p:sldId id="258" r:id="rId20"/>
    <p:sldId id="293" r:id="rId2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7D97"/>
    <a:srgbClr val="8CD7E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8487" autoAdjust="0"/>
  </p:normalViewPr>
  <p:slideViewPr>
    <p:cSldViewPr>
      <p:cViewPr varScale="1">
        <p:scale>
          <a:sx n="71" d="100"/>
          <a:sy n="71" d="100"/>
        </p:scale>
        <p:origin x="282" y="60"/>
      </p:cViewPr>
      <p:guideLst>
        <p:guide orient="horz" pos="1620"/>
        <p:guide pos="2880"/>
      </p:guideLst>
    </p:cSldViewPr>
  </p:slideViewPr>
  <p:notesTextViewPr>
    <p:cViewPr>
      <p:scale>
        <a:sx n="75" d="100"/>
        <a:sy n="75" d="100"/>
      </p:scale>
      <p:origin x="0" y="0"/>
    </p:cViewPr>
  </p:notesTextViewPr>
  <p:sorterViewPr>
    <p:cViewPr>
      <p:scale>
        <a:sx n="66" d="100"/>
        <a:sy n="66" d="100"/>
      </p:scale>
      <p:origin x="0" y="0"/>
    </p:cViewPr>
  </p:sorterViewPr>
  <p:notesViewPr>
    <p:cSldViewPr>
      <p:cViewPr varScale="1">
        <p:scale>
          <a:sx n="88" d="100"/>
          <a:sy n="88" d="100"/>
        </p:scale>
        <p:origin x="-3810" y="-10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microsoft.com/office/2015/10/relationships/revisionInfo" Target="revisionInfo.xml"/></Relationships>
</file>

<file path=ppt/charts/_rels/chart1.xml.rels><?xml version="1.0" encoding="UTF-8" standalone="yes"?>
<Relationships xmlns="http://schemas.openxmlformats.org/package/2006/relationships"><Relationship Id="rId3" Type="http://schemas.openxmlformats.org/officeDocument/2006/relationships/oleObject" Target="file:///C:\Users\foste\Desktop\Combined%20TBIRR%20reports%2005Sep2017.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abidc01-vm\users$\ALLISONFOSTER\Archive\Data%20analysis%20archives\RCS%20and%20LOS%20data%2025Oct2016.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C:\Users\foste\Desktop\Combined%20TBIRR%20reports%2005Sep2017.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foste\Desktop\Combined%20TBIRR%20reports%2005Sep2017.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foste\Desktop\Combined%20TBIRR%20reports%2005Sep2017.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foste\Desktop\Combined%20TBIRR%20reports%2005Sep2017.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foste\Desktop\Combined%20TBIRR%20reports%2005Sep2017.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foste\Desktop\Combined%20TBIRR%20reports%2005Sep2017.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foste\Desktop\Combined%20TBIRR%20reports%2005Sep2017.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abidc01-vm\users$\ALLISONFOSTER\Archive\Data%20analysis%20archives\RCS%20and%20LOS%20data%2025Oct2016.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'[Combined TBIRR reports 05Sep2017.xlsx]Analyses'!$D$7:$D$14</c:f>
              <c:strCache>
                <c:ptCount val="8"/>
                <c:pt idx="0">
                  <c:v>Under 20</c:v>
                </c:pt>
                <c:pt idx="1">
                  <c:v>20-29</c:v>
                </c:pt>
                <c:pt idx="2">
                  <c:v>30-39</c:v>
                </c:pt>
                <c:pt idx="3">
                  <c:v>40-49</c:v>
                </c:pt>
                <c:pt idx="4">
                  <c:v>50-59</c:v>
                </c:pt>
                <c:pt idx="5">
                  <c:v>60-69</c:v>
                </c:pt>
                <c:pt idx="6">
                  <c:v>70-79</c:v>
                </c:pt>
                <c:pt idx="7">
                  <c:v>80-89</c:v>
                </c:pt>
              </c:strCache>
            </c:strRef>
          </c:cat>
          <c:val>
            <c:numRef>
              <c:f>'[Combined TBIRR reports 05Sep2017.xlsx]Analyses'!$E$7:$E$14</c:f>
              <c:numCache>
                <c:formatCode>General</c:formatCode>
                <c:ptCount val="8"/>
                <c:pt idx="0">
                  <c:v>78</c:v>
                </c:pt>
                <c:pt idx="1">
                  <c:v>167</c:v>
                </c:pt>
                <c:pt idx="2">
                  <c:v>84</c:v>
                </c:pt>
                <c:pt idx="3">
                  <c:v>106</c:v>
                </c:pt>
                <c:pt idx="4">
                  <c:v>100</c:v>
                </c:pt>
                <c:pt idx="5">
                  <c:v>96</c:v>
                </c:pt>
                <c:pt idx="6">
                  <c:v>68</c:v>
                </c:pt>
                <c:pt idx="7">
                  <c:v>16</c:v>
                </c:pt>
              </c:numCache>
            </c:numRef>
          </c:val>
          <c:extLst>
            <c:ext xmlns:c16="http://schemas.microsoft.com/office/drawing/2014/chart" uri="{C3380CC4-5D6E-409C-BE32-E72D297353CC}">
              <c16:uniqueId val="{00000000-ECFC-4CF7-9B5A-FF12EBC6FC1F}"/>
            </c:ext>
          </c:extLst>
        </c:ser>
        <c:dLbls>
          <c:showLegendKey val="0"/>
          <c:showVal val="0"/>
          <c:showCatName val="0"/>
          <c:showSerName val="0"/>
          <c:showPercent val="0"/>
          <c:showBubbleSize val="0"/>
        </c:dLbls>
        <c:gapWidth val="219"/>
        <c:overlap val="-27"/>
        <c:axId val="419753576"/>
        <c:axId val="419748000"/>
      </c:barChart>
      <c:catAx>
        <c:axId val="41975357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9748000"/>
        <c:crosses val="autoZero"/>
        <c:auto val="1"/>
        <c:lblAlgn val="ctr"/>
        <c:lblOffset val="100"/>
        <c:noMultiLvlLbl val="0"/>
      </c:catAx>
      <c:valAx>
        <c:axId val="419748000"/>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1975357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a:t>Proportion</a:t>
            </a:r>
            <a:r>
              <a:rPr lang="en-NZ" baseline="0"/>
              <a:t> of Clients with Short, Medium, and Long Lengths of Stay, 2011 vs. 2015</a:t>
            </a:r>
            <a:endParaRPr lang="en-NZ"/>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Sheet1!$A$18</c:f>
              <c:strCache>
                <c:ptCount val="1"/>
                <c:pt idx="0">
                  <c:v>Short (8-30 days)</c:v>
                </c:pt>
              </c:strCache>
            </c:strRef>
          </c:tx>
          <c:spPr>
            <a:solidFill>
              <a:schemeClr val="accent1">
                <a:tint val="65000"/>
              </a:schemeClr>
            </a:solidFill>
            <a:ln>
              <a:noFill/>
            </a:ln>
            <a:effectLst/>
          </c:spPr>
          <c:invertIfNegative val="0"/>
          <c:cat>
            <c:strRef>
              <c:f>Sheet1!$B$17:$C$17</c:f>
              <c:strCache>
                <c:ptCount val="2"/>
                <c:pt idx="0">
                  <c:v>Calendar year 2011</c:v>
                </c:pt>
                <c:pt idx="1">
                  <c:v>Calendar year 2015</c:v>
                </c:pt>
              </c:strCache>
            </c:strRef>
          </c:cat>
          <c:val>
            <c:numRef>
              <c:f>Sheet1!$B$18:$C$18</c:f>
              <c:numCache>
                <c:formatCode>0.00%</c:formatCode>
                <c:ptCount val="2"/>
                <c:pt idx="0">
                  <c:v>0.40799999999999997</c:v>
                </c:pt>
                <c:pt idx="1">
                  <c:v>0.61399999999999999</c:v>
                </c:pt>
              </c:numCache>
            </c:numRef>
          </c:val>
          <c:extLst>
            <c:ext xmlns:c16="http://schemas.microsoft.com/office/drawing/2014/chart" uri="{C3380CC4-5D6E-409C-BE32-E72D297353CC}">
              <c16:uniqueId val="{00000000-F86B-4A9F-A1D6-9924730C9FB3}"/>
            </c:ext>
          </c:extLst>
        </c:ser>
        <c:ser>
          <c:idx val="1"/>
          <c:order val="1"/>
          <c:tx>
            <c:strRef>
              <c:f>Sheet1!$A$19</c:f>
              <c:strCache>
                <c:ptCount val="1"/>
                <c:pt idx="0">
                  <c:v>Med (31-90 days)</c:v>
                </c:pt>
              </c:strCache>
            </c:strRef>
          </c:tx>
          <c:spPr>
            <a:solidFill>
              <a:schemeClr val="accent1"/>
            </a:solidFill>
            <a:ln>
              <a:noFill/>
            </a:ln>
            <a:effectLst/>
          </c:spPr>
          <c:invertIfNegative val="0"/>
          <c:cat>
            <c:strRef>
              <c:f>Sheet1!$B$17:$C$17</c:f>
              <c:strCache>
                <c:ptCount val="2"/>
                <c:pt idx="0">
                  <c:v>Calendar year 2011</c:v>
                </c:pt>
                <c:pt idx="1">
                  <c:v>Calendar year 2015</c:v>
                </c:pt>
              </c:strCache>
            </c:strRef>
          </c:cat>
          <c:val>
            <c:numRef>
              <c:f>Sheet1!$B$19:$C$19</c:f>
              <c:numCache>
                <c:formatCode>0.00%</c:formatCode>
                <c:ptCount val="2"/>
                <c:pt idx="0">
                  <c:v>0.5</c:v>
                </c:pt>
                <c:pt idx="1">
                  <c:v>0.28100000000000003</c:v>
                </c:pt>
              </c:numCache>
            </c:numRef>
          </c:val>
          <c:extLst>
            <c:ext xmlns:c16="http://schemas.microsoft.com/office/drawing/2014/chart" uri="{C3380CC4-5D6E-409C-BE32-E72D297353CC}">
              <c16:uniqueId val="{00000001-F86B-4A9F-A1D6-9924730C9FB3}"/>
            </c:ext>
          </c:extLst>
        </c:ser>
        <c:ser>
          <c:idx val="2"/>
          <c:order val="2"/>
          <c:tx>
            <c:strRef>
              <c:f>Sheet1!$A$20</c:f>
              <c:strCache>
                <c:ptCount val="1"/>
                <c:pt idx="0">
                  <c:v>Long (91+ days)</c:v>
                </c:pt>
              </c:strCache>
            </c:strRef>
          </c:tx>
          <c:spPr>
            <a:solidFill>
              <a:schemeClr val="accent1">
                <a:shade val="65000"/>
              </a:schemeClr>
            </a:solidFill>
            <a:ln>
              <a:noFill/>
            </a:ln>
            <a:effectLst/>
          </c:spPr>
          <c:invertIfNegative val="0"/>
          <c:cat>
            <c:strRef>
              <c:f>Sheet1!$B$17:$C$17</c:f>
              <c:strCache>
                <c:ptCount val="2"/>
                <c:pt idx="0">
                  <c:v>Calendar year 2011</c:v>
                </c:pt>
                <c:pt idx="1">
                  <c:v>Calendar year 2015</c:v>
                </c:pt>
              </c:strCache>
            </c:strRef>
          </c:cat>
          <c:val>
            <c:numRef>
              <c:f>Sheet1!$B$20:$C$20</c:f>
              <c:numCache>
                <c:formatCode>0.00%</c:formatCode>
                <c:ptCount val="2"/>
                <c:pt idx="0">
                  <c:v>9.1999999999999998E-2</c:v>
                </c:pt>
                <c:pt idx="1">
                  <c:v>0.105</c:v>
                </c:pt>
              </c:numCache>
            </c:numRef>
          </c:val>
          <c:extLst>
            <c:ext xmlns:c16="http://schemas.microsoft.com/office/drawing/2014/chart" uri="{C3380CC4-5D6E-409C-BE32-E72D297353CC}">
              <c16:uniqueId val="{00000002-F86B-4A9F-A1D6-9924730C9FB3}"/>
            </c:ext>
          </c:extLst>
        </c:ser>
        <c:dLbls>
          <c:showLegendKey val="0"/>
          <c:showVal val="0"/>
          <c:showCatName val="0"/>
          <c:showSerName val="0"/>
          <c:showPercent val="0"/>
          <c:showBubbleSize val="0"/>
        </c:dLbls>
        <c:gapWidth val="219"/>
        <c:overlap val="-27"/>
        <c:axId val="432946400"/>
        <c:axId val="432944440"/>
      </c:barChart>
      <c:catAx>
        <c:axId val="43294640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2944440"/>
        <c:crosses val="autoZero"/>
        <c:auto val="1"/>
        <c:lblAlgn val="ctr"/>
        <c:lblOffset val="100"/>
        <c:noMultiLvlLbl val="0"/>
      </c:catAx>
      <c:valAx>
        <c:axId val="43294444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2946400"/>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916666666666667"/>
          <c:y val="0.22453703703703703"/>
          <c:w val="0.46388888888888891"/>
          <c:h val="0.77314814814814814"/>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59C0-46E5-B3B9-63B2F04D333D}"/>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59C0-46E5-B3B9-63B2F04D333D}"/>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59C0-46E5-B3B9-63B2F04D333D}"/>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59C0-46E5-B3B9-63B2F04D333D}"/>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59C0-46E5-B3B9-63B2F04D333D}"/>
              </c:ext>
            </c:extLst>
          </c:dPt>
          <c:dLbls>
            <c:dLbl>
              <c:idx val="0"/>
              <c:layout>
                <c:manualLayout>
                  <c:x val="-1.2574037620297462E-2"/>
                  <c:y val="4.0025517643627877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59C0-46E5-B3B9-63B2F04D333D}"/>
                </c:ext>
              </c:extLst>
            </c:dLbl>
            <c:dLbl>
              <c:idx val="1"/>
              <c:layout>
                <c:manualLayout>
                  <c:x val="-2.4832349081364828E-2"/>
                  <c:y val="-4.723826188393117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59C0-46E5-B3B9-63B2F04D333D}"/>
                </c:ext>
              </c:extLst>
            </c:dLbl>
            <c:dLbl>
              <c:idx val="4"/>
              <c:layout>
                <c:manualLayout>
                  <c:x val="7.6653324584426946E-2"/>
                  <c:y val="-8.1445027704870228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9-59C0-46E5-B3B9-63B2F04D333D}"/>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'[Combined TBIRR reports 05Sep2017.xlsx]Analyses'!$E$6:$E$10</c:f>
              <c:strCache>
                <c:ptCount val="5"/>
                <c:pt idx="0">
                  <c:v>European</c:v>
                </c:pt>
                <c:pt idx="1">
                  <c:v>Maori</c:v>
                </c:pt>
                <c:pt idx="2">
                  <c:v>Asian</c:v>
                </c:pt>
                <c:pt idx="3">
                  <c:v>Pacific</c:v>
                </c:pt>
                <c:pt idx="4">
                  <c:v>Other / not stated</c:v>
                </c:pt>
              </c:strCache>
            </c:strRef>
          </c:cat>
          <c:val>
            <c:numRef>
              <c:f>'[Combined TBIRR reports 05Sep2017.xlsx]Analyses'!$F$6:$F$10</c:f>
              <c:numCache>
                <c:formatCode>0.0</c:formatCode>
                <c:ptCount val="5"/>
                <c:pt idx="0">
                  <c:v>408</c:v>
                </c:pt>
                <c:pt idx="1">
                  <c:v>177</c:v>
                </c:pt>
                <c:pt idx="2">
                  <c:v>57</c:v>
                </c:pt>
                <c:pt idx="3">
                  <c:v>42</c:v>
                </c:pt>
                <c:pt idx="4">
                  <c:v>31</c:v>
                </c:pt>
              </c:numCache>
            </c:numRef>
          </c:val>
          <c:extLst>
            <c:ext xmlns:c16="http://schemas.microsoft.com/office/drawing/2014/chart" uri="{C3380CC4-5D6E-409C-BE32-E72D297353CC}">
              <c16:uniqueId val="{0000000A-59C0-46E5-B3B9-63B2F04D333D}"/>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38472222222222224"/>
          <c:y val="0.22685185185185186"/>
          <c:w val="0.46388888888888891"/>
          <c:h val="0.77314814814814814"/>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9757-4C7F-AEA0-87C7326C007A}"/>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9757-4C7F-AEA0-87C7326C007A}"/>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9757-4C7F-AEA0-87C7326C007A}"/>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9757-4C7F-AEA0-87C7326C007A}"/>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9757-4C7F-AEA0-87C7326C007A}"/>
              </c:ext>
            </c:extLst>
          </c:dPt>
          <c:dLbls>
            <c:dLbl>
              <c:idx val="0"/>
              <c:layout>
                <c:manualLayout>
                  <c:x val="-3.1486111111111111E-2"/>
                  <c:y val="-0.35378390201224846"/>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9757-4C7F-AEA0-87C7326C007A}"/>
                </c:ext>
              </c:extLst>
            </c:dLbl>
            <c:dLbl>
              <c:idx val="1"/>
              <c:layout>
                <c:manualLayout>
                  <c:x val="-3.3976924759405072E-2"/>
                  <c:y val="-1.481481481481481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9757-4C7F-AEA0-87C7326C007A}"/>
                </c:ext>
              </c:extLst>
            </c:dLbl>
            <c:dLbl>
              <c:idx val="2"/>
              <c:layout>
                <c:manualLayout>
                  <c:x val="-2.696970691163602E-2"/>
                  <c:y val="-5.7159521726450862E-4"/>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9757-4C7F-AEA0-87C7326C007A}"/>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'[Combined TBIRR reports 05Sep2017.xlsx]Analyses'!$D$9:$D$13</c:f>
              <c:strCache>
                <c:ptCount val="5"/>
                <c:pt idx="0">
                  <c:v>Employed</c:v>
                </c:pt>
                <c:pt idx="1">
                  <c:v>Retired</c:v>
                </c:pt>
                <c:pt idx="2">
                  <c:v>Student</c:v>
                </c:pt>
                <c:pt idx="3">
                  <c:v>Unemployed</c:v>
                </c:pt>
                <c:pt idx="4">
                  <c:v>Beneficiary</c:v>
                </c:pt>
              </c:strCache>
            </c:strRef>
          </c:cat>
          <c:val>
            <c:numRef>
              <c:f>'[Combined TBIRR reports 05Sep2017.xlsx]Analyses'!$E$9:$E$13</c:f>
              <c:numCache>
                <c:formatCode>0.0</c:formatCode>
                <c:ptCount val="5"/>
                <c:pt idx="0">
                  <c:v>355</c:v>
                </c:pt>
                <c:pt idx="1">
                  <c:v>87</c:v>
                </c:pt>
                <c:pt idx="2">
                  <c:v>73</c:v>
                </c:pt>
                <c:pt idx="3" formatCode="General">
                  <c:v>66</c:v>
                </c:pt>
                <c:pt idx="4">
                  <c:v>62</c:v>
                </c:pt>
              </c:numCache>
            </c:numRef>
          </c:val>
          <c:extLst>
            <c:ext xmlns:c16="http://schemas.microsoft.com/office/drawing/2014/chart" uri="{C3380CC4-5D6E-409C-BE32-E72D297353CC}">
              <c16:uniqueId val="{0000000A-9757-4C7F-AEA0-87C7326C007A}"/>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02777777777778"/>
          <c:y val="0.22453703703703703"/>
          <c:w val="0.46388888888888891"/>
          <c:h val="0.77314814814814814"/>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B14C-469E-905C-923B834FCDD1}"/>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B14C-469E-905C-923B834FCDD1}"/>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B14C-469E-905C-923B834FCDD1}"/>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B14C-469E-905C-923B834FCDD1}"/>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B14C-469E-905C-923B834FCDD1}"/>
              </c:ext>
            </c:extLst>
          </c:dPt>
          <c:dPt>
            <c:idx val="5"/>
            <c:bubble3D val="0"/>
            <c:spPr>
              <a:solidFill>
                <a:schemeClr val="accent6"/>
              </a:solidFill>
              <a:ln w="19050">
                <a:solidFill>
                  <a:schemeClr val="lt1"/>
                </a:solidFill>
              </a:ln>
              <a:effectLst/>
            </c:spPr>
            <c:extLst>
              <c:ext xmlns:c16="http://schemas.microsoft.com/office/drawing/2014/chart" uri="{C3380CC4-5D6E-409C-BE32-E72D297353CC}">
                <c16:uniqueId val="{0000000B-B14C-469E-905C-923B834FCDD1}"/>
              </c:ext>
            </c:extLst>
          </c:dPt>
          <c:dLbls>
            <c:dLbl>
              <c:idx val="0"/>
              <c:layout>
                <c:manualLayout>
                  <c:x val="1.0805993000874892E-3"/>
                  <c:y val="1.2637795275590551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B14C-469E-905C-923B834FCDD1}"/>
                </c:ext>
              </c:extLst>
            </c:dLbl>
            <c:dLbl>
              <c:idx val="1"/>
              <c:layout>
                <c:manualLayout>
                  <c:x val="-0.16452274715660542"/>
                  <c:y val="-2.5195613185836494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B14C-469E-905C-923B834FCDD1}"/>
                </c:ext>
              </c:extLst>
            </c:dLbl>
            <c:dLbl>
              <c:idx val="2"/>
              <c:layout>
                <c:manualLayout>
                  <c:x val="1.046434820647419E-2"/>
                  <c:y val="3.4261811023622045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B14C-469E-905C-923B834FCDD1}"/>
                </c:ext>
              </c:extLst>
            </c:dLbl>
            <c:dLbl>
              <c:idx val="5"/>
              <c:layout>
                <c:manualLayout>
                  <c:x val="8.5420494313210846E-2"/>
                  <c:y val="-1.287583843686205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B-B14C-469E-905C-923B834FCDD1}"/>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'[Combined TBIRR reports 05Sep2017.xlsx]Analyses'!$D$12:$D$17</c:f>
              <c:strCache>
                <c:ptCount val="6"/>
                <c:pt idx="0">
                  <c:v>Vehicle</c:v>
                </c:pt>
                <c:pt idx="1">
                  <c:v>Fall</c:v>
                </c:pt>
                <c:pt idx="2">
                  <c:v>Assault</c:v>
                </c:pt>
                <c:pt idx="3">
                  <c:v>Pedestrian</c:v>
                </c:pt>
                <c:pt idx="4">
                  <c:v>Sports</c:v>
                </c:pt>
                <c:pt idx="5">
                  <c:v>Other</c:v>
                </c:pt>
              </c:strCache>
            </c:strRef>
          </c:cat>
          <c:val>
            <c:numRef>
              <c:f>'[Combined TBIRR reports 05Sep2017.xlsx]Analyses'!$E$12:$E$17</c:f>
              <c:numCache>
                <c:formatCode>General</c:formatCode>
                <c:ptCount val="6"/>
                <c:pt idx="0">
                  <c:v>244</c:v>
                </c:pt>
                <c:pt idx="1">
                  <c:v>235</c:v>
                </c:pt>
                <c:pt idx="2">
                  <c:v>125</c:v>
                </c:pt>
                <c:pt idx="3">
                  <c:v>45</c:v>
                </c:pt>
                <c:pt idx="4">
                  <c:v>15</c:v>
                </c:pt>
                <c:pt idx="5">
                  <c:v>51</c:v>
                </c:pt>
              </c:numCache>
            </c:numRef>
          </c:val>
          <c:extLst>
            <c:ext xmlns:c16="http://schemas.microsoft.com/office/drawing/2014/chart" uri="{C3380CC4-5D6E-409C-BE32-E72D297353CC}">
              <c16:uniqueId val="{0000000C-B14C-469E-905C-923B834FCDD1}"/>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noFill/>
    <a:ln w="9525" cap="flat" cmpd="sng" algn="ctr">
      <a:noFill/>
      <a:round/>
    </a:ln>
    <a:effectLst/>
  </c:spPr>
  <c:txPr>
    <a:bodyPr/>
    <a:lstStyle/>
    <a:p>
      <a:pPr>
        <a:defRPr sz="1200"/>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8194444444444444"/>
          <c:y val="0.22453703703703703"/>
          <c:w val="0.46388888888888891"/>
          <c:h val="0.77314814814814814"/>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86B7-4A0C-A54E-016E9D4C0170}"/>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86B7-4A0C-A54E-016E9D4C0170}"/>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86B7-4A0C-A54E-016E9D4C0170}"/>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86B7-4A0C-A54E-016E9D4C0170}"/>
              </c:ext>
            </c:extLst>
          </c:dPt>
          <c:dPt>
            <c:idx val="4"/>
            <c:bubble3D val="0"/>
            <c:spPr>
              <a:solidFill>
                <a:schemeClr val="accent5"/>
              </a:solidFill>
              <a:ln w="19050">
                <a:solidFill>
                  <a:schemeClr val="lt1"/>
                </a:solidFill>
              </a:ln>
              <a:effectLst/>
            </c:spPr>
            <c:extLst>
              <c:ext xmlns:c16="http://schemas.microsoft.com/office/drawing/2014/chart" uri="{C3380CC4-5D6E-409C-BE32-E72D297353CC}">
                <c16:uniqueId val="{00000009-86B7-4A0C-A54E-016E9D4C0170}"/>
              </c:ext>
            </c:extLst>
          </c:dPt>
          <c:dLbls>
            <c:dLbl>
              <c:idx val="1"/>
              <c:layout>
                <c:manualLayout>
                  <c:x val="3.4906386701662295E-2"/>
                  <c:y val="-7.1216097987751529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86B7-4A0C-A54E-016E9D4C0170}"/>
                </c:ext>
              </c:extLst>
            </c:dLbl>
            <c:dLbl>
              <c:idx val="3"/>
              <c:layout>
                <c:manualLayout>
                  <c:x val="-8.4179461942257214E-2"/>
                  <c:y val="0.11359944590259555"/>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86B7-4A0C-A54E-016E9D4C0170}"/>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'[Combined TBIRR reports 05Sep2017.xlsx]Analyses'!$D$8:$D$12</c:f>
              <c:strCache>
                <c:ptCount val="5"/>
                <c:pt idx="0">
                  <c:v>Mild</c:v>
                </c:pt>
                <c:pt idx="1">
                  <c:v>Moderate</c:v>
                </c:pt>
                <c:pt idx="2">
                  <c:v>Severe</c:v>
                </c:pt>
                <c:pt idx="3">
                  <c:v>Chronic amnesia</c:v>
                </c:pt>
                <c:pt idx="4">
                  <c:v>Still in PTA at time of discharge</c:v>
                </c:pt>
              </c:strCache>
            </c:strRef>
          </c:cat>
          <c:val>
            <c:numRef>
              <c:f>'[Combined TBIRR reports 05Sep2017.xlsx]Analyses'!$E$8:$E$12</c:f>
              <c:numCache>
                <c:formatCode>0.0</c:formatCode>
                <c:ptCount val="5"/>
                <c:pt idx="0">
                  <c:v>7</c:v>
                </c:pt>
                <c:pt idx="1">
                  <c:v>61</c:v>
                </c:pt>
                <c:pt idx="2">
                  <c:v>460</c:v>
                </c:pt>
                <c:pt idx="3">
                  <c:v>7</c:v>
                </c:pt>
                <c:pt idx="4">
                  <c:v>99</c:v>
                </c:pt>
              </c:numCache>
            </c:numRef>
          </c:val>
          <c:extLst>
            <c:ext xmlns:c16="http://schemas.microsoft.com/office/drawing/2014/chart" uri="{C3380CC4-5D6E-409C-BE32-E72D297353CC}">
              <c16:uniqueId val="{0000000A-86B7-4A0C-A54E-016E9D4C0170}"/>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986111111111111"/>
          <c:y val="0.21990740740740741"/>
          <c:w val="0.46388888888888891"/>
          <c:h val="0.77314814814814814"/>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25BC-4884-9AE3-BB2DF89E200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25BC-4884-9AE3-BB2DF89E200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25BC-4884-9AE3-BB2DF89E200B}"/>
              </c:ext>
            </c:extLst>
          </c:dPt>
          <c:dLbls>
            <c:dLbl>
              <c:idx val="0"/>
              <c:layout>
                <c:manualLayout>
                  <c:x val="-2.5420494313210848E-2"/>
                  <c:y val="-0.14948855351414406"/>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25BC-4884-9AE3-BB2DF89E200B}"/>
                </c:ext>
              </c:extLst>
            </c:dLbl>
            <c:dLbl>
              <c:idx val="1"/>
              <c:layout>
                <c:manualLayout>
                  <c:x val="-7.6075240594925639E-2"/>
                  <c:y val="-3.2407407407407406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25BC-4884-9AE3-BB2DF89E200B}"/>
                </c:ext>
              </c:extLst>
            </c:dLbl>
            <c:dLbl>
              <c:idx val="2"/>
              <c:layout>
                <c:manualLayout>
                  <c:x val="4.8573818897637795E-2"/>
                  <c:y val="-8.161235053951589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25BC-4884-9AE3-BB2DF89E200B}"/>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85000"/>
                        <a:lumOff val="15000"/>
                      </a:schemeClr>
                    </a:solidFill>
                    <a:latin typeface="+mn-lt"/>
                    <a:ea typeface="+mn-ea"/>
                    <a:cs typeface="+mn-cs"/>
                  </a:defRPr>
                </a:pPr>
                <a:endParaRPr lang="en-US"/>
              </a:p>
            </c:txPr>
            <c:showLegendKey val="0"/>
            <c:showVal val="0"/>
            <c:showCatName val="1"/>
            <c:showSerName val="0"/>
            <c:showPercent val="1"/>
            <c:showBubbleSize val="0"/>
            <c:showLeaderLines val="0"/>
            <c:extLst>
              <c:ext xmlns:c15="http://schemas.microsoft.com/office/drawing/2012/chart" uri="{CE6537A1-D6FC-4f65-9D91-7224C49458BB}"/>
            </c:extLst>
          </c:dLbls>
          <c:cat>
            <c:strRef>
              <c:f>'[Combined TBIRR reports 05Sep2017.xlsx]Analyses'!$D$8:$D$10</c:f>
              <c:strCache>
                <c:ptCount val="3"/>
                <c:pt idx="0">
                  <c:v>Mild</c:v>
                </c:pt>
                <c:pt idx="1">
                  <c:v>Moderate</c:v>
                </c:pt>
                <c:pt idx="2">
                  <c:v>Severe</c:v>
                </c:pt>
              </c:strCache>
            </c:strRef>
          </c:cat>
          <c:val>
            <c:numRef>
              <c:f>'[Combined TBIRR reports 05Sep2017.xlsx]Analyses'!$E$8:$E$10</c:f>
              <c:numCache>
                <c:formatCode>0.0</c:formatCode>
                <c:ptCount val="3"/>
                <c:pt idx="0">
                  <c:v>307</c:v>
                </c:pt>
                <c:pt idx="1">
                  <c:v>132</c:v>
                </c:pt>
                <c:pt idx="2">
                  <c:v>237</c:v>
                </c:pt>
              </c:numCache>
            </c:numRef>
          </c:val>
          <c:extLst>
            <c:ext xmlns:c16="http://schemas.microsoft.com/office/drawing/2014/chart" uri="{C3380CC4-5D6E-409C-BE32-E72D297353CC}">
              <c16:uniqueId val="{00000006-25BC-4884-9AE3-BB2DF89E200B}"/>
            </c:ext>
          </c:extLst>
        </c:ser>
        <c:dLbls>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solidFill>
            <a:schemeClr val="bg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chemeClr val="accent1"/>
            </a:solidFill>
            <a:ln>
              <a:noFill/>
            </a:ln>
            <a:effectLst/>
          </c:spPr>
          <c:invertIfNegative val="0"/>
          <c:cat>
            <c:strRef>
              <c:f>'[Combined TBIRR reports 05Sep2017.xlsx]Analyses'!$D$16:$D$27</c:f>
              <c:strCache>
                <c:ptCount val="12"/>
                <c:pt idx="0">
                  <c:v>210</c:v>
                </c:pt>
                <c:pt idx="1">
                  <c:v>211</c:v>
                </c:pt>
                <c:pt idx="2">
                  <c:v>212</c:v>
                </c:pt>
                <c:pt idx="3">
                  <c:v>213</c:v>
                </c:pt>
                <c:pt idx="4">
                  <c:v>214</c:v>
                </c:pt>
                <c:pt idx="5">
                  <c:v>215</c:v>
                </c:pt>
                <c:pt idx="6">
                  <c:v>238</c:v>
                </c:pt>
                <c:pt idx="7">
                  <c:v>239</c:v>
                </c:pt>
                <c:pt idx="8">
                  <c:v>240</c:v>
                </c:pt>
                <c:pt idx="9">
                  <c:v>241</c:v>
                </c:pt>
                <c:pt idx="10">
                  <c:v>Other</c:v>
                </c:pt>
                <c:pt idx="11">
                  <c:v>N/A</c:v>
                </c:pt>
              </c:strCache>
            </c:strRef>
          </c:cat>
          <c:val>
            <c:numRef>
              <c:f>'[Combined TBIRR reports 05Sep2017.xlsx]Analyses'!$E$16:$E$27</c:f>
              <c:numCache>
                <c:formatCode>General</c:formatCode>
                <c:ptCount val="12"/>
                <c:pt idx="0">
                  <c:v>20</c:v>
                </c:pt>
                <c:pt idx="1">
                  <c:v>188</c:v>
                </c:pt>
                <c:pt idx="2">
                  <c:v>71</c:v>
                </c:pt>
                <c:pt idx="3">
                  <c:v>63</c:v>
                </c:pt>
                <c:pt idx="4">
                  <c:v>75</c:v>
                </c:pt>
                <c:pt idx="5">
                  <c:v>34</c:v>
                </c:pt>
                <c:pt idx="6">
                  <c:v>42</c:v>
                </c:pt>
                <c:pt idx="7">
                  <c:v>51</c:v>
                </c:pt>
                <c:pt idx="8">
                  <c:v>39</c:v>
                </c:pt>
                <c:pt idx="9">
                  <c:v>35</c:v>
                </c:pt>
                <c:pt idx="10">
                  <c:v>2</c:v>
                </c:pt>
                <c:pt idx="11" formatCode="0.0">
                  <c:v>25</c:v>
                </c:pt>
              </c:numCache>
            </c:numRef>
          </c:val>
          <c:extLst>
            <c:ext xmlns:c16="http://schemas.microsoft.com/office/drawing/2014/chart" uri="{C3380CC4-5D6E-409C-BE32-E72D297353CC}">
              <c16:uniqueId val="{00000000-79EC-48CF-9FD6-8A0E5C477371}"/>
            </c:ext>
          </c:extLst>
        </c:ser>
        <c:dLbls>
          <c:showLegendKey val="0"/>
          <c:showVal val="0"/>
          <c:showCatName val="0"/>
          <c:showSerName val="0"/>
          <c:showPercent val="0"/>
          <c:showBubbleSize val="0"/>
        </c:dLbls>
        <c:gapWidth val="219"/>
        <c:overlap val="-27"/>
        <c:axId val="444689816"/>
        <c:axId val="444691784"/>
      </c:barChart>
      <c:catAx>
        <c:axId val="4446898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4691784"/>
        <c:crosses val="autoZero"/>
        <c:auto val="1"/>
        <c:lblAlgn val="ctr"/>
        <c:lblOffset val="100"/>
        <c:noMultiLvlLbl val="0"/>
      </c:catAx>
      <c:valAx>
        <c:axId val="44469178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44689816"/>
        <c:crosses val="autoZero"/>
        <c:crossBetween val="between"/>
      </c:valAx>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7638888888888891"/>
          <c:y val="0.22453703703703703"/>
          <c:w val="0.46388888888888891"/>
          <c:h val="0.77314814814814814"/>
        </c:manualLayout>
      </c:layout>
      <c:pieChart>
        <c:varyColors val="1"/>
        <c:ser>
          <c:idx val="0"/>
          <c:order val="0"/>
          <c:dPt>
            <c:idx val="0"/>
            <c:bubble3D val="0"/>
            <c:spPr>
              <a:solidFill>
                <a:schemeClr val="accent1"/>
              </a:solidFill>
              <a:ln w="19050">
                <a:solidFill>
                  <a:schemeClr val="lt1"/>
                </a:solidFill>
              </a:ln>
              <a:effectLst/>
            </c:spPr>
            <c:extLst>
              <c:ext xmlns:c16="http://schemas.microsoft.com/office/drawing/2014/chart" uri="{C3380CC4-5D6E-409C-BE32-E72D297353CC}">
                <c16:uniqueId val="{00000001-0585-42E8-B485-24171BCE079B}"/>
              </c:ext>
            </c:extLst>
          </c:dPt>
          <c:dPt>
            <c:idx val="1"/>
            <c:bubble3D val="0"/>
            <c:spPr>
              <a:solidFill>
                <a:schemeClr val="accent2"/>
              </a:solidFill>
              <a:ln w="19050">
                <a:solidFill>
                  <a:schemeClr val="lt1"/>
                </a:solidFill>
              </a:ln>
              <a:effectLst/>
            </c:spPr>
            <c:extLst>
              <c:ext xmlns:c16="http://schemas.microsoft.com/office/drawing/2014/chart" uri="{C3380CC4-5D6E-409C-BE32-E72D297353CC}">
                <c16:uniqueId val="{00000003-0585-42E8-B485-24171BCE079B}"/>
              </c:ext>
            </c:extLst>
          </c:dPt>
          <c:dPt>
            <c:idx val="2"/>
            <c:bubble3D val="0"/>
            <c:spPr>
              <a:solidFill>
                <a:schemeClr val="accent3"/>
              </a:solidFill>
              <a:ln w="19050">
                <a:solidFill>
                  <a:schemeClr val="lt1"/>
                </a:solidFill>
              </a:ln>
              <a:effectLst/>
            </c:spPr>
            <c:extLst>
              <c:ext xmlns:c16="http://schemas.microsoft.com/office/drawing/2014/chart" uri="{C3380CC4-5D6E-409C-BE32-E72D297353CC}">
                <c16:uniqueId val="{00000005-0585-42E8-B485-24171BCE079B}"/>
              </c:ext>
            </c:extLst>
          </c:dPt>
          <c:dPt>
            <c:idx val="3"/>
            <c:bubble3D val="0"/>
            <c:spPr>
              <a:solidFill>
                <a:schemeClr val="accent4"/>
              </a:solidFill>
              <a:ln w="19050">
                <a:solidFill>
                  <a:schemeClr val="lt1"/>
                </a:solidFill>
              </a:ln>
              <a:effectLst/>
            </c:spPr>
            <c:extLst>
              <c:ext xmlns:c16="http://schemas.microsoft.com/office/drawing/2014/chart" uri="{C3380CC4-5D6E-409C-BE32-E72D297353CC}">
                <c16:uniqueId val="{00000007-0585-42E8-B485-24171BCE079B}"/>
              </c:ext>
            </c:extLst>
          </c:dPt>
          <c:dLbls>
            <c:dLbl>
              <c:idx val="0"/>
              <c:layout>
                <c:manualLayout>
                  <c:x val="0.17763156167979002"/>
                  <c:y val="-0.2185185185185185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1-0585-42E8-B485-24171BCE079B}"/>
                </c:ext>
              </c:extLst>
            </c:dLbl>
            <c:dLbl>
              <c:idx val="1"/>
              <c:layout>
                <c:manualLayout>
                  <c:x val="-7.6787401574803169E-2"/>
                  <c:y val="2.9024496937882743E-3"/>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3-0585-42E8-B485-24171BCE079B}"/>
                </c:ext>
              </c:extLst>
            </c:dLbl>
            <c:dLbl>
              <c:idx val="2"/>
              <c:layout>
                <c:manualLayout>
                  <c:x val="1.4116032370953631E-2"/>
                  <c:y val="-2.7935258092738408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5-0585-42E8-B485-24171BCE079B}"/>
                </c:ext>
              </c:extLst>
            </c:dLbl>
            <c:dLbl>
              <c:idx val="3"/>
              <c:layout>
                <c:manualLayout>
                  <c:x val="0.11902493438320209"/>
                  <c:y val="-2.8260061242344706E-2"/>
                </c:manualLayout>
              </c:layout>
              <c:showLegendKey val="0"/>
              <c:showVal val="0"/>
              <c:showCatName val="1"/>
              <c:showSerName val="0"/>
              <c:showPercent val="1"/>
              <c:showBubbleSize val="0"/>
              <c:extLst>
                <c:ext xmlns:c15="http://schemas.microsoft.com/office/drawing/2012/chart" uri="{CE6537A1-D6FC-4f65-9D91-7224C49458BB}"/>
                <c:ext xmlns:c16="http://schemas.microsoft.com/office/drawing/2014/chart" uri="{C3380CC4-5D6E-409C-BE32-E72D297353CC}">
                  <c16:uniqueId val="{00000007-0585-42E8-B485-24171BCE079B}"/>
                </c:ext>
              </c:extLst>
            </c:dLbl>
            <c:spPr>
              <a:noFill/>
              <a:ln>
                <a:noFill/>
              </a:ln>
              <a:effectLst/>
            </c:spPr>
            <c:txPr>
              <a:bodyPr rot="0" spcFirstLastPara="1" vertOverflow="ellipsis" vert="horz" wrap="square" anchor="ctr" anchorCtr="1"/>
              <a:lstStyle/>
              <a:p>
                <a:pPr>
                  <a:defRPr sz="1200" b="0" i="0" u="none" strike="noStrike" kern="1200" baseline="0">
                    <a:solidFill>
                      <a:schemeClr val="tx1">
                        <a:lumMod val="75000"/>
                        <a:lumOff val="25000"/>
                      </a:schemeClr>
                    </a:solidFill>
                    <a:latin typeface="+mn-lt"/>
                    <a:ea typeface="+mn-ea"/>
                    <a:cs typeface="+mn-cs"/>
                  </a:defRPr>
                </a:pPr>
                <a:endParaRPr lang="en-US"/>
              </a:p>
            </c:txPr>
            <c:showLegendKey val="0"/>
            <c:showVal val="0"/>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'[Combined TBIRR reports 05Sep2017.xlsx]Analyses'!$D$7:$D$10</c:f>
              <c:strCache>
                <c:ptCount val="4"/>
                <c:pt idx="0">
                  <c:v>Home</c:v>
                </c:pt>
                <c:pt idx="1">
                  <c:v>Another Rehab Facility</c:v>
                </c:pt>
                <c:pt idx="2">
                  <c:v>Hospital</c:v>
                </c:pt>
                <c:pt idx="3">
                  <c:v>Rest Home</c:v>
                </c:pt>
              </c:strCache>
            </c:strRef>
          </c:cat>
          <c:val>
            <c:numRef>
              <c:f>'[Combined TBIRR reports 05Sep2017.xlsx]Analyses'!$E$7:$E$10</c:f>
              <c:numCache>
                <c:formatCode>0.0</c:formatCode>
                <c:ptCount val="4"/>
                <c:pt idx="0">
                  <c:v>640</c:v>
                </c:pt>
                <c:pt idx="1">
                  <c:v>36</c:v>
                </c:pt>
                <c:pt idx="2">
                  <c:v>25</c:v>
                </c:pt>
                <c:pt idx="3">
                  <c:v>14</c:v>
                </c:pt>
              </c:numCache>
            </c:numRef>
          </c:val>
          <c:extLst>
            <c:ext xmlns:c16="http://schemas.microsoft.com/office/drawing/2014/chart" uri="{C3380CC4-5D6E-409C-BE32-E72D297353CC}">
              <c16:uniqueId val="{00000008-0585-42E8-B485-24171BCE079B}"/>
            </c:ext>
          </c:extLst>
        </c:ser>
        <c:dLbls>
          <c:showLegendKey val="0"/>
          <c:showVal val="0"/>
          <c:showCatName val="0"/>
          <c:showSerName val="0"/>
          <c:showPercent val="0"/>
          <c:showBubbleSize val="0"/>
          <c:showLeaderLines val="1"/>
        </c:dLbls>
        <c:firstSliceAng val="0"/>
      </c:pieChart>
      <c:spPr>
        <a:noFill/>
        <a:ln>
          <a:noFill/>
        </a:ln>
        <a:effectLst/>
      </c:spPr>
    </c:plotArea>
    <c:plotVisOnly val="1"/>
    <c:dispBlanksAs val="gap"/>
    <c:showDLblsOverMax val="0"/>
  </c:chart>
  <c:spPr>
    <a:solidFill>
      <a:schemeClr val="bg1"/>
    </a:solidFill>
    <a:ln w="9525" cap="flat" cmpd="sng" algn="ctr">
      <a:noFill/>
      <a:round/>
    </a:ln>
    <a:effectLst/>
  </c:spPr>
  <c:txPr>
    <a:bodyPr/>
    <a:lstStyle/>
    <a:p>
      <a:pPr>
        <a:defRPr sz="1200"/>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3"/>
    </mc:Choice>
    <mc:Fallback>
      <c:style val="3"/>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NZ"/>
              <a:t>Proportions of Clients</a:t>
            </a:r>
            <a:r>
              <a:rPr lang="en-NZ" baseline="0"/>
              <a:t> by </a:t>
            </a:r>
            <a:r>
              <a:rPr lang="en-NZ"/>
              <a:t>Rehabilitation Complexity Scale Categories,</a:t>
            </a:r>
            <a:r>
              <a:rPr lang="en-NZ" baseline="0"/>
              <a:t> 2011 vs. 2015</a:t>
            </a:r>
            <a:endParaRPr lang="en-NZ"/>
          </a:p>
        </c:rich>
      </c:tx>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0"/>
          <c:order val="0"/>
          <c:tx>
            <c:strRef>
              <c:f>Sheet1!$A$2</c:f>
              <c:strCache>
                <c:ptCount val="1"/>
                <c:pt idx="0">
                  <c:v>   V Light, 0 to 3</c:v>
                </c:pt>
              </c:strCache>
            </c:strRef>
          </c:tx>
          <c:spPr>
            <a:solidFill>
              <a:schemeClr val="accent1">
                <a:tint val="54000"/>
              </a:schemeClr>
            </a:solidFill>
            <a:ln>
              <a:noFill/>
            </a:ln>
            <a:effectLst/>
          </c:spPr>
          <c:invertIfNegative val="0"/>
          <c:cat>
            <c:strRef>
              <c:f>Sheet1!$B$1:$C$1</c:f>
              <c:strCache>
                <c:ptCount val="2"/>
                <c:pt idx="0">
                  <c:v>Calendar year 2011</c:v>
                </c:pt>
                <c:pt idx="1">
                  <c:v>Calendar year 2015</c:v>
                </c:pt>
              </c:strCache>
            </c:strRef>
          </c:cat>
          <c:val>
            <c:numRef>
              <c:f>Sheet1!$B$2:$C$2</c:f>
              <c:numCache>
                <c:formatCode>0.00%</c:formatCode>
                <c:ptCount val="2"/>
                <c:pt idx="0" formatCode="0%">
                  <c:v>0</c:v>
                </c:pt>
                <c:pt idx="1">
                  <c:v>3.0000000000000001E-3</c:v>
                </c:pt>
              </c:numCache>
            </c:numRef>
          </c:val>
          <c:extLst>
            <c:ext xmlns:c16="http://schemas.microsoft.com/office/drawing/2014/chart" uri="{C3380CC4-5D6E-409C-BE32-E72D297353CC}">
              <c16:uniqueId val="{00000000-E7DB-48B3-954C-C75F394D5E5F}"/>
            </c:ext>
          </c:extLst>
        </c:ser>
        <c:ser>
          <c:idx val="1"/>
          <c:order val="1"/>
          <c:tx>
            <c:strRef>
              <c:f>Sheet1!$A$3</c:f>
              <c:strCache>
                <c:ptCount val="1"/>
                <c:pt idx="0">
                  <c:v>Light, 4 to 6</c:v>
                </c:pt>
              </c:strCache>
            </c:strRef>
          </c:tx>
          <c:spPr>
            <a:solidFill>
              <a:schemeClr val="accent1">
                <a:tint val="77000"/>
              </a:schemeClr>
            </a:solidFill>
            <a:ln>
              <a:noFill/>
            </a:ln>
            <a:effectLst/>
          </c:spPr>
          <c:invertIfNegative val="0"/>
          <c:cat>
            <c:strRef>
              <c:f>Sheet1!$B$1:$C$1</c:f>
              <c:strCache>
                <c:ptCount val="2"/>
                <c:pt idx="0">
                  <c:v>Calendar year 2011</c:v>
                </c:pt>
                <c:pt idx="1">
                  <c:v>Calendar year 2015</c:v>
                </c:pt>
              </c:strCache>
            </c:strRef>
          </c:cat>
          <c:val>
            <c:numRef>
              <c:f>Sheet1!$B$3:$C$3</c:f>
              <c:numCache>
                <c:formatCode>0.00%</c:formatCode>
                <c:ptCount val="2"/>
                <c:pt idx="0">
                  <c:v>7.3999999999999996E-2</c:v>
                </c:pt>
                <c:pt idx="1">
                  <c:v>4.2999999999999997E-2</c:v>
                </c:pt>
              </c:numCache>
            </c:numRef>
          </c:val>
          <c:extLst>
            <c:ext xmlns:c16="http://schemas.microsoft.com/office/drawing/2014/chart" uri="{C3380CC4-5D6E-409C-BE32-E72D297353CC}">
              <c16:uniqueId val="{00000001-E7DB-48B3-954C-C75F394D5E5F}"/>
            </c:ext>
          </c:extLst>
        </c:ser>
        <c:ser>
          <c:idx val="2"/>
          <c:order val="2"/>
          <c:tx>
            <c:strRef>
              <c:f>Sheet1!$A$4</c:f>
              <c:strCache>
                <c:ptCount val="1"/>
                <c:pt idx="0">
                  <c:v>Avg, 7 to 9</c:v>
                </c:pt>
              </c:strCache>
            </c:strRef>
          </c:tx>
          <c:spPr>
            <a:solidFill>
              <a:schemeClr val="accent1"/>
            </a:solidFill>
            <a:ln>
              <a:noFill/>
            </a:ln>
            <a:effectLst/>
          </c:spPr>
          <c:invertIfNegative val="0"/>
          <c:cat>
            <c:strRef>
              <c:f>Sheet1!$B$1:$C$1</c:f>
              <c:strCache>
                <c:ptCount val="2"/>
                <c:pt idx="0">
                  <c:v>Calendar year 2011</c:v>
                </c:pt>
                <c:pt idx="1">
                  <c:v>Calendar year 2015</c:v>
                </c:pt>
              </c:strCache>
            </c:strRef>
          </c:cat>
          <c:val>
            <c:numRef>
              <c:f>Sheet1!$B$4:$C$4</c:f>
              <c:numCache>
                <c:formatCode>0.00%</c:formatCode>
                <c:ptCount val="2"/>
                <c:pt idx="0">
                  <c:v>0.63100000000000001</c:v>
                </c:pt>
                <c:pt idx="1">
                  <c:v>0.50700000000000001</c:v>
                </c:pt>
              </c:numCache>
            </c:numRef>
          </c:val>
          <c:extLst>
            <c:ext xmlns:c16="http://schemas.microsoft.com/office/drawing/2014/chart" uri="{C3380CC4-5D6E-409C-BE32-E72D297353CC}">
              <c16:uniqueId val="{00000002-E7DB-48B3-954C-C75F394D5E5F}"/>
            </c:ext>
          </c:extLst>
        </c:ser>
        <c:ser>
          <c:idx val="3"/>
          <c:order val="3"/>
          <c:tx>
            <c:strRef>
              <c:f>Sheet1!$A$5</c:f>
              <c:strCache>
                <c:ptCount val="1"/>
                <c:pt idx="0">
                  <c:v>Heavy, 10 to 12</c:v>
                </c:pt>
              </c:strCache>
            </c:strRef>
          </c:tx>
          <c:spPr>
            <a:solidFill>
              <a:schemeClr val="accent1">
                <a:shade val="76000"/>
              </a:schemeClr>
            </a:solidFill>
            <a:ln>
              <a:noFill/>
            </a:ln>
            <a:effectLst/>
          </c:spPr>
          <c:invertIfNegative val="0"/>
          <c:cat>
            <c:strRef>
              <c:f>Sheet1!$B$1:$C$1</c:f>
              <c:strCache>
                <c:ptCount val="2"/>
                <c:pt idx="0">
                  <c:v>Calendar year 2011</c:v>
                </c:pt>
                <c:pt idx="1">
                  <c:v>Calendar year 2015</c:v>
                </c:pt>
              </c:strCache>
            </c:strRef>
          </c:cat>
          <c:val>
            <c:numRef>
              <c:f>Sheet1!$B$5:$C$5</c:f>
              <c:numCache>
                <c:formatCode>0.00%</c:formatCode>
                <c:ptCount val="2"/>
                <c:pt idx="0">
                  <c:v>0.26300000000000001</c:v>
                </c:pt>
                <c:pt idx="1">
                  <c:v>0.41499999999999998</c:v>
                </c:pt>
              </c:numCache>
            </c:numRef>
          </c:val>
          <c:extLst>
            <c:ext xmlns:c16="http://schemas.microsoft.com/office/drawing/2014/chart" uri="{C3380CC4-5D6E-409C-BE32-E72D297353CC}">
              <c16:uniqueId val="{00000003-E7DB-48B3-954C-C75F394D5E5F}"/>
            </c:ext>
          </c:extLst>
        </c:ser>
        <c:ser>
          <c:idx val="4"/>
          <c:order val="4"/>
          <c:tx>
            <c:strRef>
              <c:f>Sheet1!$A$6</c:f>
              <c:strCache>
                <c:ptCount val="1"/>
                <c:pt idx="0">
                  <c:v>Very Heavy, 13 to 15</c:v>
                </c:pt>
              </c:strCache>
            </c:strRef>
          </c:tx>
          <c:spPr>
            <a:solidFill>
              <a:schemeClr val="accent1">
                <a:shade val="53000"/>
              </a:schemeClr>
            </a:solidFill>
            <a:ln>
              <a:noFill/>
            </a:ln>
            <a:effectLst/>
          </c:spPr>
          <c:invertIfNegative val="0"/>
          <c:cat>
            <c:strRef>
              <c:f>Sheet1!$B$1:$C$1</c:f>
              <c:strCache>
                <c:ptCount val="2"/>
                <c:pt idx="0">
                  <c:v>Calendar year 2011</c:v>
                </c:pt>
                <c:pt idx="1">
                  <c:v>Calendar year 2015</c:v>
                </c:pt>
              </c:strCache>
            </c:strRef>
          </c:cat>
          <c:val>
            <c:numRef>
              <c:f>Sheet1!$B$6:$C$6</c:f>
              <c:numCache>
                <c:formatCode>0.00%</c:formatCode>
                <c:ptCount val="2"/>
                <c:pt idx="0">
                  <c:v>3.2000000000000001E-2</c:v>
                </c:pt>
                <c:pt idx="1">
                  <c:v>3.3000000000000002E-2</c:v>
                </c:pt>
              </c:numCache>
            </c:numRef>
          </c:val>
          <c:extLst>
            <c:ext xmlns:c16="http://schemas.microsoft.com/office/drawing/2014/chart" uri="{C3380CC4-5D6E-409C-BE32-E72D297353CC}">
              <c16:uniqueId val="{00000004-E7DB-48B3-954C-C75F394D5E5F}"/>
            </c:ext>
          </c:extLst>
        </c:ser>
        <c:dLbls>
          <c:showLegendKey val="0"/>
          <c:showVal val="0"/>
          <c:showCatName val="0"/>
          <c:showSerName val="0"/>
          <c:showPercent val="0"/>
          <c:showBubbleSize val="0"/>
        </c:dLbls>
        <c:gapWidth val="219"/>
        <c:overlap val="-27"/>
        <c:axId val="431008904"/>
        <c:axId val="431008120"/>
      </c:barChart>
      <c:catAx>
        <c:axId val="431008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1008120"/>
        <c:crosses val="autoZero"/>
        <c:auto val="1"/>
        <c:lblAlgn val="ctr"/>
        <c:lblOffset val="100"/>
        <c:noMultiLvlLbl val="0"/>
      </c:catAx>
      <c:valAx>
        <c:axId val="43100812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31008904"/>
        <c:crosses val="autoZero"/>
        <c:crossBetween val="between"/>
      </c:valAx>
      <c:spPr>
        <a:noFill/>
        <a:ln>
          <a:noFill/>
        </a:ln>
        <a:effectLst/>
      </c:spPr>
    </c:plotArea>
    <c:legend>
      <c:legendPos val="b"/>
      <c:layout>
        <c:manualLayout>
          <c:xMode val="edge"/>
          <c:yMode val="edge"/>
          <c:x val="9.5577177932610669E-2"/>
          <c:y val="0.83545933920621285"/>
          <c:w val="0.56318816758455414"/>
          <c:h val="0.13873052045707659"/>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withinLinearReversed" id="21">
  <a:schemeClr val="accent1"/>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withinLinearReversed" id="21">
  <a:schemeClr val="accent1"/>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NZ"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8413FC3-67AE-4CAD-8C76-D6F93A5872A7}" type="datetimeFigureOut">
              <a:rPr lang="en-NZ" smtClean="0"/>
              <a:pPr/>
              <a:t>11/09/2017</a:t>
            </a:fld>
            <a:endParaRPr lang="en-NZ"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NZ"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NZ"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3A40188-4F3D-4C8C-A5D2-40CA266A9A8C}" type="slidenum">
              <a:rPr lang="en-NZ" smtClean="0"/>
              <a:pPr/>
              <a:t>‹#›</a:t>
            </a:fld>
            <a:endParaRPr lang="en-NZ"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3</a:t>
            </a:fld>
            <a:endParaRPr lang="en-NZ" dirty="0"/>
          </a:p>
        </p:txBody>
      </p:sp>
    </p:spTree>
    <p:extLst>
      <p:ext uri="{BB962C8B-B14F-4D97-AF65-F5344CB8AC3E}">
        <p14:creationId xmlns:p14="http://schemas.microsoft.com/office/powerpoint/2010/main" val="12779992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NZ"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17</a:t>
            </a:fld>
            <a:endParaRPr lang="en-NZ"/>
          </a:p>
        </p:txBody>
      </p:sp>
    </p:spTree>
    <p:extLst>
      <p:ext uri="{BB962C8B-B14F-4D97-AF65-F5344CB8AC3E}">
        <p14:creationId xmlns:p14="http://schemas.microsoft.com/office/powerpoint/2010/main" val="857921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r>
              <a:rPr lang="en-NZ" sz="1200" b="1" kern="1200" cap="small" dirty="0">
                <a:solidFill>
                  <a:schemeClr val="tx1"/>
                </a:solidFill>
                <a:effectLst/>
                <a:latin typeface="+mn-lt"/>
                <a:ea typeface="+mn-ea"/>
                <a:cs typeface="+mn-cs"/>
              </a:rPr>
              <a:t>Changes in RCS level proportions over time: effects on revenue</a:t>
            </a:r>
          </a:p>
          <a:p>
            <a:r>
              <a:rPr lang="en-NZ" sz="1200" kern="1200" dirty="0">
                <a:solidFill>
                  <a:schemeClr val="tx1"/>
                </a:solidFill>
                <a:effectLst/>
                <a:latin typeface="+mn-lt"/>
                <a:ea typeface="+mn-ea"/>
                <a:cs typeface="+mn-cs"/>
              </a:rPr>
              <a:t>When ABI and ACC were working together collaboratively in 2012-onwards to design the TBIRR contract, there was a lot of discussion around implementing the RCS tool for input-based funding. Specifically, there was discussion around the proportions of bed-days that would realistically be charged at each of the RCS level (because each of the levels has a different daily rate).  </a:t>
            </a:r>
          </a:p>
          <a:p>
            <a:r>
              <a:rPr lang="en-NZ" sz="1200" kern="1200" dirty="0">
                <a:solidFill>
                  <a:schemeClr val="tx1"/>
                </a:solidFill>
                <a:effectLst/>
                <a:latin typeface="+mn-lt"/>
                <a:ea typeface="+mn-ea"/>
                <a:cs typeface="+mn-cs"/>
              </a:rPr>
              <a:t>We were interested in whether there have been changes since the TBIRR contract came into place, so we compared the proportions of bed-days at each RCS level for the following two time ranges:</a:t>
            </a:r>
          </a:p>
          <a:p>
            <a:pPr lvl="0"/>
            <a:r>
              <a:rPr lang="en-NZ" sz="1200" kern="1200" dirty="0">
                <a:solidFill>
                  <a:schemeClr val="tx1"/>
                </a:solidFill>
                <a:effectLst/>
                <a:latin typeface="+mn-lt"/>
                <a:ea typeface="+mn-ea"/>
                <a:cs typeface="+mn-cs"/>
              </a:rPr>
              <a:t>Calendar year 2011 (before the TBIRR started; the RCS was routinely captured as a key outcome measure), vs.</a:t>
            </a:r>
          </a:p>
          <a:p>
            <a:pPr lvl="0"/>
            <a:r>
              <a:rPr lang="en-NZ" sz="1200" kern="1200" dirty="0">
                <a:solidFill>
                  <a:schemeClr val="tx1"/>
                </a:solidFill>
                <a:effectLst/>
                <a:latin typeface="+mn-lt"/>
                <a:ea typeface="+mn-ea"/>
                <a:cs typeface="+mn-cs"/>
              </a:rPr>
              <a:t>Calendar year 2015 (after the TBIRR started and well enough into it that any initial issues had been worked out).</a:t>
            </a:r>
          </a:p>
          <a:p>
            <a:r>
              <a:rPr lang="en-NZ" sz="1200" kern="1200" dirty="0">
                <a:solidFill>
                  <a:schemeClr val="tx1"/>
                </a:solidFill>
                <a:effectLst/>
                <a:latin typeface="+mn-lt"/>
                <a:ea typeface="+mn-ea"/>
                <a:cs typeface="+mn-cs"/>
              </a:rPr>
              <a:t>For every inpatient TBI rehab episode longer than 7 days in the Auckland service that was discharged during the calendar year.</a:t>
            </a:r>
          </a:p>
          <a:p>
            <a:pPr marL="0" marR="0" lvl="0" indent="0" algn="l" defTabSz="914400" rtl="0" eaLnBrk="1" fontAlgn="auto" latinLnBrk="0" hangingPunct="1">
              <a:lnSpc>
                <a:spcPct val="100000"/>
              </a:lnSpc>
              <a:spcBef>
                <a:spcPts val="0"/>
              </a:spcBef>
              <a:spcAft>
                <a:spcPts val="0"/>
              </a:spcAft>
              <a:buClrTx/>
              <a:buSzTx/>
              <a:buFontTx/>
              <a:buNone/>
              <a:tabLst/>
              <a:defRPr/>
            </a:pPr>
            <a:r>
              <a:rPr lang="en-NZ" sz="1200" kern="1200" dirty="0">
                <a:solidFill>
                  <a:schemeClr val="tx1"/>
                </a:solidFill>
                <a:effectLst/>
                <a:latin typeface="+mn-lt"/>
                <a:ea typeface="+mn-ea"/>
                <a:cs typeface="+mn-cs"/>
              </a:rPr>
              <a:t>We found that there was a shift toward ‘heavier’ bed days in 2015:</a:t>
            </a:r>
          </a:p>
          <a:p>
            <a:r>
              <a:rPr lang="en-NZ" sz="1200" kern="1200" dirty="0">
                <a:solidFill>
                  <a:schemeClr val="tx1"/>
                </a:solidFill>
                <a:effectLst/>
                <a:latin typeface="+mn-lt"/>
                <a:ea typeface="+mn-ea"/>
                <a:cs typeface="+mn-cs"/>
              </a:rPr>
              <a:t>Playing devil’s advocate, there could be a number of explanations for this: </a:t>
            </a:r>
          </a:p>
          <a:p>
            <a:pPr lvl="0"/>
            <a:r>
              <a:rPr lang="en-NZ" sz="1200" kern="1200" dirty="0">
                <a:solidFill>
                  <a:schemeClr val="tx1"/>
                </a:solidFill>
                <a:effectLst/>
                <a:latin typeface="+mn-lt"/>
                <a:ea typeface="+mn-ea"/>
                <a:cs typeface="+mn-cs"/>
              </a:rPr>
              <a:t>Did TBIs get worse in general across the entire Auckland area (unlikely)?  </a:t>
            </a:r>
          </a:p>
          <a:p>
            <a:pPr lvl="0"/>
            <a:r>
              <a:rPr lang="en-NZ" sz="1200" kern="1200" dirty="0">
                <a:solidFill>
                  <a:schemeClr val="tx1"/>
                </a:solidFill>
                <a:effectLst/>
                <a:latin typeface="+mn-lt"/>
                <a:ea typeface="+mn-ea"/>
                <a:cs typeface="+mn-cs"/>
              </a:rPr>
              <a:t>Did the client group stay the same, but ABI Rehabilitation began giving higher RCS scores in order to make more money?  (Note that the proportions above equate to about 10% more revenue, per capita.)</a:t>
            </a:r>
          </a:p>
          <a:p>
            <a:pPr lvl="0"/>
            <a:r>
              <a:rPr lang="en-NZ" sz="1200" kern="1200" dirty="0">
                <a:solidFill>
                  <a:schemeClr val="tx1"/>
                </a:solidFill>
                <a:effectLst/>
                <a:latin typeface="+mn-lt"/>
                <a:ea typeface="+mn-ea"/>
                <a:cs typeface="+mn-cs"/>
              </a:rPr>
              <a:t>Did the client group stay the same, but ABI Rehabilitation provided more intense rehabilitation?</a:t>
            </a:r>
          </a:p>
          <a:p>
            <a:r>
              <a:rPr lang="en-NZ" sz="1200" kern="1200" dirty="0">
                <a:solidFill>
                  <a:schemeClr val="tx1"/>
                </a:solidFill>
                <a:effectLst/>
                <a:latin typeface="+mn-lt"/>
                <a:ea typeface="+mn-ea"/>
                <a:cs typeface="+mn-cs"/>
              </a:rPr>
              <a:t>Then, we looked at what happened to the proportions of clients with short, medium, and long LOS during that same time period.</a:t>
            </a:r>
          </a:p>
          <a:p>
            <a:r>
              <a:rPr lang="en-NZ" sz="1200" kern="1200" dirty="0">
                <a:solidFill>
                  <a:schemeClr val="tx1"/>
                </a:solidFill>
                <a:effectLst/>
                <a:latin typeface="+mn-lt"/>
                <a:ea typeface="+mn-ea"/>
                <a:cs typeface="+mn-cs"/>
              </a:rPr>
              <a:t>Data not presented here, but we are happy to share a ‘deeper dive’ on this information with ACC if desired.</a:t>
            </a:r>
          </a:p>
          <a:p>
            <a:r>
              <a:rPr lang="en-NZ" sz="1200" kern="1200" dirty="0">
                <a:solidFill>
                  <a:schemeClr val="tx1"/>
                </a:solidFill>
                <a:effectLst/>
                <a:latin typeface="+mn-lt"/>
                <a:ea typeface="+mn-ea"/>
                <a:cs typeface="+mn-cs"/>
              </a:rPr>
              <a:t>There was approximately the same proportion of clients who have long stays (9.2% in 2011 vs. 10.5% in 2015).    However, the proportion of short stays increased in 2015, and the proportion of medium stays declined.  Putting it another way, it suggests we took 20% of our clients, and converted them from medium stays to short stays.  </a:t>
            </a:r>
          </a:p>
          <a:p>
            <a:r>
              <a:rPr lang="en-NZ" sz="1200" kern="1200" dirty="0">
                <a:solidFill>
                  <a:schemeClr val="tx1"/>
                </a:solidFill>
                <a:effectLst/>
                <a:latin typeface="+mn-lt"/>
                <a:ea typeface="+mn-ea"/>
                <a:cs typeface="+mn-cs"/>
              </a:rPr>
              <a:t>Taken together, this information tells us that:</a:t>
            </a:r>
          </a:p>
          <a:p>
            <a:pPr lvl="0"/>
            <a:r>
              <a:rPr lang="en-NZ" sz="1200" kern="1200" dirty="0">
                <a:solidFill>
                  <a:schemeClr val="tx1"/>
                </a:solidFill>
                <a:effectLst/>
                <a:latin typeface="+mn-lt"/>
                <a:ea typeface="+mn-ea"/>
                <a:cs typeface="+mn-cs"/>
              </a:rPr>
              <a:t>Our RCS scores have gotten ‘heavier’, and as a result we make about 10% more revenue per capita with the new RCS-based model of payment.</a:t>
            </a:r>
          </a:p>
          <a:p>
            <a:pPr lvl="0"/>
            <a:r>
              <a:rPr lang="en-NZ" sz="1200" kern="1200" dirty="0">
                <a:solidFill>
                  <a:schemeClr val="tx1"/>
                </a:solidFill>
                <a:effectLst/>
                <a:latin typeface="+mn-lt"/>
                <a:ea typeface="+mn-ea"/>
                <a:cs typeface="+mn-cs"/>
              </a:rPr>
              <a:t>At the same time, our average LOS has decreased by 5 days, and about 20% </a:t>
            </a:r>
            <a:r>
              <a:rPr lang="en-NZ" sz="1200" u="sng" kern="1200" dirty="0">
                <a:solidFill>
                  <a:schemeClr val="tx1"/>
                </a:solidFill>
                <a:effectLst/>
                <a:latin typeface="+mn-lt"/>
                <a:ea typeface="+mn-ea"/>
                <a:cs typeface="+mn-cs"/>
              </a:rPr>
              <a:t>more</a:t>
            </a:r>
            <a:r>
              <a:rPr lang="en-NZ" sz="1200" kern="1200" dirty="0">
                <a:solidFill>
                  <a:schemeClr val="tx1"/>
                </a:solidFill>
                <a:effectLst/>
                <a:latin typeface="+mn-lt"/>
                <a:ea typeface="+mn-ea"/>
                <a:cs typeface="+mn-cs"/>
              </a:rPr>
              <a:t> of our clients have short stays now (instead of medium stays).</a:t>
            </a:r>
          </a:p>
          <a:p>
            <a:pPr lvl="0"/>
            <a:r>
              <a:rPr lang="en-NZ" sz="1200" kern="1200" dirty="0">
                <a:solidFill>
                  <a:schemeClr val="tx1"/>
                </a:solidFill>
                <a:effectLst/>
                <a:latin typeface="+mn-lt"/>
                <a:ea typeface="+mn-ea"/>
                <a:cs typeface="+mn-cs"/>
              </a:rPr>
              <a:t>In other words, because we give our clients a more intensive rehabilitation, they can go home earlier.  For 10% more investment, 20% of clients are having shorter stays.</a:t>
            </a:r>
          </a:p>
          <a:p>
            <a:r>
              <a:rPr lang="en-NZ" sz="1200" kern="1200" dirty="0">
                <a:solidFill>
                  <a:schemeClr val="tx1"/>
                </a:solidFill>
                <a:effectLst/>
                <a:latin typeface="+mn-lt"/>
                <a:ea typeface="+mn-ea"/>
                <a:cs typeface="+mn-cs"/>
              </a:rPr>
              <a:t>If we were attempting to ‘game the system’ by simply marking our clients with higher RCS scores, LOS would have remained the same.  So that is clearly not the case.  In reality, because RCS scores went up, LOS went down.  We are, in fact, achieving the intended outcome of the RCS-based payment model.</a:t>
            </a:r>
          </a:p>
          <a:p>
            <a:endParaRPr lang="en-NZ"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18</a:t>
            </a:fld>
            <a:endParaRPr lang="en-NZ"/>
          </a:p>
        </p:txBody>
      </p:sp>
    </p:spTree>
    <p:extLst>
      <p:ext uri="{BB962C8B-B14F-4D97-AF65-F5344CB8AC3E}">
        <p14:creationId xmlns:p14="http://schemas.microsoft.com/office/powerpoint/2010/main" val="17733983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sz="1200" dirty="0"/>
              <a:t>(unless comorbidities or pre-existing conditions would be more appropriately managed outside of TBI rehab environment)</a:t>
            </a:r>
          </a:p>
          <a:p>
            <a:endParaRPr lang="en-US"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4</a:t>
            </a:fld>
            <a:endParaRPr lang="en-NZ" dirty="0"/>
          </a:p>
        </p:txBody>
      </p:sp>
    </p:spTree>
    <p:extLst>
      <p:ext uri="{BB962C8B-B14F-4D97-AF65-F5344CB8AC3E}">
        <p14:creationId xmlns:p14="http://schemas.microsoft.com/office/powerpoint/2010/main" val="13801435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6</a:t>
            </a:fld>
            <a:endParaRPr lang="en-NZ" dirty="0"/>
          </a:p>
        </p:txBody>
      </p:sp>
    </p:spTree>
    <p:extLst>
      <p:ext uri="{BB962C8B-B14F-4D97-AF65-F5344CB8AC3E}">
        <p14:creationId xmlns:p14="http://schemas.microsoft.com/office/powerpoint/2010/main" val="23789211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7</a:t>
            </a:fld>
            <a:endParaRPr lang="en-NZ" dirty="0"/>
          </a:p>
        </p:txBody>
      </p:sp>
    </p:spTree>
    <p:extLst>
      <p:ext uri="{BB962C8B-B14F-4D97-AF65-F5344CB8AC3E}">
        <p14:creationId xmlns:p14="http://schemas.microsoft.com/office/powerpoint/2010/main" val="1074261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8</a:t>
            </a:fld>
            <a:endParaRPr lang="en-NZ" dirty="0"/>
          </a:p>
        </p:txBody>
      </p:sp>
    </p:spTree>
    <p:extLst>
      <p:ext uri="{BB962C8B-B14F-4D97-AF65-F5344CB8AC3E}">
        <p14:creationId xmlns:p14="http://schemas.microsoft.com/office/powerpoint/2010/main" val="13791099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GCS:  Mild = 13-15  Mod = 12 -9  severe = &lt;8</a:t>
            </a:r>
          </a:p>
          <a:p>
            <a:r>
              <a:rPr lang="en-NZ" dirty="0"/>
              <a:t>PTA:  Mild = 0-1 day  Mod = 2-7 days  Severe 8+ days</a:t>
            </a:r>
            <a:endParaRPr lang="en-US"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9</a:t>
            </a:fld>
            <a:endParaRPr lang="en-NZ" dirty="0"/>
          </a:p>
        </p:txBody>
      </p:sp>
    </p:spTree>
    <p:extLst>
      <p:ext uri="{BB962C8B-B14F-4D97-AF65-F5344CB8AC3E}">
        <p14:creationId xmlns:p14="http://schemas.microsoft.com/office/powerpoint/2010/main" val="265164948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GCS:  Mild = 13-15  Mod = 12 -9  severe = &lt;8</a:t>
            </a:r>
          </a:p>
          <a:p>
            <a:r>
              <a:rPr lang="en-NZ" dirty="0"/>
              <a:t>PTA:  Mild = 0-1 day  Mod = 2-7 days  Severe 8+ days</a:t>
            </a:r>
            <a:endParaRPr lang="en-US"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10</a:t>
            </a:fld>
            <a:endParaRPr lang="en-NZ" dirty="0"/>
          </a:p>
        </p:txBody>
      </p:sp>
    </p:spTree>
    <p:extLst>
      <p:ext uri="{BB962C8B-B14F-4D97-AF65-F5344CB8AC3E}">
        <p14:creationId xmlns:p14="http://schemas.microsoft.com/office/powerpoint/2010/main" val="100137086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GCS:  Mild = 13-15  Mod = 12 -9  severe = &lt;8</a:t>
            </a:r>
          </a:p>
          <a:p>
            <a:r>
              <a:rPr lang="en-NZ" dirty="0"/>
              <a:t>PTA:  Mild = 0-1 day  Mod = 2-7 days  Severe 8+ days</a:t>
            </a:r>
            <a:endParaRPr lang="en-US" dirty="0"/>
          </a:p>
        </p:txBody>
      </p:sp>
      <p:sp>
        <p:nvSpPr>
          <p:cNvPr id="4" name="Slide Number Placeholder 3"/>
          <p:cNvSpPr>
            <a:spLocks noGrp="1"/>
          </p:cNvSpPr>
          <p:nvPr>
            <p:ph type="sldNum" sz="quarter" idx="10"/>
          </p:nvPr>
        </p:nvSpPr>
        <p:spPr/>
        <p:txBody>
          <a:bodyPr/>
          <a:lstStyle/>
          <a:p>
            <a:fld id="{C3A40188-4F3D-4C8C-A5D2-40CA266A9A8C}" type="slidenum">
              <a:rPr lang="en-NZ" smtClean="0"/>
              <a:pPr/>
              <a:t>11</a:t>
            </a:fld>
            <a:endParaRPr lang="en-NZ" dirty="0"/>
          </a:p>
        </p:txBody>
      </p:sp>
    </p:spTree>
    <p:extLst>
      <p:ext uri="{BB962C8B-B14F-4D97-AF65-F5344CB8AC3E}">
        <p14:creationId xmlns:p14="http://schemas.microsoft.com/office/powerpoint/2010/main" val="10137346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err="1"/>
              <a:t>Feigin</a:t>
            </a:r>
            <a:r>
              <a:rPr lang="en-NZ" dirty="0"/>
              <a:t> et al had 41 per 100,000 per year for mod/</a:t>
            </a:r>
            <a:r>
              <a:rPr lang="en-NZ" dirty="0" err="1"/>
              <a:t>sev</a:t>
            </a:r>
            <a:r>
              <a:rPr lang="en-NZ" dirty="0"/>
              <a:t>, so we are seeing only what, one in six of the events.</a:t>
            </a:r>
          </a:p>
        </p:txBody>
      </p:sp>
      <p:sp>
        <p:nvSpPr>
          <p:cNvPr id="4" name="Slide Number Placeholder 3"/>
          <p:cNvSpPr>
            <a:spLocks noGrp="1"/>
          </p:cNvSpPr>
          <p:nvPr>
            <p:ph type="sldNum" sz="quarter" idx="10"/>
          </p:nvPr>
        </p:nvSpPr>
        <p:spPr/>
        <p:txBody>
          <a:bodyPr/>
          <a:lstStyle/>
          <a:p>
            <a:fld id="{C3A40188-4F3D-4C8C-A5D2-40CA266A9A8C}" type="slidenum">
              <a:rPr lang="en-NZ" smtClean="0"/>
              <a:pPr/>
              <a:t>16</a:t>
            </a:fld>
            <a:endParaRPr lang="en-NZ"/>
          </a:p>
        </p:txBody>
      </p:sp>
    </p:spTree>
    <p:extLst>
      <p:ext uri="{BB962C8B-B14F-4D97-AF65-F5344CB8AC3E}">
        <p14:creationId xmlns:p14="http://schemas.microsoft.com/office/powerpoint/2010/main" val="33324510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2" descr="Z:\CavitABI\Resources\Logo\ABI_logo.jpg"/>
          <p:cNvPicPr>
            <a:picLocks noChangeAspect="1" noChangeArrowheads="1"/>
          </p:cNvPicPr>
          <p:nvPr userDrawn="1"/>
        </p:nvPicPr>
        <p:blipFill>
          <a:blip r:embed="rId2" cstate="print"/>
          <a:srcRect/>
          <a:stretch>
            <a:fillRect/>
          </a:stretch>
        </p:blipFill>
        <p:spPr bwMode="auto">
          <a:xfrm>
            <a:off x="179512" y="1472438"/>
            <a:ext cx="3619327" cy="1747384"/>
          </a:xfrm>
          <a:prstGeom prst="rect">
            <a:avLst/>
          </a:prstGeom>
          <a:noFill/>
        </p:spPr>
      </p:pic>
      <p:sp>
        <p:nvSpPr>
          <p:cNvPr id="2" name="Title 1"/>
          <p:cNvSpPr>
            <a:spLocks noGrp="1"/>
          </p:cNvSpPr>
          <p:nvPr>
            <p:ph type="ctrTitle"/>
          </p:nvPr>
        </p:nvSpPr>
        <p:spPr>
          <a:xfrm>
            <a:off x="611560" y="3111810"/>
            <a:ext cx="7772400" cy="594066"/>
          </a:xfrm>
        </p:spPr>
        <p:txBody>
          <a:bodyPr/>
          <a:lstStyle>
            <a:lvl1pPr algn="l">
              <a:defRPr>
                <a:solidFill>
                  <a:srgbClr val="197D97"/>
                </a:solidFill>
              </a:defRPr>
            </a:lvl1pPr>
          </a:lstStyle>
          <a:p>
            <a:r>
              <a:rPr lang="en-US" dirty="0"/>
              <a:t>Click to edit Master title style</a:t>
            </a:r>
            <a:endParaRPr lang="en-NZ" dirty="0"/>
          </a:p>
        </p:txBody>
      </p:sp>
      <p:sp>
        <p:nvSpPr>
          <p:cNvPr id="3" name="Subtitle 2"/>
          <p:cNvSpPr>
            <a:spLocks noGrp="1"/>
          </p:cNvSpPr>
          <p:nvPr>
            <p:ph type="subTitle" idx="1"/>
          </p:nvPr>
        </p:nvSpPr>
        <p:spPr>
          <a:xfrm>
            <a:off x="611560" y="3651870"/>
            <a:ext cx="7768952" cy="432048"/>
          </a:xfrm>
        </p:spPr>
        <p:txBody>
          <a:bodyPr/>
          <a:lstStyle>
            <a:lvl1pPr marL="0" indent="0" algn="l">
              <a:buNone/>
              <a:defRPr>
                <a:solidFill>
                  <a:srgbClr val="197D97"/>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NZ" dirty="0"/>
          </a:p>
        </p:txBody>
      </p:sp>
      <p:sp>
        <p:nvSpPr>
          <p:cNvPr id="4" name="Date Placeholder 3"/>
          <p:cNvSpPr>
            <a:spLocks noGrp="1"/>
          </p:cNvSpPr>
          <p:nvPr>
            <p:ph type="dt" sz="half" idx="10"/>
          </p:nvPr>
        </p:nvSpPr>
        <p:spPr/>
        <p:txBody>
          <a:bodyPr/>
          <a:lstStyle/>
          <a:p>
            <a:fld id="{4CE51057-B1D2-49C7-B880-C280265C37CA}" type="datetimeFigureOut">
              <a:rPr lang="en-NZ" smtClean="0"/>
              <a:pPr/>
              <a:t>11/09/2017</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C62E962-E40C-4709-82F5-46D77ED57239}" type="slidenum">
              <a:rPr lang="en-NZ" smtClean="0"/>
              <a:pPr/>
              <a:t>‹#›</a:t>
            </a:fld>
            <a:endParaRPr lang="en-NZ"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a:t>Click to edit Master title style</a:t>
            </a:r>
            <a:endParaRPr lang="en-NZ"/>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dirty="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E51057-B1D2-49C7-B880-C280265C37CA}" type="datetimeFigureOut">
              <a:rPr lang="en-NZ" smtClean="0"/>
              <a:pPr/>
              <a:t>11/09/2017</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4C62E962-E40C-4709-82F5-46D77ED57239}" type="slidenum">
              <a:rPr lang="en-NZ" smtClean="0"/>
              <a:pPr/>
              <a:t>‹#›</a:t>
            </a:fld>
            <a:endParaRPr lang="en-NZ"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4CE51057-B1D2-49C7-B880-C280265C37CA}" type="datetimeFigureOut">
              <a:rPr lang="en-NZ" smtClean="0"/>
              <a:pPr/>
              <a:t>11/09/2017</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C62E962-E40C-4709-82F5-46D77ED57239}" type="slidenum">
              <a:rPr lang="en-NZ" smtClean="0"/>
              <a:pPr/>
              <a:t>‹#›</a:t>
            </a:fld>
            <a:endParaRPr lang="en-NZ"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4CE51057-B1D2-49C7-B880-C280265C37CA}" type="datetimeFigureOut">
              <a:rPr lang="en-NZ" smtClean="0"/>
              <a:pPr/>
              <a:t>11/09/2017</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C62E962-E40C-4709-82F5-46D77ED57239}" type="slidenum">
              <a:rPr lang="en-NZ" smtClean="0"/>
              <a:pPr/>
              <a:t>‹#›</a:t>
            </a:fld>
            <a:endParaRPr lang="en-NZ"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23528" y="213488"/>
            <a:ext cx="6768752" cy="702078"/>
          </a:xfrm>
        </p:spPr>
        <p:txBody>
          <a:bodyPr>
            <a:normAutofit/>
          </a:bodyPr>
          <a:lstStyle>
            <a:lvl1pPr>
              <a:defRPr sz="3600">
                <a:solidFill>
                  <a:srgbClr val="197D97"/>
                </a:solidFill>
              </a:defRPr>
            </a:lvl1pPr>
          </a:lstStyle>
          <a:p>
            <a:r>
              <a:rPr lang="en-US" dirty="0"/>
              <a:t>Click to edit Master title style</a:t>
            </a:r>
            <a:endParaRPr lang="en-NZ" dirty="0"/>
          </a:p>
        </p:txBody>
      </p:sp>
      <p:sp>
        <p:nvSpPr>
          <p:cNvPr id="3" name="Content Placeholder 2"/>
          <p:cNvSpPr>
            <a:spLocks noGrp="1"/>
          </p:cNvSpPr>
          <p:nvPr>
            <p:ph idx="1"/>
          </p:nvPr>
        </p:nvSpPr>
        <p:spPr>
          <a:xfrm>
            <a:off x="323528" y="1200151"/>
            <a:ext cx="8363272" cy="3394472"/>
          </a:xfrm>
        </p:spPr>
        <p:txBody>
          <a:bodyPr/>
          <a:lstStyle>
            <a:lvl1pPr>
              <a:defRPr sz="2800"/>
            </a:lvl1pPr>
            <a:lvl2pPr>
              <a:buFont typeface="Arial" pitchFamily="34" charset="0"/>
              <a:buChar char="•"/>
              <a:defRPr sz="2800">
                <a:solidFill>
                  <a:srgbClr val="197D97"/>
                </a:solidFill>
              </a:defRPr>
            </a:lvl2pPr>
            <a:lvl3pPr>
              <a:defRPr sz="2400"/>
            </a:lvl3pPr>
            <a:lvl4pPr>
              <a:buFont typeface="Arial" pitchFamily="34" charset="0"/>
              <a:buChar char="•"/>
              <a:defRPr sz="2400">
                <a:solidFill>
                  <a:srgbClr val="197D97"/>
                </a:solidFill>
              </a:defRPr>
            </a:lvl4pPr>
            <a:lvl5pPr>
              <a:buFont typeface="Arial" pitchFamily="34" charset="0"/>
              <a:buChar char="•"/>
              <a:defRPr sz="16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4" name="Date Placeholder 3"/>
          <p:cNvSpPr>
            <a:spLocks noGrp="1"/>
          </p:cNvSpPr>
          <p:nvPr>
            <p:ph type="dt" sz="half" idx="10"/>
          </p:nvPr>
        </p:nvSpPr>
        <p:spPr/>
        <p:txBody>
          <a:bodyPr/>
          <a:lstStyle/>
          <a:p>
            <a:fld id="{4CE51057-B1D2-49C7-B880-C280265C37CA}" type="datetimeFigureOut">
              <a:rPr lang="en-NZ" smtClean="0"/>
              <a:pPr/>
              <a:t>11/09/2017</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C62E962-E40C-4709-82F5-46D77ED57239}" type="slidenum">
              <a:rPr lang="en-NZ" smtClean="0"/>
              <a:pPr/>
              <a:t>‹#›</a:t>
            </a:fld>
            <a:endParaRPr lang="en-NZ" dirty="0"/>
          </a:p>
        </p:txBody>
      </p:sp>
      <p:pic>
        <p:nvPicPr>
          <p:cNvPr id="7" name="Picture 2" descr="Z:\CavitABI\Resources\Logo\ABI_logo.jpg"/>
          <p:cNvPicPr>
            <a:picLocks noChangeAspect="1" noChangeArrowheads="1"/>
          </p:cNvPicPr>
          <p:nvPr userDrawn="1"/>
        </p:nvPicPr>
        <p:blipFill>
          <a:blip r:embed="rId2" cstate="print"/>
          <a:srcRect/>
          <a:stretch>
            <a:fillRect/>
          </a:stretch>
        </p:blipFill>
        <p:spPr bwMode="auto">
          <a:xfrm>
            <a:off x="7164288" y="123478"/>
            <a:ext cx="1944215" cy="938653"/>
          </a:xfrm>
          <a:prstGeom prst="rect">
            <a:avLst/>
          </a:prstGeom>
          <a:noFill/>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8" name="Rectangle 7"/>
          <p:cNvSpPr/>
          <p:nvPr userDrawn="1"/>
        </p:nvSpPr>
        <p:spPr>
          <a:xfrm>
            <a:off x="0" y="0"/>
            <a:ext cx="9144000" cy="5143500"/>
          </a:xfrm>
          <a:prstGeom prst="rect">
            <a:avLst/>
          </a:prstGeom>
          <a:solidFill>
            <a:srgbClr val="197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2" name="Title 1"/>
          <p:cNvSpPr>
            <a:spLocks noGrp="1"/>
          </p:cNvSpPr>
          <p:nvPr>
            <p:ph type="title"/>
          </p:nvPr>
        </p:nvSpPr>
        <p:spPr>
          <a:xfrm>
            <a:off x="323528" y="213488"/>
            <a:ext cx="6768752" cy="702078"/>
          </a:xfrm>
        </p:spPr>
        <p:txBody>
          <a:bodyPr>
            <a:normAutofit/>
          </a:bodyPr>
          <a:lstStyle>
            <a:lvl1pPr>
              <a:defRPr sz="3600">
                <a:solidFill>
                  <a:schemeClr val="bg1"/>
                </a:solidFill>
              </a:defRPr>
            </a:lvl1pPr>
          </a:lstStyle>
          <a:p>
            <a:r>
              <a:rPr lang="en-US" dirty="0"/>
              <a:t>Click to edit Master title style</a:t>
            </a:r>
            <a:endParaRPr lang="en-NZ" dirty="0"/>
          </a:p>
        </p:txBody>
      </p:sp>
      <p:sp>
        <p:nvSpPr>
          <p:cNvPr id="3" name="Content Placeholder 2"/>
          <p:cNvSpPr>
            <a:spLocks noGrp="1"/>
          </p:cNvSpPr>
          <p:nvPr>
            <p:ph idx="1"/>
          </p:nvPr>
        </p:nvSpPr>
        <p:spPr>
          <a:xfrm>
            <a:off x="323528" y="1200151"/>
            <a:ext cx="8363272" cy="3394472"/>
          </a:xfrm>
        </p:spPr>
        <p:txBody>
          <a:bodyPr/>
          <a:lstStyle>
            <a:lvl1pPr>
              <a:defRPr sz="2800">
                <a:solidFill>
                  <a:schemeClr val="bg1"/>
                </a:solidFill>
              </a:defRPr>
            </a:lvl1pPr>
            <a:lvl2pPr>
              <a:buFont typeface="Arial" pitchFamily="34" charset="0"/>
              <a:buChar char="•"/>
              <a:defRPr sz="2800">
                <a:solidFill>
                  <a:schemeClr val="tx1"/>
                </a:solidFill>
              </a:defRPr>
            </a:lvl2pPr>
            <a:lvl3pPr>
              <a:defRPr sz="2400">
                <a:solidFill>
                  <a:schemeClr val="bg1"/>
                </a:solidFill>
              </a:defRPr>
            </a:lvl3pPr>
            <a:lvl4pPr>
              <a:buFont typeface="Arial" pitchFamily="34" charset="0"/>
              <a:buChar char="•"/>
              <a:defRPr sz="2400">
                <a:solidFill>
                  <a:schemeClr val="tx1"/>
                </a:solidFill>
              </a:defRPr>
            </a:lvl4pPr>
            <a:lvl5pPr>
              <a:buFont typeface="Arial" pitchFamily="34" charset="0"/>
              <a:buChar char="•"/>
              <a:defRPr sz="1600">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4" name="Date Placeholder 3"/>
          <p:cNvSpPr>
            <a:spLocks noGrp="1"/>
          </p:cNvSpPr>
          <p:nvPr>
            <p:ph type="dt" sz="half" idx="10"/>
          </p:nvPr>
        </p:nvSpPr>
        <p:spPr/>
        <p:txBody>
          <a:bodyPr/>
          <a:lstStyle/>
          <a:p>
            <a:fld id="{4CE51057-B1D2-49C7-B880-C280265C37CA}" type="datetimeFigureOut">
              <a:rPr lang="en-NZ" smtClean="0"/>
              <a:pPr/>
              <a:t>11/09/2017</a:t>
            </a:fld>
            <a:endParaRPr lang="en-NZ" dirty="0"/>
          </a:p>
        </p:txBody>
      </p:sp>
      <p:sp>
        <p:nvSpPr>
          <p:cNvPr id="5" name="Footer Placeholder 4"/>
          <p:cNvSpPr>
            <a:spLocks noGrp="1"/>
          </p:cNvSpPr>
          <p:nvPr>
            <p:ph type="ftr" sz="quarter" idx="11"/>
          </p:nvPr>
        </p:nvSpPr>
        <p:spPr/>
        <p:txBody>
          <a:bodyPr/>
          <a:lstStyle/>
          <a:p>
            <a:endParaRPr lang="en-NZ" dirty="0"/>
          </a:p>
        </p:txBody>
      </p:sp>
      <p:sp>
        <p:nvSpPr>
          <p:cNvPr id="6" name="Slide Number Placeholder 5"/>
          <p:cNvSpPr>
            <a:spLocks noGrp="1"/>
          </p:cNvSpPr>
          <p:nvPr>
            <p:ph type="sldNum" sz="quarter" idx="12"/>
          </p:nvPr>
        </p:nvSpPr>
        <p:spPr/>
        <p:txBody>
          <a:bodyPr/>
          <a:lstStyle/>
          <a:p>
            <a:fld id="{4C62E962-E40C-4709-82F5-46D77ED57239}" type="slidenum">
              <a:rPr lang="en-NZ" smtClean="0"/>
              <a:pPr/>
              <a:t>‹#›</a:t>
            </a:fld>
            <a:endParaRPr lang="en-NZ" dirty="0"/>
          </a:p>
        </p:txBody>
      </p:sp>
      <p:pic>
        <p:nvPicPr>
          <p:cNvPr id="9" name="Picture 2" descr="Z:\CavitABI\Resources\Logo\ABI_logo_monochrome_white.png"/>
          <p:cNvPicPr>
            <a:picLocks noChangeAspect="1" noChangeArrowheads="1"/>
          </p:cNvPicPr>
          <p:nvPr userDrawn="1"/>
        </p:nvPicPr>
        <p:blipFill>
          <a:blip r:embed="rId2" cstate="print"/>
          <a:srcRect/>
          <a:stretch>
            <a:fillRect/>
          </a:stretch>
        </p:blipFill>
        <p:spPr bwMode="auto">
          <a:xfrm>
            <a:off x="7164288" y="121589"/>
            <a:ext cx="1944215" cy="937993"/>
          </a:xfrm>
          <a:prstGeom prst="rect">
            <a:avLst/>
          </a:prstGeom>
          <a:noFill/>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7" name="Rectangle 6"/>
          <p:cNvSpPr/>
          <p:nvPr userDrawn="1"/>
        </p:nvSpPr>
        <p:spPr>
          <a:xfrm>
            <a:off x="0" y="0"/>
            <a:ext cx="9144000" cy="5143500"/>
          </a:xfrm>
          <a:prstGeom prst="rect">
            <a:avLst/>
          </a:prstGeom>
          <a:solidFill>
            <a:srgbClr val="197D9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pic>
        <p:nvPicPr>
          <p:cNvPr id="1026" name="Picture 2" descr="Z:\CavitABI\Resources\Logo\ABI_logo_monochrome_white.png"/>
          <p:cNvPicPr>
            <a:picLocks noChangeAspect="1" noChangeArrowheads="1"/>
          </p:cNvPicPr>
          <p:nvPr userDrawn="1"/>
        </p:nvPicPr>
        <p:blipFill>
          <a:blip r:embed="rId2" cstate="print"/>
          <a:srcRect/>
          <a:stretch>
            <a:fillRect/>
          </a:stretch>
        </p:blipFill>
        <p:spPr bwMode="auto">
          <a:xfrm>
            <a:off x="2035969" y="1347614"/>
            <a:ext cx="4840287" cy="2335213"/>
          </a:xfrm>
          <a:prstGeom prst="rect">
            <a:avLst/>
          </a:prstGeom>
          <a:noFill/>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4CE51057-B1D2-49C7-B880-C280265C37CA}" type="datetimeFigureOut">
              <a:rPr lang="en-NZ" smtClean="0"/>
              <a:pPr/>
              <a:t>11/09/2017</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4C62E962-E40C-4709-82F5-46D77ED57239}" type="slidenum">
              <a:rPr lang="en-NZ" smtClean="0"/>
              <a:pPr/>
              <a:t>‹#›</a:t>
            </a:fld>
            <a:endParaRPr lang="en-NZ"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NZ"/>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4CE51057-B1D2-49C7-B880-C280265C37CA}" type="datetimeFigureOut">
              <a:rPr lang="en-NZ" smtClean="0"/>
              <a:pPr/>
              <a:t>11/09/2017</a:t>
            </a:fld>
            <a:endParaRPr lang="en-NZ" dirty="0"/>
          </a:p>
        </p:txBody>
      </p:sp>
      <p:sp>
        <p:nvSpPr>
          <p:cNvPr id="8" name="Footer Placeholder 7"/>
          <p:cNvSpPr>
            <a:spLocks noGrp="1"/>
          </p:cNvSpPr>
          <p:nvPr>
            <p:ph type="ftr" sz="quarter" idx="11"/>
          </p:nvPr>
        </p:nvSpPr>
        <p:spPr/>
        <p:txBody>
          <a:bodyPr/>
          <a:lstStyle/>
          <a:p>
            <a:endParaRPr lang="en-NZ" dirty="0"/>
          </a:p>
        </p:txBody>
      </p:sp>
      <p:sp>
        <p:nvSpPr>
          <p:cNvPr id="9" name="Slide Number Placeholder 8"/>
          <p:cNvSpPr>
            <a:spLocks noGrp="1"/>
          </p:cNvSpPr>
          <p:nvPr>
            <p:ph type="sldNum" sz="quarter" idx="12"/>
          </p:nvPr>
        </p:nvSpPr>
        <p:spPr/>
        <p:txBody>
          <a:bodyPr/>
          <a:lstStyle/>
          <a:p>
            <a:fld id="{4C62E962-E40C-4709-82F5-46D77ED57239}" type="slidenum">
              <a:rPr lang="en-NZ" smtClean="0"/>
              <a:pPr/>
              <a:t>‹#›</a:t>
            </a:fld>
            <a:endParaRPr lang="en-NZ"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4CE51057-B1D2-49C7-B880-C280265C37CA}" type="datetimeFigureOut">
              <a:rPr lang="en-NZ" smtClean="0"/>
              <a:pPr/>
              <a:t>11/09/2017</a:t>
            </a:fld>
            <a:endParaRPr lang="en-NZ" dirty="0"/>
          </a:p>
        </p:txBody>
      </p:sp>
      <p:sp>
        <p:nvSpPr>
          <p:cNvPr id="4" name="Footer Placeholder 3"/>
          <p:cNvSpPr>
            <a:spLocks noGrp="1"/>
          </p:cNvSpPr>
          <p:nvPr>
            <p:ph type="ftr" sz="quarter" idx="11"/>
          </p:nvPr>
        </p:nvSpPr>
        <p:spPr/>
        <p:txBody>
          <a:bodyPr/>
          <a:lstStyle/>
          <a:p>
            <a:endParaRPr lang="en-NZ" dirty="0"/>
          </a:p>
        </p:txBody>
      </p:sp>
      <p:sp>
        <p:nvSpPr>
          <p:cNvPr id="5" name="Slide Number Placeholder 4"/>
          <p:cNvSpPr>
            <a:spLocks noGrp="1"/>
          </p:cNvSpPr>
          <p:nvPr>
            <p:ph type="sldNum" sz="quarter" idx="12"/>
          </p:nvPr>
        </p:nvSpPr>
        <p:spPr/>
        <p:txBody>
          <a:bodyPr/>
          <a:lstStyle/>
          <a:p>
            <a:fld id="{4C62E962-E40C-4709-82F5-46D77ED57239}" type="slidenum">
              <a:rPr lang="en-NZ" smtClean="0"/>
              <a:pPr/>
              <a:t>‹#›</a:t>
            </a:fld>
            <a:endParaRPr lang="en-NZ"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E51057-B1D2-49C7-B880-C280265C37CA}" type="datetimeFigureOut">
              <a:rPr lang="en-NZ" smtClean="0"/>
              <a:pPr/>
              <a:t>11/09/2017</a:t>
            </a:fld>
            <a:endParaRPr lang="en-NZ" dirty="0"/>
          </a:p>
        </p:txBody>
      </p:sp>
      <p:sp>
        <p:nvSpPr>
          <p:cNvPr id="3" name="Footer Placeholder 2"/>
          <p:cNvSpPr>
            <a:spLocks noGrp="1"/>
          </p:cNvSpPr>
          <p:nvPr>
            <p:ph type="ftr" sz="quarter" idx="11"/>
          </p:nvPr>
        </p:nvSpPr>
        <p:spPr/>
        <p:txBody>
          <a:bodyPr/>
          <a:lstStyle/>
          <a:p>
            <a:endParaRPr lang="en-NZ" dirty="0"/>
          </a:p>
        </p:txBody>
      </p:sp>
      <p:sp>
        <p:nvSpPr>
          <p:cNvPr id="4" name="Slide Number Placeholder 3"/>
          <p:cNvSpPr>
            <a:spLocks noGrp="1"/>
          </p:cNvSpPr>
          <p:nvPr>
            <p:ph type="sldNum" sz="quarter" idx="12"/>
          </p:nvPr>
        </p:nvSpPr>
        <p:spPr/>
        <p:txBody>
          <a:bodyPr/>
          <a:lstStyle/>
          <a:p>
            <a:fld id="{4C62E962-E40C-4709-82F5-46D77ED57239}" type="slidenum">
              <a:rPr lang="en-NZ" smtClean="0"/>
              <a:pPr/>
              <a:t>‹#›</a:t>
            </a:fld>
            <a:endParaRPr lang="en-NZ"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a:t>Click to edit Master title style</a:t>
            </a:r>
            <a:endParaRPr lang="en-NZ"/>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CE51057-B1D2-49C7-B880-C280265C37CA}" type="datetimeFigureOut">
              <a:rPr lang="en-NZ" smtClean="0"/>
              <a:pPr/>
              <a:t>11/09/2017</a:t>
            </a:fld>
            <a:endParaRPr lang="en-NZ" dirty="0"/>
          </a:p>
        </p:txBody>
      </p:sp>
      <p:sp>
        <p:nvSpPr>
          <p:cNvPr id="6" name="Footer Placeholder 5"/>
          <p:cNvSpPr>
            <a:spLocks noGrp="1"/>
          </p:cNvSpPr>
          <p:nvPr>
            <p:ph type="ftr" sz="quarter" idx="11"/>
          </p:nvPr>
        </p:nvSpPr>
        <p:spPr/>
        <p:txBody>
          <a:bodyPr/>
          <a:lstStyle/>
          <a:p>
            <a:endParaRPr lang="en-NZ" dirty="0"/>
          </a:p>
        </p:txBody>
      </p:sp>
      <p:sp>
        <p:nvSpPr>
          <p:cNvPr id="7" name="Slide Number Placeholder 6"/>
          <p:cNvSpPr>
            <a:spLocks noGrp="1"/>
          </p:cNvSpPr>
          <p:nvPr>
            <p:ph type="sldNum" sz="quarter" idx="12"/>
          </p:nvPr>
        </p:nvSpPr>
        <p:spPr/>
        <p:txBody>
          <a:bodyPr/>
          <a:lstStyle/>
          <a:p>
            <a:fld id="{4C62E962-E40C-4709-82F5-46D77ED57239}" type="slidenum">
              <a:rPr lang="en-NZ" smtClean="0"/>
              <a:pPr/>
              <a:t>‹#›</a:t>
            </a:fld>
            <a:endParaRPr lang="en-NZ"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dirty="0"/>
              <a:t>Click to edit Master title style</a:t>
            </a:r>
            <a:endParaRPr lang="en-NZ" dirty="0"/>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NZ" dirty="0"/>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CE51057-B1D2-49C7-B880-C280265C37CA}" type="datetimeFigureOut">
              <a:rPr lang="en-NZ" smtClean="0"/>
              <a:pPr/>
              <a:t>11/09/2017</a:t>
            </a:fld>
            <a:endParaRPr lang="en-NZ" dirty="0"/>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dirty="0"/>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4C62E962-E40C-4709-82F5-46D77ED57239}" type="slidenum">
              <a:rPr lang="en-NZ" smtClean="0"/>
              <a:pPr/>
              <a:t>‹#›</a:t>
            </a:fld>
            <a:endParaRPr lang="en-NZ"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l" defTabSz="914400" rtl="0" eaLnBrk="1" latinLnBrk="0" hangingPunct="1">
        <a:spcBef>
          <a:spcPct val="0"/>
        </a:spcBef>
        <a:buNone/>
        <a:defRPr sz="4400" kern="1200">
          <a:solidFill>
            <a:srgbClr val="197D97"/>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rgbClr val="197D97"/>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400" kern="1200">
          <a:solidFill>
            <a:srgbClr val="197D97"/>
          </a:solidFill>
          <a:latin typeface="+mn-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5.jpeg"/></Relationships>
</file>

<file path=ppt/slides/_rels/slide10.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chart" Target="../charts/chart6.xml"/></Relationships>
</file>

<file path=ppt/slides/_rels/slide11.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chart" Target="../charts/chart3.xml"/></Relationships>
</file>

<file path=ppt/slides/_rels/slide9.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Group 11"/>
          <p:cNvGrpSpPr/>
          <p:nvPr/>
        </p:nvGrpSpPr>
        <p:grpSpPr>
          <a:xfrm>
            <a:off x="0" y="-1"/>
            <a:ext cx="9144000" cy="5143502"/>
            <a:chOff x="0" y="-1"/>
            <a:chExt cx="9144000" cy="5143502"/>
          </a:xfrm>
        </p:grpSpPr>
        <p:pic>
          <p:nvPicPr>
            <p:cNvPr id="4" name="Picture 3" descr="bg.png"/>
            <p:cNvPicPr>
              <a:picLocks noChangeAspect="1"/>
            </p:cNvPicPr>
            <p:nvPr/>
          </p:nvPicPr>
          <p:blipFill>
            <a:blip r:embed="rId2" cstate="print"/>
            <a:srcRect b="25000"/>
            <a:stretch>
              <a:fillRect/>
            </a:stretch>
          </p:blipFill>
          <p:spPr>
            <a:xfrm>
              <a:off x="2567946" y="-1"/>
              <a:ext cx="1287681" cy="5143501"/>
            </a:xfrm>
            <a:prstGeom prst="rect">
              <a:avLst/>
            </a:prstGeom>
          </p:spPr>
        </p:pic>
        <p:pic>
          <p:nvPicPr>
            <p:cNvPr id="5" name="Picture 4" descr="bg.png"/>
            <p:cNvPicPr>
              <a:picLocks noChangeAspect="1"/>
            </p:cNvPicPr>
            <p:nvPr/>
          </p:nvPicPr>
          <p:blipFill>
            <a:blip r:embed="rId2" cstate="print"/>
            <a:srcRect b="25000"/>
            <a:stretch>
              <a:fillRect/>
            </a:stretch>
          </p:blipFill>
          <p:spPr>
            <a:xfrm>
              <a:off x="3851919" y="-1"/>
              <a:ext cx="1287681" cy="5143501"/>
            </a:xfrm>
            <a:prstGeom prst="rect">
              <a:avLst/>
            </a:prstGeom>
          </p:spPr>
        </p:pic>
        <p:pic>
          <p:nvPicPr>
            <p:cNvPr id="6" name="Picture 5" descr="bg.png"/>
            <p:cNvPicPr>
              <a:picLocks noChangeAspect="1"/>
            </p:cNvPicPr>
            <p:nvPr/>
          </p:nvPicPr>
          <p:blipFill>
            <a:blip r:embed="rId2" cstate="print"/>
            <a:srcRect b="25000"/>
            <a:stretch>
              <a:fillRect/>
            </a:stretch>
          </p:blipFill>
          <p:spPr>
            <a:xfrm>
              <a:off x="5135892" y="0"/>
              <a:ext cx="1287681" cy="5143501"/>
            </a:xfrm>
            <a:prstGeom prst="rect">
              <a:avLst/>
            </a:prstGeom>
          </p:spPr>
        </p:pic>
        <p:pic>
          <p:nvPicPr>
            <p:cNvPr id="7" name="Picture 6" descr="bg.png"/>
            <p:cNvPicPr>
              <a:picLocks noChangeAspect="1"/>
            </p:cNvPicPr>
            <p:nvPr/>
          </p:nvPicPr>
          <p:blipFill>
            <a:blip r:embed="rId2" cstate="print"/>
            <a:srcRect b="25000"/>
            <a:stretch>
              <a:fillRect/>
            </a:stretch>
          </p:blipFill>
          <p:spPr>
            <a:xfrm>
              <a:off x="7703838" y="0"/>
              <a:ext cx="1287681" cy="5143501"/>
            </a:xfrm>
            <a:prstGeom prst="rect">
              <a:avLst/>
            </a:prstGeom>
          </p:spPr>
        </p:pic>
        <p:pic>
          <p:nvPicPr>
            <p:cNvPr id="8" name="Picture 7" descr="bg.png"/>
            <p:cNvPicPr>
              <a:picLocks noChangeAspect="1"/>
            </p:cNvPicPr>
            <p:nvPr/>
          </p:nvPicPr>
          <p:blipFill>
            <a:blip r:embed="rId2" cstate="print"/>
            <a:srcRect b="25000"/>
            <a:stretch>
              <a:fillRect/>
            </a:stretch>
          </p:blipFill>
          <p:spPr>
            <a:xfrm>
              <a:off x="6419865" y="0"/>
              <a:ext cx="1287681" cy="5143501"/>
            </a:xfrm>
            <a:prstGeom prst="rect">
              <a:avLst/>
            </a:prstGeom>
          </p:spPr>
        </p:pic>
        <p:pic>
          <p:nvPicPr>
            <p:cNvPr id="9" name="Picture 8" descr="bg.png"/>
            <p:cNvPicPr>
              <a:picLocks noChangeAspect="1"/>
            </p:cNvPicPr>
            <p:nvPr/>
          </p:nvPicPr>
          <p:blipFill>
            <a:blip r:embed="rId2" cstate="print"/>
            <a:srcRect b="25000"/>
            <a:stretch>
              <a:fillRect/>
            </a:stretch>
          </p:blipFill>
          <p:spPr>
            <a:xfrm>
              <a:off x="1283973" y="-1"/>
              <a:ext cx="1287681" cy="5143501"/>
            </a:xfrm>
            <a:prstGeom prst="rect">
              <a:avLst/>
            </a:prstGeom>
          </p:spPr>
        </p:pic>
        <p:pic>
          <p:nvPicPr>
            <p:cNvPr id="10" name="Picture 9" descr="bg.png"/>
            <p:cNvPicPr>
              <a:picLocks noChangeAspect="1"/>
            </p:cNvPicPr>
            <p:nvPr/>
          </p:nvPicPr>
          <p:blipFill>
            <a:blip r:embed="rId2" cstate="print"/>
            <a:srcRect b="25000"/>
            <a:stretch>
              <a:fillRect/>
            </a:stretch>
          </p:blipFill>
          <p:spPr>
            <a:xfrm>
              <a:off x="0" y="0"/>
              <a:ext cx="1287681" cy="5143501"/>
            </a:xfrm>
            <a:prstGeom prst="rect">
              <a:avLst/>
            </a:prstGeom>
          </p:spPr>
        </p:pic>
        <p:pic>
          <p:nvPicPr>
            <p:cNvPr id="11" name="Picture 10" descr="bg.png"/>
            <p:cNvPicPr>
              <a:picLocks noChangeAspect="1"/>
            </p:cNvPicPr>
            <p:nvPr/>
          </p:nvPicPr>
          <p:blipFill>
            <a:blip r:embed="rId2" cstate="print"/>
            <a:srcRect r="87870" b="25000"/>
            <a:stretch>
              <a:fillRect/>
            </a:stretch>
          </p:blipFill>
          <p:spPr>
            <a:xfrm>
              <a:off x="8987809" y="-1"/>
              <a:ext cx="156191" cy="5143501"/>
            </a:xfrm>
            <a:prstGeom prst="rect">
              <a:avLst/>
            </a:prstGeom>
          </p:spPr>
        </p:pic>
      </p:grpSp>
      <p:grpSp>
        <p:nvGrpSpPr>
          <p:cNvPr id="3" name="Group 2"/>
          <p:cNvGrpSpPr/>
          <p:nvPr/>
        </p:nvGrpSpPr>
        <p:grpSpPr>
          <a:xfrm>
            <a:off x="1547664" y="227287"/>
            <a:ext cx="6048672" cy="4688925"/>
            <a:chOff x="1547664" y="227287"/>
            <a:chExt cx="6048672" cy="4688925"/>
          </a:xfrm>
        </p:grpSpPr>
        <p:sp>
          <p:nvSpPr>
            <p:cNvPr id="16" name="Rounded Rectangle 15"/>
            <p:cNvSpPr/>
            <p:nvPr/>
          </p:nvSpPr>
          <p:spPr>
            <a:xfrm>
              <a:off x="1547665" y="227287"/>
              <a:ext cx="6048671" cy="2200447"/>
            </a:xfrm>
            <a:prstGeom prst="roundRect">
              <a:avLst>
                <a:gd name="adj" fmla="val 6746"/>
              </a:avLst>
            </a:prstGeom>
            <a:solidFill>
              <a:srgbClr val="FFFFFF">
                <a:alpha val="49804"/>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7" name="Rectangle 16"/>
            <p:cNvSpPr/>
            <p:nvPr/>
          </p:nvSpPr>
          <p:spPr>
            <a:xfrm>
              <a:off x="1547664" y="3387232"/>
              <a:ext cx="6048672" cy="1488773"/>
            </a:xfrm>
            <a:prstGeom prst="rect">
              <a:avLst/>
            </a:prstGeom>
            <a:solidFill>
              <a:srgbClr val="D4A6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schemeClr val="tx1"/>
                </a:solidFill>
              </a:endParaRPr>
            </a:p>
          </p:txBody>
        </p:sp>
        <p:sp>
          <p:nvSpPr>
            <p:cNvPr id="18" name="Rounded Rectangle 17"/>
            <p:cNvSpPr/>
            <p:nvPr/>
          </p:nvSpPr>
          <p:spPr>
            <a:xfrm>
              <a:off x="1614397" y="3539654"/>
              <a:ext cx="5915206" cy="1336351"/>
            </a:xfrm>
            <a:prstGeom prst="roundRect">
              <a:avLst>
                <a:gd name="adj" fmla="val 0"/>
              </a:avLst>
            </a:prstGeom>
            <a:solidFill>
              <a:schemeClr val="bg1"/>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sz="1100" dirty="0">
                <a:solidFill>
                  <a:schemeClr val="tx1"/>
                </a:solidFill>
              </a:endParaRPr>
            </a:p>
            <a:p>
              <a:endParaRPr lang="en-US" sz="1100" dirty="0">
                <a:solidFill>
                  <a:schemeClr val="tx1"/>
                </a:solidFill>
              </a:endParaRPr>
            </a:p>
          </p:txBody>
        </p:sp>
        <p:sp>
          <p:nvSpPr>
            <p:cNvPr id="19" name="Rectangle 18"/>
            <p:cNvSpPr/>
            <p:nvPr/>
          </p:nvSpPr>
          <p:spPr>
            <a:xfrm>
              <a:off x="2393758" y="637077"/>
              <a:ext cx="4356484" cy="1569660"/>
            </a:xfrm>
            <a:prstGeom prst="rect">
              <a:avLst/>
            </a:prstGeom>
          </p:spPr>
          <p:txBody>
            <a:bodyPr wrap="square">
              <a:spAutoFit/>
            </a:bodyPr>
            <a:lstStyle/>
            <a:p>
              <a:pPr algn="ctr"/>
              <a:r>
                <a:rPr lang="en-NZ" sz="3200" b="1" dirty="0">
                  <a:solidFill>
                    <a:srgbClr val="D9531E"/>
                  </a:solidFill>
                  <a:latin typeface="Cambria" pitchFamily="18" charset="0"/>
                </a:rPr>
                <a:t>Early Rehabilitation for Traumatic Brain Injury in New Zealand</a:t>
              </a:r>
            </a:p>
          </p:txBody>
        </p:sp>
        <p:pic>
          <p:nvPicPr>
            <p:cNvPr id="20" name="Picture 19" descr="ABI_logo_FullColour.png"/>
            <p:cNvPicPr>
              <a:picLocks noChangeAspect="1"/>
            </p:cNvPicPr>
            <p:nvPr/>
          </p:nvPicPr>
          <p:blipFill>
            <a:blip r:embed="rId3" cstate="print"/>
            <a:stretch>
              <a:fillRect/>
            </a:stretch>
          </p:blipFill>
          <p:spPr>
            <a:xfrm>
              <a:off x="1763689" y="4047421"/>
              <a:ext cx="864096" cy="376422"/>
            </a:xfrm>
            <a:prstGeom prst="rect">
              <a:avLst/>
            </a:prstGeom>
          </p:spPr>
        </p:pic>
        <p:sp>
          <p:nvSpPr>
            <p:cNvPr id="22" name="Rectangle 21"/>
            <p:cNvSpPr/>
            <p:nvPr/>
          </p:nvSpPr>
          <p:spPr>
            <a:xfrm>
              <a:off x="1547664" y="4803997"/>
              <a:ext cx="6048672" cy="112215"/>
            </a:xfrm>
            <a:prstGeom prst="rect">
              <a:avLst/>
            </a:prstGeom>
            <a:solidFill>
              <a:srgbClr val="426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100" dirty="0">
                <a:latin typeface="Cambria" pitchFamily="18" charset="0"/>
              </a:endParaRPr>
            </a:p>
          </p:txBody>
        </p:sp>
        <p:sp>
          <p:nvSpPr>
            <p:cNvPr id="23" name="Rectangle 22"/>
            <p:cNvSpPr/>
            <p:nvPr/>
          </p:nvSpPr>
          <p:spPr>
            <a:xfrm>
              <a:off x="1547664" y="2355726"/>
              <a:ext cx="6048672" cy="1255937"/>
            </a:xfrm>
            <a:prstGeom prst="rect">
              <a:avLst/>
            </a:prstGeom>
            <a:solidFill>
              <a:srgbClr val="426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sz="1600" b="1" dirty="0">
                  <a:latin typeface="Cambria" pitchFamily="18" charset="0"/>
                </a:rPr>
                <a:t>New Zealand Rehabilitation Conference</a:t>
              </a:r>
            </a:p>
            <a:p>
              <a:pPr algn="ctr"/>
              <a:r>
                <a:rPr lang="en-NZ" sz="1600" b="1" dirty="0">
                  <a:latin typeface="Cambria" pitchFamily="18" charset="0"/>
                </a:rPr>
                <a:t>8-10 September, 2017</a:t>
              </a:r>
            </a:p>
            <a:p>
              <a:pPr algn="ctr"/>
              <a:r>
                <a:rPr lang="en-NZ" sz="1600" b="1" dirty="0">
                  <a:latin typeface="Cambria" pitchFamily="18" charset="0"/>
                </a:rPr>
                <a:t>Christchurch</a:t>
              </a:r>
              <a:endParaRPr lang="en-NZ" sz="1600" dirty="0">
                <a:latin typeface="Cambria" pitchFamily="18" charset="0"/>
              </a:endParaRPr>
            </a:p>
          </p:txBody>
        </p:sp>
        <p:sp>
          <p:nvSpPr>
            <p:cNvPr id="24" name="TextBox 23"/>
            <p:cNvSpPr txBox="1"/>
            <p:nvPr/>
          </p:nvSpPr>
          <p:spPr>
            <a:xfrm>
              <a:off x="3167844" y="3838497"/>
              <a:ext cx="2808312" cy="738664"/>
            </a:xfrm>
            <a:prstGeom prst="rect">
              <a:avLst/>
            </a:prstGeom>
            <a:noFill/>
          </p:spPr>
          <p:txBody>
            <a:bodyPr wrap="square" rtlCol="0">
              <a:spAutoFit/>
            </a:bodyPr>
            <a:lstStyle/>
            <a:p>
              <a:pPr algn="ctr"/>
              <a:r>
                <a:rPr lang="en-NZ" sz="1400" dirty="0"/>
                <a:t>Allison Foster, PhD</a:t>
              </a:r>
            </a:p>
            <a:p>
              <a:pPr algn="ctr"/>
              <a:endParaRPr lang="en-NZ" sz="1400" dirty="0"/>
            </a:p>
            <a:p>
              <a:pPr algn="ctr"/>
              <a:r>
                <a:rPr lang="en-NZ" sz="1400" dirty="0"/>
                <a:t>ABI Rehabilitation</a:t>
              </a:r>
            </a:p>
          </p:txBody>
        </p:sp>
      </p:grpSp>
      <p:pic>
        <p:nvPicPr>
          <p:cNvPr id="2" name="Picture 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572346" y="3957090"/>
            <a:ext cx="557084" cy="55708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Injury descriptions</a:t>
            </a:r>
          </a:p>
        </p:txBody>
      </p:sp>
      <p:graphicFrame>
        <p:nvGraphicFramePr>
          <p:cNvPr id="7" name="Chart 6">
            <a:extLst>
              <a:ext uri="{FF2B5EF4-FFF2-40B4-BE49-F238E27FC236}">
                <a16:creationId xmlns:a16="http://schemas.microsoft.com/office/drawing/2014/main" id="{728EC1E9-657D-47A7-B90B-CE241B28C5F1}"/>
              </a:ext>
            </a:extLst>
          </p:cNvPr>
          <p:cNvGraphicFramePr>
            <a:graphicFrameLocks/>
          </p:cNvGraphicFramePr>
          <p:nvPr>
            <p:extLst>
              <p:ext uri="{D42A27DB-BD31-4B8C-83A1-F6EECF244321}">
                <p14:modId xmlns:p14="http://schemas.microsoft.com/office/powerpoint/2010/main" val="3233344077"/>
              </p:ext>
            </p:extLst>
          </p:nvPr>
        </p:nvGraphicFramePr>
        <p:xfrm>
          <a:off x="4598894" y="1644938"/>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hart 9">
            <a:extLst>
              <a:ext uri="{FF2B5EF4-FFF2-40B4-BE49-F238E27FC236}">
                <a16:creationId xmlns:a16="http://schemas.microsoft.com/office/drawing/2014/main" id="{9DFA15E3-7A7F-437D-B658-E05207313347}"/>
              </a:ext>
            </a:extLst>
          </p:cNvPr>
          <p:cNvGraphicFramePr>
            <a:graphicFrameLocks/>
          </p:cNvGraphicFramePr>
          <p:nvPr>
            <p:extLst>
              <p:ext uri="{D42A27DB-BD31-4B8C-83A1-F6EECF244321}">
                <p14:modId xmlns:p14="http://schemas.microsoft.com/office/powerpoint/2010/main" val="3685072094"/>
              </p:ext>
            </p:extLst>
          </p:nvPr>
        </p:nvGraphicFramePr>
        <p:xfrm>
          <a:off x="104963" y="1635646"/>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11" name="TextBox 10">
            <a:extLst>
              <a:ext uri="{FF2B5EF4-FFF2-40B4-BE49-F238E27FC236}">
                <a16:creationId xmlns:a16="http://schemas.microsoft.com/office/drawing/2014/main" id="{932A0E67-2F4B-4AB6-9722-462D9847CF20}"/>
              </a:ext>
            </a:extLst>
          </p:cNvPr>
          <p:cNvSpPr txBox="1"/>
          <p:nvPr/>
        </p:nvSpPr>
        <p:spPr>
          <a:xfrm>
            <a:off x="1058815" y="1275606"/>
            <a:ext cx="2664296" cy="369332"/>
          </a:xfrm>
          <a:prstGeom prst="rect">
            <a:avLst/>
          </a:prstGeom>
          <a:noFill/>
        </p:spPr>
        <p:txBody>
          <a:bodyPr wrap="square" rtlCol="0">
            <a:spAutoFit/>
          </a:bodyPr>
          <a:lstStyle/>
          <a:p>
            <a:r>
              <a:rPr lang="en-NZ" dirty="0"/>
              <a:t>Average GCS = 10.1 ± 4.5</a:t>
            </a:r>
            <a:endParaRPr lang="en-US" dirty="0"/>
          </a:p>
        </p:txBody>
      </p:sp>
      <p:sp>
        <p:nvSpPr>
          <p:cNvPr id="12" name="TextBox 11">
            <a:extLst>
              <a:ext uri="{FF2B5EF4-FFF2-40B4-BE49-F238E27FC236}">
                <a16:creationId xmlns:a16="http://schemas.microsoft.com/office/drawing/2014/main" id="{9A3BEFA4-F607-4BD0-8B3C-1B3DD7B5FB05}"/>
              </a:ext>
            </a:extLst>
          </p:cNvPr>
          <p:cNvSpPr txBox="1"/>
          <p:nvPr/>
        </p:nvSpPr>
        <p:spPr>
          <a:xfrm>
            <a:off x="5307287" y="1275606"/>
            <a:ext cx="3096344" cy="369332"/>
          </a:xfrm>
          <a:prstGeom prst="rect">
            <a:avLst/>
          </a:prstGeom>
          <a:noFill/>
        </p:spPr>
        <p:txBody>
          <a:bodyPr wrap="square" rtlCol="0">
            <a:spAutoFit/>
          </a:bodyPr>
          <a:lstStyle/>
          <a:p>
            <a:r>
              <a:rPr lang="en-NZ" dirty="0"/>
              <a:t>Average PTA = 29.5 days ± 29.1</a:t>
            </a:r>
            <a:endParaRPr lang="en-US" dirty="0"/>
          </a:p>
        </p:txBody>
      </p:sp>
      <p:sp>
        <p:nvSpPr>
          <p:cNvPr id="8" name="TextBox 7">
            <a:extLst>
              <a:ext uri="{FF2B5EF4-FFF2-40B4-BE49-F238E27FC236}">
                <a16:creationId xmlns:a16="http://schemas.microsoft.com/office/drawing/2014/main" id="{85614FAD-4FD0-4E26-8AE4-513AE5F630DF}"/>
              </a:ext>
            </a:extLst>
          </p:cNvPr>
          <p:cNvSpPr txBox="1"/>
          <p:nvPr/>
        </p:nvSpPr>
        <p:spPr>
          <a:xfrm>
            <a:off x="878795" y="4690655"/>
            <a:ext cx="3024336" cy="369332"/>
          </a:xfrm>
          <a:prstGeom prst="rect">
            <a:avLst/>
          </a:prstGeom>
          <a:noFill/>
        </p:spPr>
        <p:txBody>
          <a:bodyPr wrap="square" rtlCol="0">
            <a:spAutoFit/>
          </a:bodyPr>
          <a:lstStyle/>
          <a:p>
            <a:pPr algn="ctr"/>
            <a:r>
              <a:rPr lang="en-NZ" dirty="0"/>
              <a:t>Glasgow Coma Scale</a:t>
            </a:r>
            <a:endParaRPr lang="en-US" dirty="0"/>
          </a:p>
        </p:txBody>
      </p:sp>
      <p:sp>
        <p:nvSpPr>
          <p:cNvPr id="9" name="TextBox 8">
            <a:extLst>
              <a:ext uri="{FF2B5EF4-FFF2-40B4-BE49-F238E27FC236}">
                <a16:creationId xmlns:a16="http://schemas.microsoft.com/office/drawing/2014/main" id="{9C000DFC-C528-459E-BE91-60C9D2B5B535}"/>
              </a:ext>
            </a:extLst>
          </p:cNvPr>
          <p:cNvSpPr txBox="1"/>
          <p:nvPr/>
        </p:nvSpPr>
        <p:spPr>
          <a:xfrm>
            <a:off x="5343291" y="4690655"/>
            <a:ext cx="3024336" cy="369332"/>
          </a:xfrm>
          <a:prstGeom prst="rect">
            <a:avLst/>
          </a:prstGeom>
          <a:noFill/>
        </p:spPr>
        <p:txBody>
          <a:bodyPr wrap="square" rtlCol="0">
            <a:spAutoFit/>
          </a:bodyPr>
          <a:lstStyle/>
          <a:p>
            <a:pPr algn="ctr"/>
            <a:r>
              <a:rPr lang="en-NZ" dirty="0"/>
              <a:t>Post-Traumatic Amnesia</a:t>
            </a:r>
            <a:endParaRPr lang="en-US" dirty="0"/>
          </a:p>
        </p:txBody>
      </p:sp>
    </p:spTree>
    <p:extLst>
      <p:ext uri="{BB962C8B-B14F-4D97-AF65-F5344CB8AC3E}">
        <p14:creationId xmlns:p14="http://schemas.microsoft.com/office/powerpoint/2010/main" val="1936600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Injury descriptions</a:t>
            </a:r>
          </a:p>
        </p:txBody>
      </p:sp>
      <p:graphicFrame>
        <p:nvGraphicFramePr>
          <p:cNvPr id="5" name="Chart 4">
            <a:extLst>
              <a:ext uri="{FF2B5EF4-FFF2-40B4-BE49-F238E27FC236}">
                <a16:creationId xmlns:a16="http://schemas.microsoft.com/office/drawing/2014/main" id="{A827B30C-0DEA-47D2-93D2-5AF23A81F845}"/>
              </a:ext>
            </a:extLst>
          </p:cNvPr>
          <p:cNvGraphicFramePr>
            <a:graphicFrameLocks/>
          </p:cNvGraphicFramePr>
          <p:nvPr>
            <p:extLst>
              <p:ext uri="{D42A27DB-BD31-4B8C-83A1-F6EECF244321}">
                <p14:modId xmlns:p14="http://schemas.microsoft.com/office/powerpoint/2010/main" val="30817664"/>
              </p:ext>
            </p:extLst>
          </p:nvPr>
        </p:nvGraphicFramePr>
        <p:xfrm>
          <a:off x="1043608" y="1059582"/>
          <a:ext cx="6822504" cy="2743200"/>
        </p:xfrm>
        <a:graphic>
          <a:graphicData uri="http://schemas.openxmlformats.org/drawingml/2006/chart">
            <c:chart xmlns:c="http://schemas.openxmlformats.org/drawingml/2006/chart" xmlns:r="http://schemas.openxmlformats.org/officeDocument/2006/relationships" r:id="rId3"/>
          </a:graphicData>
        </a:graphic>
      </p:graphicFrame>
      <p:sp>
        <p:nvSpPr>
          <p:cNvPr id="10" name="Rectangle 9">
            <a:extLst>
              <a:ext uri="{FF2B5EF4-FFF2-40B4-BE49-F238E27FC236}">
                <a16:creationId xmlns:a16="http://schemas.microsoft.com/office/drawing/2014/main" id="{32B16453-6475-4714-AC3F-6D71651CCBAF}"/>
              </a:ext>
            </a:extLst>
          </p:cNvPr>
          <p:cNvSpPr/>
          <p:nvPr/>
        </p:nvSpPr>
        <p:spPr>
          <a:xfrm>
            <a:off x="1619672" y="3939902"/>
            <a:ext cx="2736304" cy="288032"/>
          </a:xfrm>
          <a:prstGeom prst="rect">
            <a:avLst/>
          </a:prstGeom>
          <a:solidFill>
            <a:schemeClr val="accent2">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a:t>Brain Dysfunction</a:t>
            </a:r>
            <a:endParaRPr lang="en-US" dirty="0"/>
          </a:p>
        </p:txBody>
      </p:sp>
      <p:sp>
        <p:nvSpPr>
          <p:cNvPr id="11" name="Rectangle 10">
            <a:extLst>
              <a:ext uri="{FF2B5EF4-FFF2-40B4-BE49-F238E27FC236}">
                <a16:creationId xmlns:a16="http://schemas.microsoft.com/office/drawing/2014/main" id="{C28B0ADF-D5A4-4864-AE91-9A734C419BF4}"/>
              </a:ext>
            </a:extLst>
          </p:cNvPr>
          <p:cNvSpPr/>
          <p:nvPr/>
        </p:nvSpPr>
        <p:spPr>
          <a:xfrm>
            <a:off x="4716016" y="3939902"/>
            <a:ext cx="1800200" cy="288032"/>
          </a:xfrm>
          <a:prstGeom prst="rect">
            <a:avLst/>
          </a:prstGeom>
          <a:solidFill>
            <a:schemeClr val="accent5">
              <a:lumMod val="7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a:t>MMT</a:t>
            </a:r>
            <a:endParaRPr lang="en-US" dirty="0"/>
          </a:p>
        </p:txBody>
      </p:sp>
      <p:sp>
        <p:nvSpPr>
          <p:cNvPr id="12" name="TextBox 11">
            <a:extLst>
              <a:ext uri="{FF2B5EF4-FFF2-40B4-BE49-F238E27FC236}">
                <a16:creationId xmlns:a16="http://schemas.microsoft.com/office/drawing/2014/main" id="{CF958C67-9EF4-44F2-94F6-20E4B7EE121D}"/>
              </a:ext>
            </a:extLst>
          </p:cNvPr>
          <p:cNvSpPr txBox="1"/>
          <p:nvPr/>
        </p:nvSpPr>
        <p:spPr>
          <a:xfrm>
            <a:off x="1763688" y="4365054"/>
            <a:ext cx="936104" cy="261610"/>
          </a:xfrm>
          <a:prstGeom prst="rect">
            <a:avLst/>
          </a:prstGeom>
          <a:noFill/>
        </p:spPr>
        <p:txBody>
          <a:bodyPr wrap="square" rtlCol="0">
            <a:spAutoFit/>
          </a:bodyPr>
          <a:lstStyle/>
          <a:p>
            <a:r>
              <a:rPr lang="en-NZ" sz="1100" dirty="0"/>
              <a:t>Less severe</a:t>
            </a:r>
            <a:endParaRPr lang="en-US" sz="1100" dirty="0"/>
          </a:p>
        </p:txBody>
      </p:sp>
      <p:sp>
        <p:nvSpPr>
          <p:cNvPr id="13" name="TextBox 12">
            <a:extLst>
              <a:ext uri="{FF2B5EF4-FFF2-40B4-BE49-F238E27FC236}">
                <a16:creationId xmlns:a16="http://schemas.microsoft.com/office/drawing/2014/main" id="{F28DE201-C5E2-423C-83AE-51BADCAF01E9}"/>
              </a:ext>
            </a:extLst>
          </p:cNvPr>
          <p:cNvSpPr txBox="1"/>
          <p:nvPr/>
        </p:nvSpPr>
        <p:spPr>
          <a:xfrm>
            <a:off x="3365485" y="4365054"/>
            <a:ext cx="936104" cy="261610"/>
          </a:xfrm>
          <a:prstGeom prst="rect">
            <a:avLst/>
          </a:prstGeom>
          <a:noFill/>
        </p:spPr>
        <p:txBody>
          <a:bodyPr wrap="square" rtlCol="0">
            <a:spAutoFit/>
          </a:bodyPr>
          <a:lstStyle/>
          <a:p>
            <a:r>
              <a:rPr lang="en-NZ" sz="1100" dirty="0"/>
              <a:t>More severe</a:t>
            </a:r>
            <a:endParaRPr lang="en-US" sz="1100" dirty="0"/>
          </a:p>
        </p:txBody>
      </p:sp>
      <p:cxnSp>
        <p:nvCxnSpPr>
          <p:cNvPr id="15" name="Straight Arrow Connector 14">
            <a:extLst>
              <a:ext uri="{FF2B5EF4-FFF2-40B4-BE49-F238E27FC236}">
                <a16:creationId xmlns:a16="http://schemas.microsoft.com/office/drawing/2014/main" id="{F67CCF96-27F4-4AB1-A16D-B08A2097C717}"/>
              </a:ext>
            </a:extLst>
          </p:cNvPr>
          <p:cNvCxnSpPr/>
          <p:nvPr/>
        </p:nvCxnSpPr>
        <p:spPr>
          <a:xfrm>
            <a:off x="2231740" y="4365054"/>
            <a:ext cx="1404156"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5AF1B85A-EDD4-44AD-A42F-606FFF7D0E15}"/>
              </a:ext>
            </a:extLst>
          </p:cNvPr>
          <p:cNvSpPr txBox="1"/>
          <p:nvPr/>
        </p:nvSpPr>
        <p:spPr>
          <a:xfrm>
            <a:off x="4716016" y="4365054"/>
            <a:ext cx="936104" cy="261610"/>
          </a:xfrm>
          <a:prstGeom prst="rect">
            <a:avLst/>
          </a:prstGeom>
          <a:noFill/>
        </p:spPr>
        <p:txBody>
          <a:bodyPr wrap="square" rtlCol="0">
            <a:spAutoFit/>
          </a:bodyPr>
          <a:lstStyle/>
          <a:p>
            <a:r>
              <a:rPr lang="en-NZ" sz="1100" dirty="0"/>
              <a:t>Less severe</a:t>
            </a:r>
            <a:endParaRPr lang="en-US" sz="1100" dirty="0"/>
          </a:p>
        </p:txBody>
      </p:sp>
      <p:sp>
        <p:nvSpPr>
          <p:cNvPr id="17" name="TextBox 16">
            <a:extLst>
              <a:ext uri="{FF2B5EF4-FFF2-40B4-BE49-F238E27FC236}">
                <a16:creationId xmlns:a16="http://schemas.microsoft.com/office/drawing/2014/main" id="{61E87E30-1CD2-4C8E-B50C-2145328A8434}"/>
              </a:ext>
            </a:extLst>
          </p:cNvPr>
          <p:cNvSpPr txBox="1"/>
          <p:nvPr/>
        </p:nvSpPr>
        <p:spPr>
          <a:xfrm>
            <a:off x="5724128" y="4365054"/>
            <a:ext cx="936104" cy="261610"/>
          </a:xfrm>
          <a:prstGeom prst="rect">
            <a:avLst/>
          </a:prstGeom>
          <a:noFill/>
        </p:spPr>
        <p:txBody>
          <a:bodyPr wrap="square" rtlCol="0">
            <a:spAutoFit/>
          </a:bodyPr>
          <a:lstStyle/>
          <a:p>
            <a:r>
              <a:rPr lang="en-NZ" sz="1100" dirty="0"/>
              <a:t>More severe</a:t>
            </a:r>
            <a:endParaRPr lang="en-US" sz="1100" dirty="0"/>
          </a:p>
        </p:txBody>
      </p:sp>
      <p:cxnSp>
        <p:nvCxnSpPr>
          <p:cNvPr id="18" name="Straight Arrow Connector 17">
            <a:extLst>
              <a:ext uri="{FF2B5EF4-FFF2-40B4-BE49-F238E27FC236}">
                <a16:creationId xmlns:a16="http://schemas.microsoft.com/office/drawing/2014/main" id="{D0ACE3DC-8731-404E-9F20-334BD0074061}"/>
              </a:ext>
            </a:extLst>
          </p:cNvPr>
          <p:cNvCxnSpPr>
            <a:cxnSpLocks/>
          </p:cNvCxnSpPr>
          <p:nvPr/>
        </p:nvCxnSpPr>
        <p:spPr>
          <a:xfrm>
            <a:off x="5058054" y="4365054"/>
            <a:ext cx="1116124" cy="0"/>
          </a:xfrm>
          <a:prstGeom prst="straightConnector1">
            <a:avLst/>
          </a:prstGeom>
          <a:ln>
            <a:headEnd type="triangle"/>
            <a:tailEnd type="triangle"/>
          </a:ln>
        </p:spPr>
        <p:style>
          <a:lnRef idx="1">
            <a:schemeClr val="accent1"/>
          </a:lnRef>
          <a:fillRef idx="0">
            <a:schemeClr val="accent1"/>
          </a:fillRef>
          <a:effectRef idx="0">
            <a:schemeClr val="accent1"/>
          </a:effectRef>
          <a:fontRef idx="minor">
            <a:schemeClr val="tx1"/>
          </a:fontRef>
        </p:style>
      </p:cxnSp>
      <p:sp>
        <p:nvSpPr>
          <p:cNvPr id="14" name="TextBox 13">
            <a:extLst>
              <a:ext uri="{FF2B5EF4-FFF2-40B4-BE49-F238E27FC236}">
                <a16:creationId xmlns:a16="http://schemas.microsoft.com/office/drawing/2014/main" id="{9F9FE25A-0CB3-4E43-A41B-54819A813F79}"/>
              </a:ext>
            </a:extLst>
          </p:cNvPr>
          <p:cNvSpPr txBox="1"/>
          <p:nvPr/>
        </p:nvSpPr>
        <p:spPr>
          <a:xfrm>
            <a:off x="4401997" y="601370"/>
            <a:ext cx="3024336" cy="369332"/>
          </a:xfrm>
          <a:prstGeom prst="rect">
            <a:avLst/>
          </a:prstGeom>
          <a:noFill/>
        </p:spPr>
        <p:txBody>
          <a:bodyPr wrap="square" rtlCol="0">
            <a:spAutoFit/>
          </a:bodyPr>
          <a:lstStyle/>
          <a:p>
            <a:pPr algn="ctr"/>
            <a:r>
              <a:rPr lang="en-NZ" dirty="0"/>
              <a:t>AN-SNAP classes (AROC v.3)</a:t>
            </a:r>
            <a:endParaRPr lang="en-US" dirty="0"/>
          </a:p>
        </p:txBody>
      </p:sp>
    </p:spTree>
    <p:extLst>
      <p:ext uri="{BB962C8B-B14F-4D97-AF65-F5344CB8AC3E}">
        <p14:creationId xmlns:p14="http://schemas.microsoft.com/office/powerpoint/2010/main" val="17099457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Hospital and rehab course</a:t>
            </a:r>
          </a:p>
        </p:txBody>
      </p:sp>
      <p:sp>
        <p:nvSpPr>
          <p:cNvPr id="3" name="Content Placeholder 2"/>
          <p:cNvSpPr>
            <a:spLocks noGrp="1"/>
          </p:cNvSpPr>
          <p:nvPr>
            <p:ph idx="1"/>
          </p:nvPr>
        </p:nvSpPr>
        <p:spPr>
          <a:xfrm>
            <a:off x="323528" y="901644"/>
            <a:ext cx="8363272" cy="2318178"/>
          </a:xfrm>
        </p:spPr>
        <p:txBody>
          <a:bodyPr>
            <a:normAutofit/>
          </a:bodyPr>
          <a:lstStyle/>
          <a:p>
            <a:r>
              <a:rPr lang="en-NZ" sz="2000" dirty="0"/>
              <a:t>Hospital length of stay: 22.0 days ± 23.8</a:t>
            </a:r>
          </a:p>
          <a:p>
            <a:r>
              <a:rPr lang="en-NZ" sz="2000" dirty="0"/>
              <a:t>Rehab length of stay:  41.5 days ± 47.9</a:t>
            </a:r>
          </a:p>
          <a:p>
            <a:pPr lvl="1"/>
            <a:r>
              <a:rPr lang="en-NZ" sz="1800" dirty="0"/>
              <a:t>Inclusive of Returns to hospital: 21% of clients, average 3.6 days ± 5.9</a:t>
            </a:r>
          </a:p>
          <a:p>
            <a:pPr lvl="1"/>
            <a:r>
              <a:rPr lang="en-NZ" sz="1800" dirty="0">
                <a:solidFill>
                  <a:srgbClr val="197D97"/>
                </a:solidFill>
              </a:rPr>
              <a:t>		</a:t>
            </a:r>
            <a:r>
              <a:rPr lang="en-NZ" sz="1800" dirty="0"/>
              <a:t>Nights at home:  65% of clients, average 5.4 days ± 6.1</a:t>
            </a:r>
          </a:p>
          <a:p>
            <a:pPr lvl="1"/>
            <a:r>
              <a:rPr lang="en-NZ" sz="1800" dirty="0"/>
              <a:t>	</a:t>
            </a:r>
            <a:r>
              <a:rPr lang="en-NZ" sz="1800" dirty="0">
                <a:solidFill>
                  <a:srgbClr val="197D97"/>
                </a:solidFill>
              </a:rPr>
              <a:t>	Other </a:t>
            </a:r>
            <a:r>
              <a:rPr lang="en-NZ" sz="1800" dirty="0"/>
              <a:t>time</a:t>
            </a:r>
            <a:r>
              <a:rPr lang="en-NZ" sz="1800" dirty="0">
                <a:solidFill>
                  <a:srgbClr val="197D97"/>
                </a:solidFill>
              </a:rPr>
              <a:t> away: 11% of clients, average 0.8</a:t>
            </a:r>
            <a:r>
              <a:rPr lang="en-NZ" sz="1800" dirty="0"/>
              <a:t> days ± 1.7</a:t>
            </a:r>
            <a:endParaRPr lang="en-NZ" sz="1800" dirty="0">
              <a:solidFill>
                <a:srgbClr val="197D97"/>
              </a:solidFill>
            </a:endParaRPr>
          </a:p>
        </p:txBody>
      </p:sp>
      <p:sp>
        <p:nvSpPr>
          <p:cNvPr id="7" name="Rectangle 6">
            <a:extLst>
              <a:ext uri="{FF2B5EF4-FFF2-40B4-BE49-F238E27FC236}">
                <a16:creationId xmlns:a16="http://schemas.microsoft.com/office/drawing/2014/main" id="{4F46A7F6-E157-4C1E-96A1-D7513918DC99}"/>
              </a:ext>
            </a:extLst>
          </p:cNvPr>
          <p:cNvSpPr/>
          <p:nvPr/>
        </p:nvSpPr>
        <p:spPr>
          <a:xfrm>
            <a:off x="790414" y="3003798"/>
            <a:ext cx="18000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NZ" dirty="0"/>
              <a:t>Hospital </a:t>
            </a:r>
          </a:p>
          <a:p>
            <a:pPr algn="ctr"/>
            <a:r>
              <a:rPr lang="en-NZ" dirty="0"/>
              <a:t>22 days</a:t>
            </a:r>
            <a:endParaRPr lang="en-US" dirty="0"/>
          </a:p>
        </p:txBody>
      </p:sp>
      <p:sp>
        <p:nvSpPr>
          <p:cNvPr id="8" name="Rectangle 7">
            <a:extLst>
              <a:ext uri="{FF2B5EF4-FFF2-40B4-BE49-F238E27FC236}">
                <a16:creationId xmlns:a16="http://schemas.microsoft.com/office/drawing/2014/main" id="{7DA1DF74-9674-4B53-A3E0-59ABA3F58345}"/>
              </a:ext>
            </a:extLst>
          </p:cNvPr>
          <p:cNvSpPr/>
          <p:nvPr/>
        </p:nvSpPr>
        <p:spPr>
          <a:xfrm>
            <a:off x="2627784" y="3003798"/>
            <a:ext cx="3394800" cy="86409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NZ" dirty="0"/>
              <a:t>Rehab</a:t>
            </a:r>
          </a:p>
          <a:p>
            <a:pPr algn="ctr"/>
            <a:r>
              <a:rPr lang="en-NZ" dirty="0"/>
              <a:t>41.5 days</a:t>
            </a:r>
            <a:endParaRPr lang="en-US" dirty="0"/>
          </a:p>
        </p:txBody>
      </p:sp>
      <p:sp>
        <p:nvSpPr>
          <p:cNvPr id="9" name="Rectangle: Rounded Corners 8">
            <a:extLst>
              <a:ext uri="{FF2B5EF4-FFF2-40B4-BE49-F238E27FC236}">
                <a16:creationId xmlns:a16="http://schemas.microsoft.com/office/drawing/2014/main" id="{9B0BB1F5-AA58-4812-9C88-0050F063859D}"/>
              </a:ext>
            </a:extLst>
          </p:cNvPr>
          <p:cNvSpPr/>
          <p:nvPr/>
        </p:nvSpPr>
        <p:spPr>
          <a:xfrm>
            <a:off x="790414" y="3687874"/>
            <a:ext cx="2412000" cy="900100"/>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b"/>
          <a:lstStyle/>
          <a:p>
            <a:pPr algn="ctr"/>
            <a:r>
              <a:rPr lang="en-NZ" dirty="0">
                <a:solidFill>
                  <a:sysClr val="windowText" lastClr="000000"/>
                </a:solidFill>
              </a:rPr>
              <a:t>In PTA</a:t>
            </a:r>
          </a:p>
          <a:p>
            <a:pPr algn="ctr"/>
            <a:r>
              <a:rPr lang="en-NZ" dirty="0">
                <a:solidFill>
                  <a:sysClr val="windowText" lastClr="000000"/>
                </a:solidFill>
              </a:rPr>
              <a:t>29.5 days</a:t>
            </a:r>
            <a:endParaRPr lang="en-US" dirty="0">
              <a:solidFill>
                <a:sysClr val="windowText" lastClr="000000"/>
              </a:solidFill>
            </a:endParaRPr>
          </a:p>
        </p:txBody>
      </p:sp>
      <p:sp>
        <p:nvSpPr>
          <p:cNvPr id="10" name="Lightning Bolt 9">
            <a:extLst>
              <a:ext uri="{FF2B5EF4-FFF2-40B4-BE49-F238E27FC236}">
                <a16:creationId xmlns:a16="http://schemas.microsoft.com/office/drawing/2014/main" id="{DBFD7C6F-4E5A-4943-90CC-1008BB9B026B}"/>
              </a:ext>
            </a:extLst>
          </p:cNvPr>
          <p:cNvSpPr/>
          <p:nvPr/>
        </p:nvSpPr>
        <p:spPr>
          <a:xfrm>
            <a:off x="412119" y="3399842"/>
            <a:ext cx="288032" cy="576064"/>
          </a:xfrm>
          <a:prstGeom prst="lightningBolt">
            <a:avLst/>
          </a:prstGeom>
          <a:solidFill>
            <a:srgbClr val="FFFF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Arrow: Right 10">
            <a:extLst>
              <a:ext uri="{FF2B5EF4-FFF2-40B4-BE49-F238E27FC236}">
                <a16:creationId xmlns:a16="http://schemas.microsoft.com/office/drawing/2014/main" id="{75132DD8-351A-4F3F-83CB-8186E815AAFE}"/>
              </a:ext>
            </a:extLst>
          </p:cNvPr>
          <p:cNvSpPr/>
          <p:nvPr/>
        </p:nvSpPr>
        <p:spPr>
          <a:xfrm>
            <a:off x="6059954" y="3057804"/>
            <a:ext cx="2376264" cy="75608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en-NZ" dirty="0"/>
              <a:t>Community</a:t>
            </a:r>
            <a:endParaRPr lang="en-US" dirty="0"/>
          </a:p>
        </p:txBody>
      </p:sp>
    </p:spTree>
    <p:extLst>
      <p:ext uri="{BB962C8B-B14F-4D97-AF65-F5344CB8AC3E}">
        <p14:creationId xmlns:p14="http://schemas.microsoft.com/office/powerpoint/2010/main" val="6179961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Outcomes</a:t>
            </a:r>
          </a:p>
        </p:txBody>
      </p:sp>
      <p:graphicFrame>
        <p:nvGraphicFramePr>
          <p:cNvPr id="7" name="Table 6">
            <a:extLst>
              <a:ext uri="{FF2B5EF4-FFF2-40B4-BE49-F238E27FC236}">
                <a16:creationId xmlns:a16="http://schemas.microsoft.com/office/drawing/2014/main" id="{939637B7-5554-4478-B1F0-ED74D1AFD439}"/>
              </a:ext>
            </a:extLst>
          </p:cNvPr>
          <p:cNvGraphicFramePr>
            <a:graphicFrameLocks noGrp="1"/>
          </p:cNvGraphicFramePr>
          <p:nvPr>
            <p:extLst>
              <p:ext uri="{D42A27DB-BD31-4B8C-83A1-F6EECF244321}">
                <p14:modId xmlns:p14="http://schemas.microsoft.com/office/powerpoint/2010/main" val="3191904243"/>
              </p:ext>
            </p:extLst>
          </p:nvPr>
        </p:nvGraphicFramePr>
        <p:xfrm>
          <a:off x="299108" y="1707654"/>
          <a:ext cx="8568954" cy="1483360"/>
        </p:xfrm>
        <a:graphic>
          <a:graphicData uri="http://schemas.openxmlformats.org/drawingml/2006/table">
            <a:tbl>
              <a:tblPr firstRow="1" bandRow="1">
                <a:tableStyleId>{073A0DAA-6AF3-43AB-8588-CEC1D06C72B9}</a:tableStyleId>
              </a:tblPr>
              <a:tblGrid>
                <a:gridCol w="1428159">
                  <a:extLst>
                    <a:ext uri="{9D8B030D-6E8A-4147-A177-3AD203B41FA5}">
                      <a16:colId xmlns:a16="http://schemas.microsoft.com/office/drawing/2014/main" val="3556567624"/>
                    </a:ext>
                  </a:extLst>
                </a:gridCol>
                <a:gridCol w="1428159">
                  <a:extLst>
                    <a:ext uri="{9D8B030D-6E8A-4147-A177-3AD203B41FA5}">
                      <a16:colId xmlns:a16="http://schemas.microsoft.com/office/drawing/2014/main" val="3047340715"/>
                    </a:ext>
                  </a:extLst>
                </a:gridCol>
                <a:gridCol w="1428159">
                  <a:extLst>
                    <a:ext uri="{9D8B030D-6E8A-4147-A177-3AD203B41FA5}">
                      <a16:colId xmlns:a16="http://schemas.microsoft.com/office/drawing/2014/main" val="49690411"/>
                    </a:ext>
                  </a:extLst>
                </a:gridCol>
                <a:gridCol w="1428159">
                  <a:extLst>
                    <a:ext uri="{9D8B030D-6E8A-4147-A177-3AD203B41FA5}">
                      <a16:colId xmlns:a16="http://schemas.microsoft.com/office/drawing/2014/main" val="1759841437"/>
                    </a:ext>
                  </a:extLst>
                </a:gridCol>
                <a:gridCol w="1428159">
                  <a:extLst>
                    <a:ext uri="{9D8B030D-6E8A-4147-A177-3AD203B41FA5}">
                      <a16:colId xmlns:a16="http://schemas.microsoft.com/office/drawing/2014/main" val="3859751648"/>
                    </a:ext>
                  </a:extLst>
                </a:gridCol>
                <a:gridCol w="1428159">
                  <a:extLst>
                    <a:ext uri="{9D8B030D-6E8A-4147-A177-3AD203B41FA5}">
                      <a16:colId xmlns:a16="http://schemas.microsoft.com/office/drawing/2014/main" val="3337142024"/>
                    </a:ext>
                  </a:extLst>
                </a:gridCol>
              </a:tblGrid>
              <a:tr h="370840">
                <a:tc>
                  <a:txBody>
                    <a:bodyPr/>
                    <a:lstStyle/>
                    <a:p>
                      <a:endParaRPr lang="en-US" dirty="0"/>
                    </a:p>
                  </a:txBody>
                  <a:tcPr/>
                </a:tc>
                <a:tc>
                  <a:txBody>
                    <a:bodyPr/>
                    <a:lstStyle/>
                    <a:p>
                      <a:r>
                        <a:rPr lang="en-NZ" dirty="0"/>
                        <a:t>FIM (cog)</a:t>
                      </a:r>
                      <a:endParaRPr lang="en-US" dirty="0"/>
                    </a:p>
                  </a:txBody>
                  <a:tcPr/>
                </a:tc>
                <a:tc>
                  <a:txBody>
                    <a:bodyPr/>
                    <a:lstStyle/>
                    <a:p>
                      <a:r>
                        <a:rPr lang="en-NZ" dirty="0"/>
                        <a:t>FIM (motor)</a:t>
                      </a:r>
                      <a:endParaRPr lang="en-US" dirty="0"/>
                    </a:p>
                  </a:txBody>
                  <a:tcPr/>
                </a:tc>
                <a:tc>
                  <a:txBody>
                    <a:bodyPr/>
                    <a:lstStyle/>
                    <a:p>
                      <a:r>
                        <a:rPr lang="en-NZ" dirty="0"/>
                        <a:t>FIM total</a:t>
                      </a:r>
                      <a:endParaRPr lang="en-US" dirty="0"/>
                    </a:p>
                  </a:txBody>
                  <a:tcPr/>
                </a:tc>
                <a:tc>
                  <a:txBody>
                    <a:bodyPr/>
                    <a:lstStyle/>
                    <a:p>
                      <a:r>
                        <a:rPr lang="en-NZ" dirty="0"/>
                        <a:t>FAM</a:t>
                      </a:r>
                      <a:endParaRPr lang="en-US" dirty="0"/>
                    </a:p>
                  </a:txBody>
                  <a:tcPr/>
                </a:tc>
                <a:tc>
                  <a:txBody>
                    <a:bodyPr/>
                    <a:lstStyle/>
                    <a:p>
                      <a:r>
                        <a:rPr lang="en-NZ" dirty="0"/>
                        <a:t>DOM</a:t>
                      </a:r>
                      <a:endParaRPr lang="en-US" dirty="0"/>
                    </a:p>
                  </a:txBody>
                  <a:tcPr/>
                </a:tc>
                <a:extLst>
                  <a:ext uri="{0D108BD9-81ED-4DB2-BD59-A6C34878D82A}">
                    <a16:rowId xmlns:a16="http://schemas.microsoft.com/office/drawing/2014/main" val="706864462"/>
                  </a:ext>
                </a:extLst>
              </a:tr>
              <a:tr h="370840">
                <a:tc>
                  <a:txBody>
                    <a:bodyPr/>
                    <a:lstStyle/>
                    <a:p>
                      <a:r>
                        <a:rPr lang="en-NZ" dirty="0"/>
                        <a:t>Admission</a:t>
                      </a:r>
                      <a:endParaRPr lang="en-US" dirty="0"/>
                    </a:p>
                  </a:txBody>
                  <a:tcPr/>
                </a:tc>
                <a:tc>
                  <a:txBody>
                    <a:bodyPr/>
                    <a:lstStyle/>
                    <a:p>
                      <a:r>
                        <a:rPr lang="en-NZ" dirty="0"/>
                        <a:t>20.0 ± 8.2</a:t>
                      </a:r>
                      <a:endParaRPr lang="en-US" dirty="0"/>
                    </a:p>
                  </a:txBody>
                  <a:tcPr/>
                </a:tc>
                <a:tc>
                  <a:txBody>
                    <a:bodyPr/>
                    <a:lstStyle/>
                    <a:p>
                      <a:r>
                        <a:rPr lang="en-NZ" dirty="0"/>
                        <a:t>57.9 ± 25.9</a:t>
                      </a:r>
                      <a:endParaRPr lang="en-US" dirty="0"/>
                    </a:p>
                  </a:txBody>
                  <a:tcPr/>
                </a:tc>
                <a:tc>
                  <a:txBody>
                    <a:bodyPr/>
                    <a:lstStyle/>
                    <a:p>
                      <a:r>
                        <a:rPr lang="en-NZ" dirty="0"/>
                        <a:t>77.9 ± 32.6</a:t>
                      </a:r>
                      <a:endParaRPr lang="en-US" dirty="0"/>
                    </a:p>
                  </a:txBody>
                  <a:tcPr/>
                </a:tc>
                <a:tc>
                  <a:txBody>
                    <a:bodyPr/>
                    <a:lstStyle/>
                    <a:p>
                      <a:r>
                        <a:rPr lang="en-NZ" dirty="0"/>
                        <a:t>39.2 ± 15.4</a:t>
                      </a:r>
                      <a:endParaRPr lang="en-US" dirty="0"/>
                    </a:p>
                  </a:txBody>
                  <a:tcPr/>
                </a:tc>
                <a:tc>
                  <a:txBody>
                    <a:bodyPr/>
                    <a:lstStyle/>
                    <a:p>
                      <a:r>
                        <a:rPr lang="en-NZ" dirty="0"/>
                        <a:t>5.3 ± 1.3</a:t>
                      </a:r>
                      <a:endParaRPr lang="en-US" dirty="0"/>
                    </a:p>
                  </a:txBody>
                  <a:tcPr/>
                </a:tc>
                <a:extLst>
                  <a:ext uri="{0D108BD9-81ED-4DB2-BD59-A6C34878D82A}">
                    <a16:rowId xmlns:a16="http://schemas.microsoft.com/office/drawing/2014/main" val="3856382044"/>
                  </a:ext>
                </a:extLst>
              </a:tr>
              <a:tr h="370840">
                <a:tc>
                  <a:txBody>
                    <a:bodyPr/>
                    <a:lstStyle/>
                    <a:p>
                      <a:r>
                        <a:rPr lang="en-NZ" dirty="0"/>
                        <a:t>Discharge</a:t>
                      </a:r>
                      <a:endParaRPr lang="en-US" dirty="0"/>
                    </a:p>
                  </a:txBody>
                  <a:tcPr/>
                </a:tc>
                <a:tc>
                  <a:txBody>
                    <a:bodyPr/>
                    <a:lstStyle/>
                    <a:p>
                      <a:r>
                        <a:rPr lang="en-NZ" dirty="0"/>
                        <a:t>28.6 ± 6.2</a:t>
                      </a:r>
                      <a:endParaRPr lang="en-US" dirty="0"/>
                    </a:p>
                  </a:txBody>
                  <a:tcPr/>
                </a:tc>
                <a:tc>
                  <a:txBody>
                    <a:bodyPr/>
                    <a:lstStyle/>
                    <a:p>
                      <a:r>
                        <a:rPr lang="en-NZ" dirty="0"/>
                        <a:t>82.6 ± 17.2</a:t>
                      </a:r>
                      <a:endParaRPr lang="en-US" dirty="0"/>
                    </a:p>
                  </a:txBody>
                  <a:tcPr/>
                </a:tc>
                <a:tc>
                  <a:txBody>
                    <a:bodyPr/>
                    <a:lstStyle/>
                    <a:p>
                      <a:r>
                        <a:rPr lang="en-NZ" dirty="0"/>
                        <a:t>111.2 ± 22.0</a:t>
                      </a:r>
                      <a:endParaRPr lang="en-US" dirty="0"/>
                    </a:p>
                  </a:txBody>
                  <a:tcPr/>
                </a:tc>
                <a:tc>
                  <a:txBody>
                    <a:bodyPr/>
                    <a:lstStyle/>
                    <a:p>
                      <a:r>
                        <a:rPr lang="en-NZ" dirty="0"/>
                        <a:t>67.2 ± 14.1</a:t>
                      </a:r>
                      <a:endParaRPr lang="en-US" dirty="0"/>
                    </a:p>
                  </a:txBody>
                  <a:tcPr/>
                </a:tc>
                <a:tc>
                  <a:txBody>
                    <a:bodyPr/>
                    <a:lstStyle/>
                    <a:p>
                      <a:r>
                        <a:rPr lang="en-NZ" dirty="0"/>
                        <a:t>18.7 ± 9.0</a:t>
                      </a:r>
                      <a:endParaRPr lang="en-US" dirty="0"/>
                    </a:p>
                  </a:txBody>
                  <a:tcPr/>
                </a:tc>
                <a:extLst>
                  <a:ext uri="{0D108BD9-81ED-4DB2-BD59-A6C34878D82A}">
                    <a16:rowId xmlns:a16="http://schemas.microsoft.com/office/drawing/2014/main" val="342025460"/>
                  </a:ext>
                </a:extLst>
              </a:tr>
              <a:tr h="370840">
                <a:tc>
                  <a:txBody>
                    <a:bodyPr/>
                    <a:lstStyle/>
                    <a:p>
                      <a:r>
                        <a:rPr lang="en-NZ" dirty="0"/>
                        <a:t>Gain</a:t>
                      </a:r>
                      <a:endParaRPr lang="en-US" dirty="0"/>
                    </a:p>
                  </a:txBody>
                  <a:tcPr/>
                </a:tc>
                <a:tc>
                  <a:txBody>
                    <a:bodyPr/>
                    <a:lstStyle/>
                    <a:p>
                      <a:r>
                        <a:rPr lang="en-NZ" dirty="0"/>
                        <a:t>8.5</a:t>
                      </a:r>
                      <a:endParaRPr lang="en-US" dirty="0"/>
                    </a:p>
                  </a:txBody>
                  <a:tcPr/>
                </a:tc>
                <a:tc>
                  <a:txBody>
                    <a:bodyPr/>
                    <a:lstStyle/>
                    <a:p>
                      <a:r>
                        <a:rPr lang="en-NZ" dirty="0"/>
                        <a:t>24.2</a:t>
                      </a:r>
                      <a:endParaRPr lang="en-US" dirty="0"/>
                    </a:p>
                  </a:txBody>
                  <a:tcPr/>
                </a:tc>
                <a:tc>
                  <a:txBody>
                    <a:bodyPr/>
                    <a:lstStyle/>
                    <a:p>
                      <a:r>
                        <a:rPr lang="en-NZ" dirty="0"/>
                        <a:t>32.7</a:t>
                      </a:r>
                      <a:endParaRPr lang="en-US" dirty="0"/>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39843154"/>
                  </a:ext>
                </a:extLst>
              </a:tr>
            </a:tbl>
          </a:graphicData>
        </a:graphic>
      </p:graphicFrame>
      <p:sp>
        <p:nvSpPr>
          <p:cNvPr id="8" name="TextBox 7">
            <a:extLst>
              <a:ext uri="{FF2B5EF4-FFF2-40B4-BE49-F238E27FC236}">
                <a16:creationId xmlns:a16="http://schemas.microsoft.com/office/drawing/2014/main" id="{460E0836-E192-4D22-997F-4B3C3F0E2A45}"/>
              </a:ext>
            </a:extLst>
          </p:cNvPr>
          <p:cNvSpPr txBox="1"/>
          <p:nvPr/>
        </p:nvSpPr>
        <p:spPr>
          <a:xfrm>
            <a:off x="683568" y="3613770"/>
            <a:ext cx="7632848" cy="369332"/>
          </a:xfrm>
          <a:prstGeom prst="rect">
            <a:avLst/>
          </a:prstGeom>
          <a:noFill/>
        </p:spPr>
        <p:txBody>
          <a:bodyPr wrap="square" rtlCol="0">
            <a:spAutoFit/>
          </a:bodyPr>
          <a:lstStyle/>
          <a:p>
            <a:pPr algn="ctr"/>
            <a:r>
              <a:rPr lang="en-NZ" dirty="0"/>
              <a:t>32.7 FIM points gained over 41.5 days = FIM efficiency of 0.8</a:t>
            </a:r>
            <a:endParaRPr lang="en-US" dirty="0"/>
          </a:p>
        </p:txBody>
      </p:sp>
    </p:spTree>
    <p:extLst>
      <p:ext uri="{BB962C8B-B14F-4D97-AF65-F5344CB8AC3E}">
        <p14:creationId xmlns:p14="http://schemas.microsoft.com/office/powerpoint/2010/main" val="7337863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Outcomes</a:t>
            </a:r>
          </a:p>
        </p:txBody>
      </p:sp>
      <p:graphicFrame>
        <p:nvGraphicFramePr>
          <p:cNvPr id="4" name="Chart 3">
            <a:extLst>
              <a:ext uri="{FF2B5EF4-FFF2-40B4-BE49-F238E27FC236}">
                <a16:creationId xmlns:a16="http://schemas.microsoft.com/office/drawing/2014/main" id="{715AA810-4DE7-4826-8F8E-A49C94532361}"/>
              </a:ext>
            </a:extLst>
          </p:cNvPr>
          <p:cNvGraphicFramePr>
            <a:graphicFrameLocks/>
          </p:cNvGraphicFramePr>
          <p:nvPr>
            <p:extLst>
              <p:ext uri="{D42A27DB-BD31-4B8C-83A1-F6EECF244321}">
                <p14:modId xmlns:p14="http://schemas.microsoft.com/office/powerpoint/2010/main" val="2343936776"/>
              </p:ext>
            </p:extLst>
          </p:nvPr>
        </p:nvGraphicFramePr>
        <p:xfrm>
          <a:off x="2286000" y="1200150"/>
          <a:ext cx="4572000" cy="27432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583218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Minimally conscious clients</a:t>
            </a:r>
          </a:p>
        </p:txBody>
      </p:sp>
      <p:sp>
        <p:nvSpPr>
          <p:cNvPr id="3" name="Content Placeholder 2"/>
          <p:cNvSpPr>
            <a:spLocks noGrp="1"/>
          </p:cNvSpPr>
          <p:nvPr>
            <p:ph idx="1"/>
          </p:nvPr>
        </p:nvSpPr>
        <p:spPr/>
        <p:txBody>
          <a:bodyPr>
            <a:normAutofit lnSpcReduction="10000"/>
          </a:bodyPr>
          <a:lstStyle/>
          <a:p>
            <a:r>
              <a:rPr lang="en-NZ" dirty="0"/>
              <a:t>27 people </a:t>
            </a:r>
          </a:p>
          <a:p>
            <a:r>
              <a:rPr lang="en-NZ" dirty="0"/>
              <a:t>24 cleared the minimally conscious state</a:t>
            </a:r>
          </a:p>
          <a:p>
            <a:r>
              <a:rPr lang="en-NZ" dirty="0"/>
              <a:t>On average, clients stayed 43.8 days in hospital and 120 days at ABI</a:t>
            </a:r>
          </a:p>
          <a:p>
            <a:pPr lvl="1"/>
            <a:r>
              <a:rPr lang="en-NZ" dirty="0"/>
              <a:t>48% went home after ABI</a:t>
            </a:r>
          </a:p>
          <a:p>
            <a:pPr lvl="1"/>
            <a:r>
              <a:rPr lang="en-NZ" dirty="0"/>
              <a:t>28% went on to further rehab</a:t>
            </a:r>
          </a:p>
          <a:p>
            <a:pPr lvl="1"/>
            <a:r>
              <a:rPr lang="en-NZ" dirty="0"/>
              <a:t>24% were discharged to hospital-level care</a:t>
            </a:r>
          </a:p>
        </p:txBody>
      </p:sp>
    </p:spTree>
    <p:extLst>
      <p:ext uri="{BB962C8B-B14F-4D97-AF65-F5344CB8AC3E}">
        <p14:creationId xmlns:p14="http://schemas.microsoft.com/office/powerpoint/2010/main" val="15827131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Discussion</a:t>
            </a:r>
          </a:p>
        </p:txBody>
      </p:sp>
      <p:sp>
        <p:nvSpPr>
          <p:cNvPr id="3" name="Content Placeholder 2"/>
          <p:cNvSpPr>
            <a:spLocks noGrp="1"/>
          </p:cNvSpPr>
          <p:nvPr>
            <p:ph idx="1"/>
          </p:nvPr>
        </p:nvSpPr>
        <p:spPr/>
        <p:txBody>
          <a:bodyPr/>
          <a:lstStyle/>
          <a:p>
            <a:r>
              <a:rPr lang="en-NZ" dirty="0"/>
              <a:t>Our ‘incidence’ is approximately 7.0 per 100,000 population, per year </a:t>
            </a:r>
          </a:p>
          <a:p>
            <a:r>
              <a:rPr lang="en-NZ" dirty="0"/>
              <a:t>Data contributing to AROC for benchmarking in NZ and internationally</a:t>
            </a:r>
          </a:p>
          <a:p>
            <a:r>
              <a:rPr lang="en-NZ" dirty="0"/>
              <a:t>Supporting quality improvement</a:t>
            </a:r>
          </a:p>
          <a:p>
            <a:pPr lvl="1"/>
            <a:r>
              <a:rPr lang="en-NZ" dirty="0"/>
              <a:t>Example of data in action…</a:t>
            </a:r>
          </a:p>
          <a:p>
            <a:endParaRPr lang="en-NZ" dirty="0"/>
          </a:p>
          <a:p>
            <a:endParaRPr lang="en-NZ" dirty="0"/>
          </a:p>
          <a:p>
            <a:endParaRPr lang="en-NZ" dirty="0"/>
          </a:p>
        </p:txBody>
      </p:sp>
    </p:spTree>
    <p:extLst>
      <p:ext uri="{BB962C8B-B14F-4D97-AF65-F5344CB8AC3E}">
        <p14:creationId xmlns:p14="http://schemas.microsoft.com/office/powerpoint/2010/main" val="1630423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7494"/>
            <a:ext cx="6768752" cy="702078"/>
          </a:xfrm>
        </p:spPr>
        <p:txBody>
          <a:bodyPr>
            <a:normAutofit fontScale="90000"/>
          </a:bodyPr>
          <a:lstStyle/>
          <a:p>
            <a:r>
              <a:rPr lang="en-NZ" dirty="0"/>
              <a:t>Does </a:t>
            </a:r>
            <a:r>
              <a:rPr lang="en-NZ"/>
              <a:t>payment scheme </a:t>
            </a:r>
            <a:r>
              <a:rPr lang="en-NZ" dirty="0"/>
              <a:t>influence the course of rehab?</a:t>
            </a:r>
          </a:p>
        </p:txBody>
      </p:sp>
      <p:sp>
        <p:nvSpPr>
          <p:cNvPr id="3" name="TextBox 2">
            <a:extLst>
              <a:ext uri="{FF2B5EF4-FFF2-40B4-BE49-F238E27FC236}">
                <a16:creationId xmlns:a16="http://schemas.microsoft.com/office/drawing/2014/main" id="{C3C0F75B-3DF6-4FC0-A840-9468F32F5C16}"/>
              </a:ext>
            </a:extLst>
          </p:cNvPr>
          <p:cNvSpPr txBox="1"/>
          <p:nvPr/>
        </p:nvSpPr>
        <p:spPr>
          <a:xfrm>
            <a:off x="539552" y="1269499"/>
            <a:ext cx="4608512" cy="2677656"/>
          </a:xfrm>
          <a:prstGeom prst="rect">
            <a:avLst/>
          </a:prstGeom>
          <a:noFill/>
        </p:spPr>
        <p:txBody>
          <a:bodyPr wrap="square" rtlCol="0">
            <a:spAutoFit/>
          </a:bodyPr>
          <a:lstStyle/>
          <a:p>
            <a:r>
              <a:rPr lang="en-NZ" sz="2400" b="1" dirty="0"/>
              <a:t>Rehabilitation Complexity Scale</a:t>
            </a:r>
          </a:p>
          <a:p>
            <a:r>
              <a:rPr lang="en-NZ" sz="2400" dirty="0"/>
              <a:t> (0-3 scales)</a:t>
            </a:r>
          </a:p>
          <a:p>
            <a:r>
              <a:rPr lang="en-NZ" sz="2400" dirty="0"/>
              <a:t>Care</a:t>
            </a:r>
          </a:p>
          <a:p>
            <a:r>
              <a:rPr lang="en-NZ" sz="2400" dirty="0"/>
              <a:t>Skilled Nursing</a:t>
            </a:r>
          </a:p>
          <a:p>
            <a:r>
              <a:rPr lang="en-NZ" sz="2400" dirty="0"/>
              <a:t>Therapy Disciplines</a:t>
            </a:r>
          </a:p>
          <a:p>
            <a:r>
              <a:rPr lang="en-NZ" sz="2400" dirty="0"/>
              <a:t>Therapy Intensity</a:t>
            </a:r>
          </a:p>
          <a:p>
            <a:r>
              <a:rPr lang="en-NZ" sz="2400" dirty="0"/>
              <a:t>Medical</a:t>
            </a:r>
          </a:p>
        </p:txBody>
      </p:sp>
      <p:sp>
        <p:nvSpPr>
          <p:cNvPr id="5" name="TextBox 4">
            <a:extLst>
              <a:ext uri="{FF2B5EF4-FFF2-40B4-BE49-F238E27FC236}">
                <a16:creationId xmlns:a16="http://schemas.microsoft.com/office/drawing/2014/main" id="{59D83C5A-C163-498B-8751-F9A2A0F7045E}"/>
              </a:ext>
            </a:extLst>
          </p:cNvPr>
          <p:cNvSpPr txBox="1"/>
          <p:nvPr/>
        </p:nvSpPr>
        <p:spPr>
          <a:xfrm>
            <a:off x="5155410" y="1260967"/>
            <a:ext cx="3240360" cy="3046988"/>
          </a:xfrm>
          <a:prstGeom prst="rect">
            <a:avLst/>
          </a:prstGeom>
          <a:noFill/>
        </p:spPr>
        <p:txBody>
          <a:bodyPr wrap="square" rtlCol="0">
            <a:spAutoFit/>
          </a:bodyPr>
          <a:lstStyle/>
          <a:p>
            <a:r>
              <a:rPr lang="en-NZ" sz="2400" b="1" dirty="0"/>
              <a:t>0-15 total</a:t>
            </a:r>
          </a:p>
          <a:p>
            <a:endParaRPr lang="en-NZ" sz="2400" dirty="0"/>
          </a:p>
          <a:p>
            <a:r>
              <a:rPr lang="en-NZ" sz="2400" dirty="0"/>
              <a:t>0-3 very light</a:t>
            </a:r>
          </a:p>
          <a:p>
            <a:r>
              <a:rPr lang="en-NZ" sz="2400" dirty="0"/>
              <a:t>4-6 light</a:t>
            </a:r>
          </a:p>
          <a:p>
            <a:r>
              <a:rPr lang="en-NZ" sz="2400" dirty="0"/>
              <a:t>7-9 average</a:t>
            </a:r>
          </a:p>
          <a:p>
            <a:r>
              <a:rPr lang="en-NZ" sz="2400" dirty="0"/>
              <a:t>10-12 heavy</a:t>
            </a:r>
          </a:p>
          <a:p>
            <a:r>
              <a:rPr lang="en-NZ" sz="2400" dirty="0"/>
              <a:t>13-15 very heavy</a:t>
            </a:r>
          </a:p>
          <a:p>
            <a:endParaRPr lang="en-US" sz="2400" dirty="0"/>
          </a:p>
        </p:txBody>
      </p:sp>
    </p:spTree>
    <p:extLst>
      <p:ext uri="{BB962C8B-B14F-4D97-AF65-F5344CB8AC3E}">
        <p14:creationId xmlns:p14="http://schemas.microsoft.com/office/powerpoint/2010/main" val="2654440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67494"/>
            <a:ext cx="6768752" cy="702078"/>
          </a:xfrm>
        </p:spPr>
        <p:txBody>
          <a:bodyPr>
            <a:normAutofit fontScale="90000"/>
          </a:bodyPr>
          <a:lstStyle/>
          <a:p>
            <a:r>
              <a:rPr lang="en-NZ" dirty="0"/>
              <a:t>Does </a:t>
            </a:r>
            <a:r>
              <a:rPr lang="en-NZ"/>
              <a:t>payment scheme </a:t>
            </a:r>
            <a:r>
              <a:rPr lang="en-NZ" dirty="0"/>
              <a:t>influence the course of rehab?</a:t>
            </a:r>
          </a:p>
        </p:txBody>
      </p:sp>
      <p:graphicFrame>
        <p:nvGraphicFramePr>
          <p:cNvPr id="4" name="Chart 3"/>
          <p:cNvGraphicFramePr>
            <a:graphicFrameLocks/>
          </p:cNvGraphicFramePr>
          <p:nvPr>
            <p:extLst>
              <p:ext uri="{D42A27DB-BD31-4B8C-83A1-F6EECF244321}">
                <p14:modId xmlns:p14="http://schemas.microsoft.com/office/powerpoint/2010/main" val="582772125"/>
              </p:ext>
            </p:extLst>
          </p:nvPr>
        </p:nvGraphicFramePr>
        <p:xfrm>
          <a:off x="323528" y="1491630"/>
          <a:ext cx="4032448" cy="295232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6" name="Chart 5"/>
          <p:cNvGraphicFramePr>
            <a:graphicFrameLocks/>
          </p:cNvGraphicFramePr>
          <p:nvPr>
            <p:extLst>
              <p:ext uri="{D42A27DB-BD31-4B8C-83A1-F6EECF244321}">
                <p14:modId xmlns:p14="http://schemas.microsoft.com/office/powerpoint/2010/main" val="1004446549"/>
              </p:ext>
            </p:extLst>
          </p:nvPr>
        </p:nvGraphicFramePr>
        <p:xfrm>
          <a:off x="4572000" y="1491630"/>
          <a:ext cx="4032448"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3" name="Rectangle 2">
            <a:extLst>
              <a:ext uri="{FF2B5EF4-FFF2-40B4-BE49-F238E27FC236}">
                <a16:creationId xmlns:a16="http://schemas.microsoft.com/office/drawing/2014/main" id="{FF64B9FE-1A8C-4B75-B457-FE7F0766D8FD}"/>
              </a:ext>
            </a:extLst>
          </p:cNvPr>
          <p:cNvSpPr/>
          <p:nvPr/>
        </p:nvSpPr>
        <p:spPr>
          <a:xfrm>
            <a:off x="6876256" y="2067694"/>
            <a:ext cx="2016224" cy="187220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75902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3"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323528" y="213488"/>
            <a:ext cx="6768752" cy="702078"/>
          </a:xfrm>
          <a:prstGeom prst="rect">
            <a:avLst/>
          </a:prstGeom>
        </p:spPr>
        <p:txBody>
          <a:body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NZ" sz="4400" b="0" i="0" u="none" strike="noStrike" kern="1200" cap="none" spc="0" normalizeH="0" baseline="0" noProof="0" dirty="0">
                <a:ln>
                  <a:noFill/>
                </a:ln>
                <a:solidFill>
                  <a:srgbClr val="197D97"/>
                </a:solidFill>
                <a:effectLst/>
                <a:uLnTx/>
                <a:uFillTx/>
                <a:latin typeface="+mj-lt"/>
                <a:ea typeface="+mj-ea"/>
                <a:cs typeface="+mj-cs"/>
              </a:rPr>
              <a:t>Let’s get started!</a:t>
            </a:r>
          </a:p>
        </p:txBody>
      </p:sp>
      <p:grpSp>
        <p:nvGrpSpPr>
          <p:cNvPr id="3" name="Group 2"/>
          <p:cNvGrpSpPr/>
          <p:nvPr/>
        </p:nvGrpSpPr>
        <p:grpSpPr>
          <a:xfrm>
            <a:off x="0" y="0"/>
            <a:ext cx="9144000" cy="5143500"/>
            <a:chOff x="0" y="-1"/>
            <a:chExt cx="9144000" cy="5143502"/>
          </a:xfrm>
        </p:grpSpPr>
        <p:pic>
          <p:nvPicPr>
            <p:cNvPr id="4" name="Picture 3" descr="bg.png"/>
            <p:cNvPicPr>
              <a:picLocks noChangeAspect="1"/>
            </p:cNvPicPr>
            <p:nvPr/>
          </p:nvPicPr>
          <p:blipFill>
            <a:blip r:embed="rId2" cstate="print"/>
            <a:srcRect b="25000"/>
            <a:stretch>
              <a:fillRect/>
            </a:stretch>
          </p:blipFill>
          <p:spPr>
            <a:xfrm>
              <a:off x="2567946" y="-1"/>
              <a:ext cx="1287681" cy="5143501"/>
            </a:xfrm>
            <a:prstGeom prst="rect">
              <a:avLst/>
            </a:prstGeom>
          </p:spPr>
        </p:pic>
        <p:pic>
          <p:nvPicPr>
            <p:cNvPr id="5" name="Picture 4" descr="bg.png"/>
            <p:cNvPicPr>
              <a:picLocks noChangeAspect="1"/>
            </p:cNvPicPr>
            <p:nvPr/>
          </p:nvPicPr>
          <p:blipFill>
            <a:blip r:embed="rId2" cstate="print"/>
            <a:srcRect b="25000"/>
            <a:stretch>
              <a:fillRect/>
            </a:stretch>
          </p:blipFill>
          <p:spPr>
            <a:xfrm>
              <a:off x="3851919" y="-1"/>
              <a:ext cx="1287681" cy="5143501"/>
            </a:xfrm>
            <a:prstGeom prst="rect">
              <a:avLst/>
            </a:prstGeom>
          </p:spPr>
        </p:pic>
        <p:pic>
          <p:nvPicPr>
            <p:cNvPr id="6" name="Picture 5" descr="bg.png"/>
            <p:cNvPicPr>
              <a:picLocks noChangeAspect="1"/>
            </p:cNvPicPr>
            <p:nvPr/>
          </p:nvPicPr>
          <p:blipFill>
            <a:blip r:embed="rId2" cstate="print"/>
            <a:srcRect b="25000"/>
            <a:stretch>
              <a:fillRect/>
            </a:stretch>
          </p:blipFill>
          <p:spPr>
            <a:xfrm>
              <a:off x="5135892" y="0"/>
              <a:ext cx="1287681" cy="5143501"/>
            </a:xfrm>
            <a:prstGeom prst="rect">
              <a:avLst/>
            </a:prstGeom>
          </p:spPr>
        </p:pic>
        <p:pic>
          <p:nvPicPr>
            <p:cNvPr id="7" name="Picture 6" descr="bg.png"/>
            <p:cNvPicPr>
              <a:picLocks noChangeAspect="1"/>
            </p:cNvPicPr>
            <p:nvPr/>
          </p:nvPicPr>
          <p:blipFill>
            <a:blip r:embed="rId2" cstate="print"/>
            <a:srcRect b="25000"/>
            <a:stretch>
              <a:fillRect/>
            </a:stretch>
          </p:blipFill>
          <p:spPr>
            <a:xfrm>
              <a:off x="7703838" y="0"/>
              <a:ext cx="1287681" cy="5143501"/>
            </a:xfrm>
            <a:prstGeom prst="rect">
              <a:avLst/>
            </a:prstGeom>
          </p:spPr>
        </p:pic>
        <p:pic>
          <p:nvPicPr>
            <p:cNvPr id="8" name="Picture 7" descr="bg.png"/>
            <p:cNvPicPr>
              <a:picLocks noChangeAspect="1"/>
            </p:cNvPicPr>
            <p:nvPr/>
          </p:nvPicPr>
          <p:blipFill>
            <a:blip r:embed="rId2" cstate="print"/>
            <a:srcRect b="25000"/>
            <a:stretch>
              <a:fillRect/>
            </a:stretch>
          </p:blipFill>
          <p:spPr>
            <a:xfrm>
              <a:off x="6419865" y="0"/>
              <a:ext cx="1287681" cy="5143501"/>
            </a:xfrm>
            <a:prstGeom prst="rect">
              <a:avLst/>
            </a:prstGeom>
          </p:spPr>
        </p:pic>
        <p:pic>
          <p:nvPicPr>
            <p:cNvPr id="9" name="Picture 8" descr="bg.png"/>
            <p:cNvPicPr>
              <a:picLocks noChangeAspect="1"/>
            </p:cNvPicPr>
            <p:nvPr/>
          </p:nvPicPr>
          <p:blipFill>
            <a:blip r:embed="rId2" cstate="print"/>
            <a:srcRect b="25000"/>
            <a:stretch>
              <a:fillRect/>
            </a:stretch>
          </p:blipFill>
          <p:spPr>
            <a:xfrm>
              <a:off x="1283973" y="-1"/>
              <a:ext cx="1287681" cy="5143501"/>
            </a:xfrm>
            <a:prstGeom prst="rect">
              <a:avLst/>
            </a:prstGeom>
          </p:spPr>
        </p:pic>
        <p:pic>
          <p:nvPicPr>
            <p:cNvPr id="10" name="Picture 9" descr="bg.png"/>
            <p:cNvPicPr>
              <a:picLocks noChangeAspect="1"/>
            </p:cNvPicPr>
            <p:nvPr/>
          </p:nvPicPr>
          <p:blipFill>
            <a:blip r:embed="rId2" cstate="print"/>
            <a:srcRect b="25000"/>
            <a:stretch>
              <a:fillRect/>
            </a:stretch>
          </p:blipFill>
          <p:spPr>
            <a:xfrm>
              <a:off x="0" y="0"/>
              <a:ext cx="1287681" cy="5143501"/>
            </a:xfrm>
            <a:prstGeom prst="rect">
              <a:avLst/>
            </a:prstGeom>
          </p:spPr>
        </p:pic>
        <p:pic>
          <p:nvPicPr>
            <p:cNvPr id="11" name="Picture 10" descr="bg.png"/>
            <p:cNvPicPr>
              <a:picLocks noChangeAspect="1"/>
            </p:cNvPicPr>
            <p:nvPr/>
          </p:nvPicPr>
          <p:blipFill>
            <a:blip r:embed="rId2" cstate="print"/>
            <a:srcRect r="87870" b="25000"/>
            <a:stretch>
              <a:fillRect/>
            </a:stretch>
          </p:blipFill>
          <p:spPr>
            <a:xfrm>
              <a:off x="8987809" y="-1"/>
              <a:ext cx="156191" cy="5143501"/>
            </a:xfrm>
            <a:prstGeom prst="rect">
              <a:avLst/>
            </a:prstGeom>
          </p:spPr>
        </p:pic>
      </p:grpSp>
      <p:sp>
        <p:nvSpPr>
          <p:cNvPr id="13" name="Rounded Rectangle 12"/>
          <p:cNvSpPr/>
          <p:nvPr/>
        </p:nvSpPr>
        <p:spPr>
          <a:xfrm>
            <a:off x="2469457" y="1214323"/>
            <a:ext cx="4262783" cy="1717467"/>
          </a:xfrm>
          <a:prstGeom prst="roundRect">
            <a:avLst>
              <a:gd name="adj" fmla="val 6746"/>
            </a:avLst>
          </a:prstGeom>
          <a:solidFill>
            <a:srgbClr val="FFFFFF">
              <a:alpha val="49804"/>
            </a:srgbClr>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p>
        </p:txBody>
      </p:sp>
      <p:sp>
        <p:nvSpPr>
          <p:cNvPr id="14" name="Rectangle 13"/>
          <p:cNvSpPr/>
          <p:nvPr/>
        </p:nvSpPr>
        <p:spPr>
          <a:xfrm>
            <a:off x="2469456" y="2787774"/>
            <a:ext cx="4262784" cy="2209437"/>
          </a:xfrm>
          <a:prstGeom prst="rect">
            <a:avLst/>
          </a:prstGeom>
          <a:solidFill>
            <a:srgbClr val="D4A67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dirty="0">
              <a:solidFill>
                <a:schemeClr val="tx1"/>
              </a:solidFill>
            </a:endParaRPr>
          </a:p>
        </p:txBody>
      </p:sp>
      <p:pic>
        <p:nvPicPr>
          <p:cNvPr id="16" name="Picture 15" descr="ABI_logo_FullColour.png"/>
          <p:cNvPicPr>
            <a:picLocks noChangeAspect="1"/>
          </p:cNvPicPr>
          <p:nvPr/>
        </p:nvPicPr>
        <p:blipFill>
          <a:blip r:embed="rId3" cstate="print"/>
          <a:stretch>
            <a:fillRect/>
          </a:stretch>
        </p:blipFill>
        <p:spPr>
          <a:xfrm>
            <a:off x="4083798" y="1995686"/>
            <a:ext cx="1034101" cy="435939"/>
          </a:xfrm>
          <a:prstGeom prst="rect">
            <a:avLst/>
          </a:prstGeom>
        </p:spPr>
      </p:pic>
      <p:sp>
        <p:nvSpPr>
          <p:cNvPr id="17" name="Rectangle 16"/>
          <p:cNvSpPr/>
          <p:nvPr/>
        </p:nvSpPr>
        <p:spPr>
          <a:xfrm>
            <a:off x="2469456" y="2754940"/>
            <a:ext cx="4262784" cy="1787160"/>
          </a:xfrm>
          <a:prstGeom prst="rect">
            <a:avLst/>
          </a:prstGeom>
          <a:solidFill>
            <a:srgbClr val="426D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600" dirty="0">
              <a:latin typeface="Cambria" pitchFamily="18" charset="0"/>
            </a:endParaRPr>
          </a:p>
        </p:txBody>
      </p:sp>
      <p:sp>
        <p:nvSpPr>
          <p:cNvPr id="18" name="TextBox 17"/>
          <p:cNvSpPr txBox="1"/>
          <p:nvPr/>
        </p:nvSpPr>
        <p:spPr>
          <a:xfrm>
            <a:off x="3154040" y="1410760"/>
            <a:ext cx="3096343" cy="430887"/>
          </a:xfrm>
          <a:prstGeom prst="rect">
            <a:avLst/>
          </a:prstGeom>
          <a:noFill/>
        </p:spPr>
        <p:txBody>
          <a:bodyPr wrap="square" rtlCol="0">
            <a:spAutoFit/>
          </a:bodyPr>
          <a:lstStyle/>
          <a:p>
            <a:pPr algn="ctr"/>
            <a:r>
              <a:rPr lang="en-NZ" sz="2200" b="1" dirty="0">
                <a:solidFill>
                  <a:srgbClr val="426D7F"/>
                </a:solidFill>
                <a:latin typeface="Cambria" pitchFamily="18" charset="0"/>
              </a:rPr>
              <a:t>ABI Rehabilitation</a:t>
            </a:r>
          </a:p>
        </p:txBody>
      </p:sp>
      <p:sp>
        <p:nvSpPr>
          <p:cNvPr id="19" name="TextBox 18"/>
          <p:cNvSpPr txBox="1"/>
          <p:nvPr/>
        </p:nvSpPr>
        <p:spPr>
          <a:xfrm>
            <a:off x="2567944" y="2787774"/>
            <a:ext cx="4020280" cy="1754326"/>
          </a:xfrm>
          <a:prstGeom prst="rect">
            <a:avLst/>
          </a:prstGeom>
          <a:noFill/>
        </p:spPr>
        <p:txBody>
          <a:bodyPr wrap="square" rtlCol="0">
            <a:spAutoFit/>
          </a:bodyPr>
          <a:lstStyle/>
          <a:p>
            <a:pPr algn="ctr"/>
            <a:r>
              <a:rPr lang="en-NZ" dirty="0">
                <a:solidFill>
                  <a:schemeClr val="bg1"/>
                </a:solidFill>
              </a:rPr>
              <a:t>Thank you to colleagues at ABI </a:t>
            </a:r>
          </a:p>
          <a:p>
            <a:pPr algn="ctr"/>
            <a:r>
              <a:rPr lang="en-NZ" dirty="0">
                <a:solidFill>
                  <a:schemeClr val="bg1"/>
                </a:solidFill>
              </a:rPr>
              <a:t>and the people we serve</a:t>
            </a:r>
          </a:p>
          <a:p>
            <a:pPr algn="ctr"/>
            <a:endParaRPr lang="en-NZ" dirty="0">
              <a:solidFill>
                <a:schemeClr val="bg1"/>
              </a:solidFill>
            </a:endParaRPr>
          </a:p>
          <a:p>
            <a:pPr algn="ctr"/>
            <a:r>
              <a:rPr lang="en-NZ" dirty="0">
                <a:solidFill>
                  <a:schemeClr val="bg1"/>
                </a:solidFill>
              </a:rPr>
              <a:t>www.abi-rehab.co.nz</a:t>
            </a:r>
          </a:p>
          <a:p>
            <a:pPr algn="ctr"/>
            <a:r>
              <a:rPr lang="en-NZ" dirty="0">
                <a:solidFill>
                  <a:schemeClr val="bg1"/>
                </a:solidFill>
              </a:rPr>
              <a:t>www.abi-rehab.co.nz/outcomes</a:t>
            </a:r>
          </a:p>
          <a:p>
            <a:pPr algn="ctr"/>
            <a:r>
              <a:rPr lang="en-NZ" dirty="0">
                <a:solidFill>
                  <a:schemeClr val="bg1"/>
                </a:solidFill>
              </a:rPr>
              <a:t>allison.foster@abi-rehab.co.nz</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433E022-434C-473A-9298-0E8142A154D8}"/>
              </a:ext>
            </a:extLst>
          </p:cNvPr>
          <p:cNvSpPr>
            <a:spLocks noGrp="1"/>
          </p:cNvSpPr>
          <p:nvPr>
            <p:ph idx="1"/>
          </p:nvPr>
        </p:nvSpPr>
        <p:spPr/>
        <p:txBody>
          <a:bodyPr>
            <a:normAutofit fontScale="92500" lnSpcReduction="20000"/>
          </a:bodyPr>
          <a:lstStyle/>
          <a:p>
            <a:r>
              <a:rPr lang="en-NZ" dirty="0"/>
              <a:t>An injury that doesn’t discriminate</a:t>
            </a:r>
          </a:p>
          <a:p>
            <a:r>
              <a:rPr lang="en-NZ" dirty="0"/>
              <a:t>Proportionally higher incidence in NZ </a:t>
            </a:r>
          </a:p>
          <a:p>
            <a:pPr lvl="1"/>
            <a:r>
              <a:rPr lang="en-NZ" dirty="0"/>
              <a:t>“The total incidence of TBI per 100,000 person-years was 790 cases; incidence per 100,000 person-years of mild TBI was 749 cases and of moderate to severe TBI was 41 cases.”</a:t>
            </a:r>
          </a:p>
          <a:p>
            <a:pPr lvl="1"/>
            <a:r>
              <a:rPr lang="en-NZ" dirty="0"/>
              <a:t>Previous international epidemiological studies placed overall incidence at </a:t>
            </a:r>
            <a:r>
              <a:rPr lang="fr-FR" dirty="0"/>
              <a:t>200–558 per 100,000 population.</a:t>
            </a:r>
          </a:p>
          <a:p>
            <a:pPr marL="457200" lvl="1" indent="0">
              <a:buNone/>
            </a:pPr>
            <a:r>
              <a:rPr lang="fr-FR" sz="1900" i="1" dirty="0"/>
              <a:t>Lancet Neurol </a:t>
            </a:r>
            <a:r>
              <a:rPr lang="fr-FR" sz="1900" dirty="0"/>
              <a:t>2013; 12: 53–64</a:t>
            </a:r>
            <a:endParaRPr lang="en-NZ" sz="1900" dirty="0"/>
          </a:p>
          <a:p>
            <a:endParaRPr lang="en-US" dirty="0"/>
          </a:p>
        </p:txBody>
      </p:sp>
      <p:sp>
        <p:nvSpPr>
          <p:cNvPr id="4" name="Title 1">
            <a:extLst>
              <a:ext uri="{FF2B5EF4-FFF2-40B4-BE49-F238E27FC236}">
                <a16:creationId xmlns:a16="http://schemas.microsoft.com/office/drawing/2014/main" id="{AE8F2A17-90BA-4B6C-80AE-43B294C21550}"/>
              </a:ext>
            </a:extLst>
          </p:cNvPr>
          <p:cNvSpPr>
            <a:spLocks noGrp="1"/>
          </p:cNvSpPr>
          <p:nvPr>
            <p:ph type="title"/>
          </p:nvPr>
        </p:nvSpPr>
        <p:spPr>
          <a:xfrm>
            <a:off x="323528" y="213488"/>
            <a:ext cx="6768752" cy="702078"/>
          </a:xfrm>
        </p:spPr>
        <p:txBody>
          <a:bodyPr>
            <a:normAutofit fontScale="90000"/>
          </a:bodyPr>
          <a:lstStyle/>
          <a:p>
            <a:r>
              <a:rPr lang="en-NZ" dirty="0"/>
              <a:t>Traumatic brain injury in New Zealand</a:t>
            </a:r>
          </a:p>
        </p:txBody>
      </p:sp>
    </p:spTree>
    <p:extLst>
      <p:ext uri="{BB962C8B-B14F-4D97-AF65-F5344CB8AC3E}">
        <p14:creationId xmlns:p14="http://schemas.microsoft.com/office/powerpoint/2010/main" val="299653754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Traumatic brain injury in New Zealand</a:t>
            </a:r>
          </a:p>
        </p:txBody>
      </p:sp>
      <p:pic>
        <p:nvPicPr>
          <p:cNvPr id="4" name="Picture 3">
            <a:extLst>
              <a:ext uri="{FF2B5EF4-FFF2-40B4-BE49-F238E27FC236}">
                <a16:creationId xmlns:a16="http://schemas.microsoft.com/office/drawing/2014/main" id="{1F479BF0-68D5-4CBC-84E4-0A8A578E39C5}"/>
              </a:ext>
            </a:extLst>
          </p:cNvPr>
          <p:cNvPicPr>
            <a:picLocks noChangeAspect="1"/>
          </p:cNvPicPr>
          <p:nvPr/>
        </p:nvPicPr>
        <p:blipFill rotWithShape="1">
          <a:blip r:embed="rId3"/>
          <a:srcRect l="20075" t="10800" r="18894" b="24801"/>
          <a:stretch/>
        </p:blipFill>
        <p:spPr>
          <a:xfrm>
            <a:off x="3491880" y="1200151"/>
            <a:ext cx="5580111" cy="3312067"/>
          </a:xfrm>
          <a:prstGeom prst="rect">
            <a:avLst/>
          </a:prstGeom>
        </p:spPr>
      </p:pic>
      <p:sp>
        <p:nvSpPr>
          <p:cNvPr id="3" name="Content Placeholder 2"/>
          <p:cNvSpPr>
            <a:spLocks noGrp="1"/>
          </p:cNvSpPr>
          <p:nvPr>
            <p:ph idx="1"/>
          </p:nvPr>
        </p:nvSpPr>
        <p:spPr>
          <a:xfrm>
            <a:off x="323528" y="1200151"/>
            <a:ext cx="3312368" cy="3394472"/>
          </a:xfrm>
        </p:spPr>
        <p:txBody>
          <a:bodyPr>
            <a:normAutofit fontScale="92500" lnSpcReduction="20000"/>
          </a:bodyPr>
          <a:lstStyle/>
          <a:p>
            <a:pPr marL="0" indent="0">
              <a:buNone/>
            </a:pPr>
            <a:r>
              <a:rPr lang="en-NZ" dirty="0"/>
              <a:t>“The average cost per new TBI case during the first 12 months and over a lifetime was US $5,922, varying from US $4,636 for mild cases to US $36,648 for moderate/ </a:t>
            </a:r>
            <a:r>
              <a:rPr lang="en-US" dirty="0"/>
              <a:t>severe cases.”</a:t>
            </a:r>
          </a:p>
          <a:p>
            <a:pPr marL="0" indent="0">
              <a:buNone/>
            </a:pPr>
            <a:r>
              <a:rPr lang="en-US" sz="1900" dirty="0"/>
              <a:t>Neurology 2014;83:1645–1652</a:t>
            </a:r>
            <a:endParaRPr lang="en-NZ" sz="1900" dirty="0"/>
          </a:p>
          <a:p>
            <a:pPr marL="0" indent="0">
              <a:buNone/>
            </a:pPr>
            <a:endParaRPr lang="en-NZ" dirty="0"/>
          </a:p>
        </p:txBody>
      </p:sp>
    </p:spTree>
    <p:extLst>
      <p:ext uri="{BB962C8B-B14F-4D97-AF65-F5344CB8AC3E}">
        <p14:creationId xmlns:p14="http://schemas.microsoft.com/office/powerpoint/2010/main" val="2997043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Our rehabilitation service</a:t>
            </a:r>
          </a:p>
        </p:txBody>
      </p:sp>
      <p:grpSp>
        <p:nvGrpSpPr>
          <p:cNvPr id="4" name="Group 3">
            <a:extLst>
              <a:ext uri="{FF2B5EF4-FFF2-40B4-BE49-F238E27FC236}">
                <a16:creationId xmlns:a16="http://schemas.microsoft.com/office/drawing/2014/main" id="{CD083091-D94B-4DE0-8C2C-60582C013995}"/>
              </a:ext>
            </a:extLst>
          </p:cNvPr>
          <p:cNvGrpSpPr/>
          <p:nvPr/>
        </p:nvGrpSpPr>
        <p:grpSpPr>
          <a:xfrm>
            <a:off x="5796137" y="1184459"/>
            <a:ext cx="2880320" cy="3547532"/>
            <a:chOff x="7630351" y="2698265"/>
            <a:chExt cx="4543241" cy="5881038"/>
          </a:xfrm>
        </p:grpSpPr>
        <p:pic>
          <p:nvPicPr>
            <p:cNvPr id="5" name="Picture 4" descr="new%20zealand.jpg">
              <a:extLst>
                <a:ext uri="{FF2B5EF4-FFF2-40B4-BE49-F238E27FC236}">
                  <a16:creationId xmlns:a16="http://schemas.microsoft.com/office/drawing/2014/main" id="{6B151B10-6D43-4443-AA65-B42C38CB0E92}"/>
                </a:ext>
              </a:extLst>
            </p:cNvPr>
            <p:cNvPicPr>
              <a:picLocks noChangeAspect="1"/>
            </p:cNvPicPr>
            <p:nvPr/>
          </p:nvPicPr>
          <p:blipFill>
            <a:blip r:embed="rId3" cstate="print"/>
            <a:srcRect l="7453"/>
            <a:stretch>
              <a:fillRect/>
            </a:stretch>
          </p:blipFill>
          <p:spPr>
            <a:xfrm>
              <a:off x="7630351" y="2925702"/>
              <a:ext cx="4543241" cy="5653601"/>
            </a:xfrm>
            <a:prstGeom prst="rect">
              <a:avLst/>
            </a:prstGeom>
            <a:ln w="9525">
              <a:noFill/>
            </a:ln>
          </p:spPr>
        </p:pic>
        <p:sp>
          <p:nvSpPr>
            <p:cNvPr id="6" name="Oval 5">
              <a:extLst>
                <a:ext uri="{FF2B5EF4-FFF2-40B4-BE49-F238E27FC236}">
                  <a16:creationId xmlns:a16="http://schemas.microsoft.com/office/drawing/2014/main" id="{A8731ED8-D742-455D-8B4C-1F66AD9365AF}"/>
                </a:ext>
              </a:extLst>
            </p:cNvPr>
            <p:cNvSpPr/>
            <p:nvPr/>
          </p:nvSpPr>
          <p:spPr>
            <a:xfrm>
              <a:off x="10277814" y="3773912"/>
              <a:ext cx="148994" cy="1460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rtlCol="0" anchor="ctr"/>
            <a:lstStyle/>
            <a:p>
              <a:pPr algn="ctr"/>
              <a:endParaRPr lang="en-NZ" sz="1350" dirty="0"/>
            </a:p>
          </p:txBody>
        </p:sp>
        <p:sp>
          <p:nvSpPr>
            <p:cNvPr id="7" name="Oval 6">
              <a:extLst>
                <a:ext uri="{FF2B5EF4-FFF2-40B4-BE49-F238E27FC236}">
                  <a16:creationId xmlns:a16="http://schemas.microsoft.com/office/drawing/2014/main" id="{A06BA8E7-CFEC-4B12-9EB6-C9F24088659F}"/>
                </a:ext>
              </a:extLst>
            </p:cNvPr>
            <p:cNvSpPr/>
            <p:nvPr/>
          </p:nvSpPr>
          <p:spPr>
            <a:xfrm>
              <a:off x="10373663" y="5646234"/>
              <a:ext cx="148994" cy="146033"/>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lIns="68573" tIns="34286" rIns="68573" bIns="34286" rtlCol="0" anchor="ctr"/>
            <a:lstStyle/>
            <a:p>
              <a:pPr algn="ctr"/>
              <a:endParaRPr lang="en-NZ" sz="1350" dirty="0"/>
            </a:p>
          </p:txBody>
        </p:sp>
        <p:sp>
          <p:nvSpPr>
            <p:cNvPr id="8" name="Oval 7">
              <a:extLst>
                <a:ext uri="{FF2B5EF4-FFF2-40B4-BE49-F238E27FC236}">
                  <a16:creationId xmlns:a16="http://schemas.microsoft.com/office/drawing/2014/main" id="{420AFA9B-C833-490E-A162-7AC08BE5D522}"/>
                </a:ext>
              </a:extLst>
            </p:cNvPr>
            <p:cNvSpPr/>
            <p:nvPr/>
          </p:nvSpPr>
          <p:spPr>
            <a:xfrm rot="19902506">
              <a:off x="9028636" y="2698265"/>
              <a:ext cx="3070816" cy="3625285"/>
            </a:xfrm>
            <a:prstGeom prst="ellipse">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sz="1350" dirty="0"/>
            </a:p>
          </p:txBody>
        </p:sp>
      </p:grpSp>
      <p:sp>
        <p:nvSpPr>
          <p:cNvPr id="9" name="TextBox 8">
            <a:extLst>
              <a:ext uri="{FF2B5EF4-FFF2-40B4-BE49-F238E27FC236}">
                <a16:creationId xmlns:a16="http://schemas.microsoft.com/office/drawing/2014/main" id="{23DF8E01-ACFD-4AA3-9A61-B34C6127F294}"/>
              </a:ext>
            </a:extLst>
          </p:cNvPr>
          <p:cNvSpPr txBox="1"/>
          <p:nvPr/>
        </p:nvSpPr>
        <p:spPr>
          <a:xfrm>
            <a:off x="576736" y="970682"/>
            <a:ext cx="4864448" cy="1477328"/>
          </a:xfrm>
          <a:prstGeom prst="rect">
            <a:avLst/>
          </a:prstGeom>
          <a:noFill/>
        </p:spPr>
        <p:txBody>
          <a:bodyPr wrap="square" rtlCol="0">
            <a:spAutoFit/>
          </a:bodyPr>
          <a:lstStyle/>
          <a:p>
            <a:r>
              <a:rPr lang="en-NZ" dirty="0"/>
              <a:t>ACC contract includes all cases of moderate-to-severe TBI that occur in 16 DHB regions </a:t>
            </a:r>
          </a:p>
          <a:p>
            <a:endParaRPr lang="en-NZ" dirty="0"/>
          </a:p>
          <a:p>
            <a:r>
              <a:rPr lang="en-NZ" dirty="0"/>
              <a:t>Two inpatient facilities for intensive TBI-specific rehab in Auckland and Wellington</a:t>
            </a:r>
            <a:endParaRPr lang="en-US" dirty="0"/>
          </a:p>
        </p:txBody>
      </p:sp>
      <p:sp>
        <p:nvSpPr>
          <p:cNvPr id="10" name="Rectangle 9">
            <a:extLst>
              <a:ext uri="{FF2B5EF4-FFF2-40B4-BE49-F238E27FC236}">
                <a16:creationId xmlns:a16="http://schemas.microsoft.com/office/drawing/2014/main" id="{C5886983-2FDD-4F4D-851E-EA19DA2E402A}"/>
              </a:ext>
            </a:extLst>
          </p:cNvPr>
          <p:cNvSpPr/>
          <p:nvPr/>
        </p:nvSpPr>
        <p:spPr>
          <a:xfrm>
            <a:off x="215516" y="3507854"/>
            <a:ext cx="136815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a:t>Acute hospital</a:t>
            </a:r>
            <a:endParaRPr lang="en-US" dirty="0"/>
          </a:p>
        </p:txBody>
      </p:sp>
      <p:sp>
        <p:nvSpPr>
          <p:cNvPr id="11" name="Rectangle 10">
            <a:extLst>
              <a:ext uri="{FF2B5EF4-FFF2-40B4-BE49-F238E27FC236}">
                <a16:creationId xmlns:a16="http://schemas.microsoft.com/office/drawing/2014/main" id="{5503B6E9-2C8F-442D-A314-005623639F25}"/>
              </a:ext>
            </a:extLst>
          </p:cNvPr>
          <p:cNvSpPr/>
          <p:nvPr/>
        </p:nvSpPr>
        <p:spPr>
          <a:xfrm>
            <a:off x="2285746" y="3507854"/>
            <a:ext cx="136815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a:t>IDT inpatient rehab</a:t>
            </a:r>
            <a:endParaRPr lang="en-US" dirty="0"/>
          </a:p>
        </p:txBody>
      </p:sp>
      <p:sp>
        <p:nvSpPr>
          <p:cNvPr id="12" name="Rectangle 11">
            <a:extLst>
              <a:ext uri="{FF2B5EF4-FFF2-40B4-BE49-F238E27FC236}">
                <a16:creationId xmlns:a16="http://schemas.microsoft.com/office/drawing/2014/main" id="{802F483F-05F7-49E0-931F-C7CCA42B5EC8}"/>
              </a:ext>
            </a:extLst>
          </p:cNvPr>
          <p:cNvSpPr/>
          <p:nvPr/>
        </p:nvSpPr>
        <p:spPr>
          <a:xfrm>
            <a:off x="4355976" y="3507854"/>
            <a:ext cx="1368152"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NZ" dirty="0"/>
              <a:t>Community and long-term rehab</a:t>
            </a:r>
            <a:endParaRPr lang="en-US" dirty="0"/>
          </a:p>
        </p:txBody>
      </p:sp>
      <p:sp>
        <p:nvSpPr>
          <p:cNvPr id="13" name="Arrow: Curved Down 12">
            <a:extLst>
              <a:ext uri="{FF2B5EF4-FFF2-40B4-BE49-F238E27FC236}">
                <a16:creationId xmlns:a16="http://schemas.microsoft.com/office/drawing/2014/main" id="{E3017F35-7A7D-4177-A1FC-0189650C27D1}"/>
              </a:ext>
            </a:extLst>
          </p:cNvPr>
          <p:cNvSpPr/>
          <p:nvPr/>
        </p:nvSpPr>
        <p:spPr>
          <a:xfrm>
            <a:off x="1331640" y="2958502"/>
            <a:ext cx="1220250" cy="43501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4" name="TextBox 13">
            <a:extLst>
              <a:ext uri="{FF2B5EF4-FFF2-40B4-BE49-F238E27FC236}">
                <a16:creationId xmlns:a16="http://schemas.microsoft.com/office/drawing/2014/main" id="{E29A8C1F-C9CF-4CE3-B959-FA3E6800B822}"/>
              </a:ext>
            </a:extLst>
          </p:cNvPr>
          <p:cNvSpPr txBox="1"/>
          <p:nvPr/>
        </p:nvSpPr>
        <p:spPr>
          <a:xfrm>
            <a:off x="1583668" y="3209366"/>
            <a:ext cx="702078" cy="369332"/>
          </a:xfrm>
          <a:prstGeom prst="rect">
            <a:avLst/>
          </a:prstGeom>
          <a:noFill/>
        </p:spPr>
        <p:txBody>
          <a:bodyPr wrap="square" rtlCol="0">
            <a:spAutoFit/>
          </a:bodyPr>
          <a:lstStyle/>
          <a:p>
            <a:r>
              <a:rPr lang="en-NZ" dirty="0"/>
              <a:t>BINS</a:t>
            </a:r>
            <a:endParaRPr lang="en-US" dirty="0"/>
          </a:p>
        </p:txBody>
      </p:sp>
      <p:sp>
        <p:nvSpPr>
          <p:cNvPr id="15" name="Arrow: Curved Down 14">
            <a:extLst>
              <a:ext uri="{FF2B5EF4-FFF2-40B4-BE49-F238E27FC236}">
                <a16:creationId xmlns:a16="http://schemas.microsoft.com/office/drawing/2014/main" id="{D643C422-9E5F-4A8F-BE5D-086A48FFB06D}"/>
              </a:ext>
            </a:extLst>
          </p:cNvPr>
          <p:cNvSpPr/>
          <p:nvPr/>
        </p:nvSpPr>
        <p:spPr>
          <a:xfrm>
            <a:off x="3385213" y="2991859"/>
            <a:ext cx="1220250" cy="435013"/>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16" name="TextBox 15">
            <a:extLst>
              <a:ext uri="{FF2B5EF4-FFF2-40B4-BE49-F238E27FC236}">
                <a16:creationId xmlns:a16="http://schemas.microsoft.com/office/drawing/2014/main" id="{AA74A996-93B3-4D4D-B00E-3A0A54E0C520}"/>
              </a:ext>
            </a:extLst>
          </p:cNvPr>
          <p:cNvSpPr txBox="1"/>
          <p:nvPr/>
        </p:nvSpPr>
        <p:spPr>
          <a:xfrm>
            <a:off x="3491880" y="3182756"/>
            <a:ext cx="973453" cy="523220"/>
          </a:xfrm>
          <a:prstGeom prst="rect">
            <a:avLst/>
          </a:prstGeom>
          <a:noFill/>
        </p:spPr>
        <p:txBody>
          <a:bodyPr wrap="square" rtlCol="0">
            <a:spAutoFit/>
          </a:bodyPr>
          <a:lstStyle/>
          <a:p>
            <a:pPr algn="ctr"/>
            <a:r>
              <a:rPr lang="en-NZ" sz="1400" dirty="0"/>
              <a:t>Providers, ACC</a:t>
            </a:r>
            <a:endParaRPr lang="en-US" sz="1400" dirty="0"/>
          </a:p>
        </p:txBody>
      </p:sp>
    </p:spTree>
    <p:extLst>
      <p:ext uri="{BB962C8B-B14F-4D97-AF65-F5344CB8AC3E}">
        <p14:creationId xmlns:p14="http://schemas.microsoft.com/office/powerpoint/2010/main" val="1430526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NZ" dirty="0"/>
              <a:t>Characterising early (post-acute) TBI rehab across the majority of NZ</a:t>
            </a:r>
          </a:p>
        </p:txBody>
      </p:sp>
      <p:sp>
        <p:nvSpPr>
          <p:cNvPr id="3" name="Content Placeholder 2"/>
          <p:cNvSpPr>
            <a:spLocks noGrp="1"/>
          </p:cNvSpPr>
          <p:nvPr>
            <p:ph idx="1"/>
          </p:nvPr>
        </p:nvSpPr>
        <p:spPr/>
        <p:txBody>
          <a:bodyPr/>
          <a:lstStyle/>
          <a:p>
            <a:pPr marL="0" indent="0">
              <a:buNone/>
            </a:pPr>
            <a:r>
              <a:rPr lang="en-NZ" dirty="0"/>
              <a:t>A retrospective review of de-identified service records was completed.  All consecutive discharges over a 36-month period (2014-2017) were included.   Data from both sites were combined.</a:t>
            </a:r>
          </a:p>
        </p:txBody>
      </p:sp>
    </p:spTree>
    <p:extLst>
      <p:ext uri="{BB962C8B-B14F-4D97-AF65-F5344CB8AC3E}">
        <p14:creationId xmlns:p14="http://schemas.microsoft.com/office/powerpoint/2010/main" val="3475879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Demographics</a:t>
            </a:r>
          </a:p>
        </p:txBody>
      </p:sp>
      <p:sp>
        <p:nvSpPr>
          <p:cNvPr id="12" name="TextBox 11">
            <a:extLst>
              <a:ext uri="{FF2B5EF4-FFF2-40B4-BE49-F238E27FC236}">
                <a16:creationId xmlns:a16="http://schemas.microsoft.com/office/drawing/2014/main" id="{61982228-D6DD-4E4A-BEC8-7C99E42EEB61}"/>
              </a:ext>
            </a:extLst>
          </p:cNvPr>
          <p:cNvSpPr txBox="1"/>
          <p:nvPr/>
        </p:nvSpPr>
        <p:spPr>
          <a:xfrm>
            <a:off x="467544" y="915566"/>
            <a:ext cx="7992888" cy="3231654"/>
          </a:xfrm>
          <a:prstGeom prst="rect">
            <a:avLst/>
          </a:prstGeom>
          <a:noFill/>
        </p:spPr>
        <p:txBody>
          <a:bodyPr wrap="square" rtlCol="0">
            <a:spAutoFit/>
          </a:bodyPr>
          <a:lstStyle/>
          <a:p>
            <a:r>
              <a:rPr lang="en-NZ" sz="2400" b="1" dirty="0"/>
              <a:t>N=715</a:t>
            </a:r>
          </a:p>
          <a:p>
            <a:r>
              <a:rPr lang="en-NZ" sz="2000" dirty="0"/>
              <a:t>Admissions:   697 first-time admissions	</a:t>
            </a:r>
          </a:p>
          <a:p>
            <a:r>
              <a:rPr lang="en-NZ" sz="2000" dirty="0"/>
              <a:t>	         18 re-admissions		</a:t>
            </a:r>
          </a:p>
          <a:p>
            <a:endParaRPr lang="en-NZ" sz="2000" dirty="0"/>
          </a:p>
          <a:p>
            <a:r>
              <a:rPr lang="en-NZ" sz="2000" dirty="0"/>
              <a:t>Referrals:        675 admitted from acute hospital</a:t>
            </a:r>
          </a:p>
          <a:p>
            <a:r>
              <a:rPr lang="en-NZ" sz="2000" dirty="0"/>
              <a:t>	         40 admitted from community / other</a:t>
            </a:r>
          </a:p>
          <a:p>
            <a:endParaRPr lang="en-NZ" sz="2000" dirty="0"/>
          </a:p>
          <a:p>
            <a:r>
              <a:rPr lang="en-NZ" sz="2000" dirty="0"/>
              <a:t>Year 1:  216</a:t>
            </a:r>
          </a:p>
          <a:p>
            <a:r>
              <a:rPr lang="en-NZ" sz="2000" dirty="0"/>
              <a:t>Year 2:  231</a:t>
            </a:r>
          </a:p>
          <a:p>
            <a:r>
              <a:rPr lang="en-NZ" sz="2000" dirty="0"/>
              <a:t>Year 3:  268</a:t>
            </a:r>
          </a:p>
        </p:txBody>
      </p:sp>
      <p:graphicFrame>
        <p:nvGraphicFramePr>
          <p:cNvPr id="14" name="Table 13">
            <a:extLst>
              <a:ext uri="{FF2B5EF4-FFF2-40B4-BE49-F238E27FC236}">
                <a16:creationId xmlns:a16="http://schemas.microsoft.com/office/drawing/2014/main" id="{3CB7660E-2AF9-4782-A3DF-93EE97E58AA0}"/>
              </a:ext>
            </a:extLst>
          </p:cNvPr>
          <p:cNvGraphicFramePr>
            <a:graphicFrameLocks noGrp="1"/>
          </p:cNvGraphicFramePr>
          <p:nvPr>
            <p:extLst>
              <p:ext uri="{D42A27DB-BD31-4B8C-83A1-F6EECF244321}">
                <p14:modId xmlns:p14="http://schemas.microsoft.com/office/powerpoint/2010/main" val="1736756891"/>
              </p:ext>
            </p:extLst>
          </p:nvPr>
        </p:nvGraphicFramePr>
        <p:xfrm>
          <a:off x="6516216" y="987574"/>
          <a:ext cx="2334169" cy="3840480"/>
        </p:xfrm>
        <a:graphic>
          <a:graphicData uri="http://schemas.openxmlformats.org/drawingml/2006/table">
            <a:tbl>
              <a:tblPr>
                <a:tableStyleId>{5C22544A-7EE6-4342-B048-85BDC9FD1C3A}</a:tableStyleId>
              </a:tblPr>
              <a:tblGrid>
                <a:gridCol w="1666240">
                  <a:extLst>
                    <a:ext uri="{9D8B030D-6E8A-4147-A177-3AD203B41FA5}">
                      <a16:colId xmlns:a16="http://schemas.microsoft.com/office/drawing/2014/main" val="2349367124"/>
                    </a:ext>
                  </a:extLst>
                </a:gridCol>
                <a:gridCol w="667929">
                  <a:extLst>
                    <a:ext uri="{9D8B030D-6E8A-4147-A177-3AD203B41FA5}">
                      <a16:colId xmlns:a16="http://schemas.microsoft.com/office/drawing/2014/main" val="541367543"/>
                    </a:ext>
                  </a:extLst>
                </a:gridCol>
              </a:tblGrid>
              <a:tr h="180975">
                <a:tc>
                  <a:txBody>
                    <a:bodyPr/>
                    <a:lstStyle/>
                    <a:p>
                      <a:pPr algn="l" rtl="0" fontAlgn="b"/>
                      <a:r>
                        <a:rPr lang="en-US" sz="1400" u="none" strike="noStrike" dirty="0">
                          <a:effectLst/>
                        </a:rPr>
                        <a:t>Waitemata</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17.3%</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619112832"/>
                  </a:ext>
                </a:extLst>
              </a:tr>
              <a:tr h="180975">
                <a:tc>
                  <a:txBody>
                    <a:bodyPr/>
                    <a:lstStyle/>
                    <a:p>
                      <a:pPr algn="l" rtl="0" fontAlgn="b"/>
                      <a:r>
                        <a:rPr lang="en-US" sz="1400" u="none" strike="noStrike" dirty="0">
                          <a:effectLst/>
                        </a:rPr>
                        <a:t>Counties Manukau</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13.0%</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63066020"/>
                  </a:ext>
                </a:extLst>
              </a:tr>
              <a:tr h="180975">
                <a:tc>
                  <a:txBody>
                    <a:bodyPr/>
                    <a:lstStyle/>
                    <a:p>
                      <a:pPr algn="l" rtl="0" fontAlgn="b"/>
                      <a:r>
                        <a:rPr lang="en-US" sz="1400" u="none" strike="noStrike" dirty="0">
                          <a:effectLst/>
                        </a:rPr>
                        <a:t>Waikato</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12.7%</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9962072"/>
                  </a:ext>
                </a:extLst>
              </a:tr>
              <a:tr h="180975">
                <a:tc>
                  <a:txBody>
                    <a:bodyPr/>
                    <a:lstStyle/>
                    <a:p>
                      <a:pPr algn="l" rtl="0" fontAlgn="b"/>
                      <a:r>
                        <a:rPr lang="en-US" sz="1400" u="none" strike="noStrike" dirty="0">
                          <a:effectLst/>
                        </a:rPr>
                        <a:t>Auckland</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11.9%</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82712425"/>
                  </a:ext>
                </a:extLst>
              </a:tr>
              <a:tr h="180975">
                <a:tc>
                  <a:txBody>
                    <a:bodyPr/>
                    <a:lstStyle/>
                    <a:p>
                      <a:pPr algn="l" rtl="0" fontAlgn="b"/>
                      <a:r>
                        <a:rPr lang="en-US" sz="1400" u="none" strike="noStrike" dirty="0">
                          <a:effectLst/>
                        </a:rPr>
                        <a:t>Capital and Coast</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7.8%</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1932928"/>
                  </a:ext>
                </a:extLst>
              </a:tr>
              <a:tr h="180975">
                <a:tc>
                  <a:txBody>
                    <a:bodyPr/>
                    <a:lstStyle/>
                    <a:p>
                      <a:pPr algn="l" rtl="0" fontAlgn="b"/>
                      <a:r>
                        <a:rPr lang="en-US" sz="1400" u="none" strike="noStrike" dirty="0">
                          <a:effectLst/>
                        </a:rPr>
                        <a:t>Northland</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7.8%</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816751185"/>
                  </a:ext>
                </a:extLst>
              </a:tr>
              <a:tr h="180975">
                <a:tc>
                  <a:txBody>
                    <a:bodyPr/>
                    <a:lstStyle/>
                    <a:p>
                      <a:pPr algn="l" rtl="0" fontAlgn="b"/>
                      <a:r>
                        <a:rPr lang="en-US" sz="1400" u="none" strike="noStrike" dirty="0">
                          <a:effectLst/>
                        </a:rPr>
                        <a:t>Mid Central</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6.4%</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10140646"/>
                  </a:ext>
                </a:extLst>
              </a:tr>
              <a:tr h="180975">
                <a:tc>
                  <a:txBody>
                    <a:bodyPr/>
                    <a:lstStyle/>
                    <a:p>
                      <a:pPr algn="l" rtl="0" fontAlgn="b"/>
                      <a:r>
                        <a:rPr lang="en-US" sz="1400" u="none" strike="noStrike" dirty="0">
                          <a:effectLst/>
                        </a:rPr>
                        <a:t>Hutt Valley</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3.8%</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908140959"/>
                  </a:ext>
                </a:extLst>
              </a:tr>
              <a:tr h="180975">
                <a:tc>
                  <a:txBody>
                    <a:bodyPr/>
                    <a:lstStyle/>
                    <a:p>
                      <a:pPr algn="l" rtl="0" fontAlgn="b"/>
                      <a:r>
                        <a:rPr lang="en-US" sz="1400" u="none" strike="noStrike" dirty="0">
                          <a:effectLst/>
                        </a:rPr>
                        <a:t>Hawkes Bay </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3.6%</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525519269"/>
                  </a:ext>
                </a:extLst>
              </a:tr>
              <a:tr h="180975">
                <a:tc>
                  <a:txBody>
                    <a:bodyPr/>
                    <a:lstStyle/>
                    <a:p>
                      <a:pPr algn="l" rtl="0" fontAlgn="b"/>
                      <a:r>
                        <a:rPr lang="en-US" sz="1400" u="none" strike="noStrike" dirty="0">
                          <a:effectLst/>
                        </a:rPr>
                        <a:t>Bay of Plenty</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2.9%</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066450815"/>
                  </a:ext>
                </a:extLst>
              </a:tr>
              <a:tr h="180975">
                <a:tc>
                  <a:txBody>
                    <a:bodyPr/>
                    <a:lstStyle/>
                    <a:p>
                      <a:pPr algn="l" rtl="0" fontAlgn="b"/>
                      <a:r>
                        <a:rPr lang="en-US" sz="1400" u="none" strike="noStrike" dirty="0">
                          <a:effectLst/>
                        </a:rPr>
                        <a:t>Lakes</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2.7%</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2194534143"/>
                  </a:ext>
                </a:extLst>
              </a:tr>
              <a:tr h="180975">
                <a:tc>
                  <a:txBody>
                    <a:bodyPr/>
                    <a:lstStyle/>
                    <a:p>
                      <a:pPr algn="l" rtl="0" fontAlgn="b"/>
                      <a:r>
                        <a:rPr lang="en-US" sz="1400" u="none" strike="noStrike" dirty="0">
                          <a:effectLst/>
                        </a:rPr>
                        <a:t>Whanganui</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2.2%</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923425463"/>
                  </a:ext>
                </a:extLst>
              </a:tr>
              <a:tr h="180975">
                <a:tc>
                  <a:txBody>
                    <a:bodyPr/>
                    <a:lstStyle/>
                    <a:p>
                      <a:pPr algn="l" rtl="0" fontAlgn="b"/>
                      <a:r>
                        <a:rPr lang="en-US" sz="1400" u="none" strike="noStrike" dirty="0">
                          <a:effectLst/>
                        </a:rPr>
                        <a:t>Taranaki</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2.1%</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3685916572"/>
                  </a:ext>
                </a:extLst>
              </a:tr>
              <a:tr h="180975">
                <a:tc>
                  <a:txBody>
                    <a:bodyPr/>
                    <a:lstStyle/>
                    <a:p>
                      <a:pPr algn="l" rtl="0" fontAlgn="b"/>
                      <a:r>
                        <a:rPr lang="en-US" sz="1400" u="none" strike="noStrike" dirty="0">
                          <a:effectLst/>
                        </a:rPr>
                        <a:t>Wairarapa</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2.0%</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391767860"/>
                  </a:ext>
                </a:extLst>
              </a:tr>
              <a:tr h="180975">
                <a:tc>
                  <a:txBody>
                    <a:bodyPr/>
                    <a:lstStyle/>
                    <a:p>
                      <a:pPr algn="l" rtl="0" fontAlgn="b"/>
                      <a:r>
                        <a:rPr lang="en-US" sz="1400" u="none" strike="noStrike" dirty="0">
                          <a:effectLst/>
                        </a:rPr>
                        <a:t>Nelson-Marlborough</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1.3%</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140032214"/>
                  </a:ext>
                </a:extLst>
              </a:tr>
              <a:tr h="180975">
                <a:tc>
                  <a:txBody>
                    <a:bodyPr/>
                    <a:lstStyle/>
                    <a:p>
                      <a:pPr algn="l" rtl="0" fontAlgn="b"/>
                      <a:r>
                        <a:rPr lang="en-US" sz="1400" u="none" strike="noStrike" dirty="0">
                          <a:effectLst/>
                        </a:rPr>
                        <a:t>Not NZ</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1.1%</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1786054533"/>
                  </a:ext>
                </a:extLst>
              </a:tr>
              <a:tr h="180975">
                <a:tc>
                  <a:txBody>
                    <a:bodyPr/>
                    <a:lstStyle/>
                    <a:p>
                      <a:pPr algn="l" rtl="0" fontAlgn="b"/>
                      <a:r>
                        <a:rPr lang="en-US" sz="1400" u="none" strike="noStrike" dirty="0">
                          <a:effectLst/>
                        </a:rPr>
                        <a:t>Tairawhiti</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1.1%</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867290438"/>
                  </a:ext>
                </a:extLst>
              </a:tr>
              <a:tr h="180975">
                <a:tc>
                  <a:txBody>
                    <a:bodyPr/>
                    <a:lstStyle/>
                    <a:p>
                      <a:pPr algn="l" rtl="0" fontAlgn="b"/>
                      <a:r>
                        <a:rPr lang="en-US" sz="1400" u="none" strike="noStrike" dirty="0">
                          <a:effectLst/>
                        </a:rPr>
                        <a:t>Southern</a:t>
                      </a:r>
                      <a:endParaRPr lang="en-US" sz="1400" b="0" i="0" u="none" strike="noStrike" dirty="0">
                        <a:solidFill>
                          <a:srgbClr val="000000"/>
                        </a:solidFill>
                        <a:effectLst/>
                        <a:latin typeface="Calibri" panose="020F0502020204030204" pitchFamily="34" charset="0"/>
                      </a:endParaRPr>
                    </a:p>
                  </a:txBody>
                  <a:tcPr marL="0" marR="0" marT="0" marB="0" anchor="b"/>
                </a:tc>
                <a:tc>
                  <a:txBody>
                    <a:bodyPr/>
                    <a:lstStyle/>
                    <a:p>
                      <a:pPr algn="l" rtl="0" fontAlgn="b"/>
                      <a:r>
                        <a:rPr lang="en-US" sz="1400" u="none" strike="noStrike" dirty="0">
                          <a:effectLst/>
                        </a:rPr>
                        <a:t>0.1%</a:t>
                      </a:r>
                      <a:endParaRPr lang="en-US" sz="1400" b="0" i="0" u="none" strike="noStrike" dirty="0">
                        <a:solidFill>
                          <a:srgbClr val="000000"/>
                        </a:solidFill>
                        <a:effectLst/>
                        <a:latin typeface="Calibri" panose="020F0502020204030204" pitchFamily="34" charset="0"/>
                      </a:endParaRPr>
                    </a:p>
                  </a:txBody>
                  <a:tcPr marL="0" marR="0" marT="0" marB="0" anchor="b"/>
                </a:tc>
                <a:extLst>
                  <a:ext uri="{0D108BD9-81ED-4DB2-BD59-A6C34878D82A}">
                    <a16:rowId xmlns:a16="http://schemas.microsoft.com/office/drawing/2014/main" val="4246765029"/>
                  </a:ext>
                </a:extLst>
              </a:tr>
            </a:tbl>
          </a:graphicData>
        </a:graphic>
      </p:graphicFrame>
    </p:spTree>
    <p:extLst>
      <p:ext uri="{BB962C8B-B14F-4D97-AF65-F5344CB8AC3E}">
        <p14:creationId xmlns:p14="http://schemas.microsoft.com/office/powerpoint/2010/main" val="234822942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Demographics</a:t>
            </a:r>
          </a:p>
        </p:txBody>
      </p:sp>
      <p:sp>
        <p:nvSpPr>
          <p:cNvPr id="3" name="Content Placeholder 2"/>
          <p:cNvSpPr>
            <a:spLocks noGrp="1"/>
          </p:cNvSpPr>
          <p:nvPr>
            <p:ph idx="1"/>
          </p:nvPr>
        </p:nvSpPr>
        <p:spPr>
          <a:xfrm>
            <a:off x="395536" y="1049486"/>
            <a:ext cx="2448272" cy="3394472"/>
          </a:xfrm>
        </p:spPr>
        <p:txBody>
          <a:bodyPr/>
          <a:lstStyle/>
          <a:p>
            <a:pPr marL="0" indent="0">
              <a:buNone/>
            </a:pPr>
            <a:r>
              <a:rPr lang="en-NZ" dirty="0"/>
              <a:t>26.4% women</a:t>
            </a:r>
          </a:p>
          <a:p>
            <a:pPr marL="0" indent="0">
              <a:buNone/>
            </a:pPr>
            <a:r>
              <a:rPr lang="en-NZ" dirty="0"/>
              <a:t>73.6% men</a:t>
            </a:r>
          </a:p>
        </p:txBody>
      </p:sp>
      <p:graphicFrame>
        <p:nvGraphicFramePr>
          <p:cNvPr id="4" name="Chart 3">
            <a:extLst>
              <a:ext uri="{FF2B5EF4-FFF2-40B4-BE49-F238E27FC236}">
                <a16:creationId xmlns:a16="http://schemas.microsoft.com/office/drawing/2014/main" id="{B4C98C2B-F60F-48A2-A1E8-0DADB0CE68AA}"/>
              </a:ext>
            </a:extLst>
          </p:cNvPr>
          <p:cNvGraphicFramePr>
            <a:graphicFrameLocks/>
          </p:cNvGraphicFramePr>
          <p:nvPr>
            <p:extLst>
              <p:ext uri="{D42A27DB-BD31-4B8C-83A1-F6EECF244321}">
                <p14:modId xmlns:p14="http://schemas.microsoft.com/office/powerpoint/2010/main" val="1652761119"/>
              </p:ext>
            </p:extLst>
          </p:nvPr>
        </p:nvGraphicFramePr>
        <p:xfrm>
          <a:off x="2867632" y="2355726"/>
          <a:ext cx="5472608" cy="2376264"/>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8AE3FB86-F869-4ED7-AAE5-A9A8A03C78D4}"/>
              </a:ext>
            </a:extLst>
          </p:cNvPr>
          <p:cNvSpPr txBox="1"/>
          <p:nvPr/>
        </p:nvSpPr>
        <p:spPr>
          <a:xfrm>
            <a:off x="3707904" y="1049486"/>
            <a:ext cx="4320480" cy="1384995"/>
          </a:xfrm>
          <a:prstGeom prst="rect">
            <a:avLst/>
          </a:prstGeom>
          <a:noFill/>
        </p:spPr>
        <p:txBody>
          <a:bodyPr wrap="square" rtlCol="0">
            <a:spAutoFit/>
          </a:bodyPr>
          <a:lstStyle/>
          <a:p>
            <a:r>
              <a:rPr lang="en-NZ" sz="2800" dirty="0"/>
              <a:t>Average age: 43.2 ± 19.6   Range: 15-88</a:t>
            </a:r>
          </a:p>
          <a:p>
            <a:endParaRPr lang="en-US" sz="2800" dirty="0"/>
          </a:p>
        </p:txBody>
      </p:sp>
    </p:spTree>
    <p:extLst>
      <p:ext uri="{BB962C8B-B14F-4D97-AF65-F5344CB8AC3E}">
        <p14:creationId xmlns:p14="http://schemas.microsoft.com/office/powerpoint/2010/main" val="19405154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Demographics</a:t>
            </a:r>
          </a:p>
        </p:txBody>
      </p:sp>
      <p:graphicFrame>
        <p:nvGraphicFramePr>
          <p:cNvPr id="6" name="Chart 5">
            <a:extLst>
              <a:ext uri="{FF2B5EF4-FFF2-40B4-BE49-F238E27FC236}">
                <a16:creationId xmlns:a16="http://schemas.microsoft.com/office/drawing/2014/main" id="{4D6E8B89-0793-43B9-AB9D-076D823EAABB}"/>
              </a:ext>
            </a:extLst>
          </p:cNvPr>
          <p:cNvGraphicFramePr>
            <a:graphicFrameLocks/>
          </p:cNvGraphicFramePr>
          <p:nvPr>
            <p:extLst>
              <p:ext uri="{D42A27DB-BD31-4B8C-83A1-F6EECF244321}">
                <p14:modId xmlns:p14="http://schemas.microsoft.com/office/powerpoint/2010/main" val="1583082717"/>
              </p:ext>
            </p:extLst>
          </p:nvPr>
        </p:nvGraphicFramePr>
        <p:xfrm>
          <a:off x="107504" y="1275606"/>
          <a:ext cx="4572000" cy="27432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hart 7">
            <a:extLst>
              <a:ext uri="{FF2B5EF4-FFF2-40B4-BE49-F238E27FC236}">
                <a16:creationId xmlns:a16="http://schemas.microsoft.com/office/drawing/2014/main" id="{D0CA778F-430C-4E98-9486-6FF97C0294F1}"/>
              </a:ext>
            </a:extLst>
          </p:cNvPr>
          <p:cNvGraphicFramePr>
            <a:graphicFrameLocks/>
          </p:cNvGraphicFramePr>
          <p:nvPr>
            <p:extLst>
              <p:ext uri="{D42A27DB-BD31-4B8C-83A1-F6EECF244321}">
                <p14:modId xmlns:p14="http://schemas.microsoft.com/office/powerpoint/2010/main" val="3236603028"/>
              </p:ext>
            </p:extLst>
          </p:nvPr>
        </p:nvGraphicFramePr>
        <p:xfrm>
          <a:off x="3975756" y="1275606"/>
          <a:ext cx="4572000" cy="2743200"/>
        </p:xfrm>
        <a:graphic>
          <a:graphicData uri="http://schemas.openxmlformats.org/drawingml/2006/chart">
            <c:chart xmlns:c="http://schemas.openxmlformats.org/drawingml/2006/chart" xmlns:r="http://schemas.openxmlformats.org/officeDocument/2006/relationships" r:id="rId4"/>
          </a:graphicData>
        </a:graphic>
      </p:graphicFrame>
      <p:sp>
        <p:nvSpPr>
          <p:cNvPr id="3" name="TextBox 2">
            <a:extLst>
              <a:ext uri="{FF2B5EF4-FFF2-40B4-BE49-F238E27FC236}">
                <a16:creationId xmlns:a16="http://schemas.microsoft.com/office/drawing/2014/main" id="{87E6A3D7-F771-47FE-9214-816BBCB30B21}"/>
              </a:ext>
            </a:extLst>
          </p:cNvPr>
          <p:cNvSpPr txBox="1"/>
          <p:nvPr/>
        </p:nvSpPr>
        <p:spPr>
          <a:xfrm>
            <a:off x="971600" y="4515966"/>
            <a:ext cx="3024336" cy="369332"/>
          </a:xfrm>
          <a:prstGeom prst="rect">
            <a:avLst/>
          </a:prstGeom>
          <a:noFill/>
        </p:spPr>
        <p:txBody>
          <a:bodyPr wrap="square" rtlCol="0">
            <a:spAutoFit/>
          </a:bodyPr>
          <a:lstStyle/>
          <a:p>
            <a:pPr algn="ctr"/>
            <a:r>
              <a:rPr lang="en-NZ" dirty="0"/>
              <a:t>Ethnicity</a:t>
            </a:r>
            <a:endParaRPr lang="en-US" dirty="0"/>
          </a:p>
        </p:txBody>
      </p:sp>
      <p:sp>
        <p:nvSpPr>
          <p:cNvPr id="7" name="TextBox 6">
            <a:extLst>
              <a:ext uri="{FF2B5EF4-FFF2-40B4-BE49-F238E27FC236}">
                <a16:creationId xmlns:a16="http://schemas.microsoft.com/office/drawing/2014/main" id="{3A4A8505-E50F-4F1E-80DE-661229920A92}"/>
              </a:ext>
            </a:extLst>
          </p:cNvPr>
          <p:cNvSpPr txBox="1"/>
          <p:nvPr/>
        </p:nvSpPr>
        <p:spPr>
          <a:xfrm>
            <a:off x="5220072" y="4515966"/>
            <a:ext cx="3024336" cy="369332"/>
          </a:xfrm>
          <a:prstGeom prst="rect">
            <a:avLst/>
          </a:prstGeom>
          <a:noFill/>
        </p:spPr>
        <p:txBody>
          <a:bodyPr wrap="square" rtlCol="0">
            <a:spAutoFit/>
          </a:bodyPr>
          <a:lstStyle/>
          <a:p>
            <a:pPr algn="ctr"/>
            <a:r>
              <a:rPr lang="en-NZ" dirty="0"/>
              <a:t>Employment</a:t>
            </a:r>
            <a:endParaRPr lang="en-US" dirty="0"/>
          </a:p>
        </p:txBody>
      </p:sp>
    </p:spTree>
    <p:extLst>
      <p:ext uri="{BB962C8B-B14F-4D97-AF65-F5344CB8AC3E}">
        <p14:creationId xmlns:p14="http://schemas.microsoft.com/office/powerpoint/2010/main" val="2280022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NZ" dirty="0"/>
              <a:t>Injury descriptions</a:t>
            </a:r>
          </a:p>
        </p:txBody>
      </p:sp>
      <p:graphicFrame>
        <p:nvGraphicFramePr>
          <p:cNvPr id="4" name="Chart 3">
            <a:extLst>
              <a:ext uri="{FF2B5EF4-FFF2-40B4-BE49-F238E27FC236}">
                <a16:creationId xmlns:a16="http://schemas.microsoft.com/office/drawing/2014/main" id="{C1C728AD-ACA1-4676-B602-F57E809FB1D7}"/>
              </a:ext>
            </a:extLst>
          </p:cNvPr>
          <p:cNvGraphicFramePr>
            <a:graphicFrameLocks/>
          </p:cNvGraphicFramePr>
          <p:nvPr>
            <p:extLst>
              <p:ext uri="{D42A27DB-BD31-4B8C-83A1-F6EECF244321}">
                <p14:modId xmlns:p14="http://schemas.microsoft.com/office/powerpoint/2010/main" val="1462456920"/>
              </p:ext>
            </p:extLst>
          </p:nvPr>
        </p:nvGraphicFramePr>
        <p:xfrm>
          <a:off x="2195736" y="564527"/>
          <a:ext cx="4572000" cy="3528392"/>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9A0628FB-45B3-48D6-8DB8-F5B3BC0415FD}"/>
              </a:ext>
            </a:extLst>
          </p:cNvPr>
          <p:cNvSpPr txBox="1"/>
          <p:nvPr/>
        </p:nvSpPr>
        <p:spPr>
          <a:xfrm>
            <a:off x="3131840" y="4299942"/>
            <a:ext cx="3024336" cy="369332"/>
          </a:xfrm>
          <a:prstGeom prst="rect">
            <a:avLst/>
          </a:prstGeom>
          <a:noFill/>
        </p:spPr>
        <p:txBody>
          <a:bodyPr wrap="square" rtlCol="0">
            <a:spAutoFit/>
          </a:bodyPr>
          <a:lstStyle/>
          <a:p>
            <a:pPr algn="ctr"/>
            <a:r>
              <a:rPr lang="en-NZ" dirty="0"/>
              <a:t>Mechanism of Injury</a:t>
            </a:r>
            <a:endParaRPr lang="en-US" dirty="0"/>
          </a:p>
        </p:txBody>
      </p:sp>
    </p:spTree>
    <p:extLst>
      <p:ext uri="{BB962C8B-B14F-4D97-AF65-F5344CB8AC3E}">
        <p14:creationId xmlns:p14="http://schemas.microsoft.com/office/powerpoint/2010/main" val="229364099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1790</TotalTime>
  <Words>1346</Words>
  <Application>Microsoft Office PowerPoint</Application>
  <PresentationFormat>On-screen Show (16:9)</PresentationFormat>
  <Paragraphs>210</Paragraphs>
  <Slides>20</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Cambria</vt:lpstr>
      <vt:lpstr>Office Theme</vt:lpstr>
      <vt:lpstr>PowerPoint Presentation</vt:lpstr>
      <vt:lpstr>Traumatic brain injury in New Zealand</vt:lpstr>
      <vt:lpstr>Traumatic brain injury in New Zealand</vt:lpstr>
      <vt:lpstr>Our rehabilitation service</vt:lpstr>
      <vt:lpstr>Characterising early (post-acute) TBI rehab across the majority of NZ</vt:lpstr>
      <vt:lpstr>Demographics</vt:lpstr>
      <vt:lpstr>Demographics</vt:lpstr>
      <vt:lpstr>Demographics</vt:lpstr>
      <vt:lpstr>Injury descriptions</vt:lpstr>
      <vt:lpstr>Injury descriptions</vt:lpstr>
      <vt:lpstr>Injury descriptions</vt:lpstr>
      <vt:lpstr>Hospital and rehab course</vt:lpstr>
      <vt:lpstr>Outcomes</vt:lpstr>
      <vt:lpstr>Outcomes</vt:lpstr>
      <vt:lpstr>Minimally conscious clients</vt:lpstr>
      <vt:lpstr>Discussion</vt:lpstr>
      <vt:lpstr>Does payment scheme influence the course of rehab?</vt:lpstr>
      <vt:lpstr>Does payment scheme influence the course of rehab?</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Elijah Ng Chok</dc:creator>
  <cp:lastModifiedBy>Allison Foster</cp:lastModifiedBy>
  <cp:revision>118</cp:revision>
  <dcterms:created xsi:type="dcterms:W3CDTF">2010-12-17T01:43:09Z</dcterms:created>
  <dcterms:modified xsi:type="dcterms:W3CDTF">2017-09-10T22:02:49Z</dcterms:modified>
</cp:coreProperties>
</file>