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9906000" cy="6858000" type="A4"/>
  <p:notesSz cx="9144000" cy="6858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D7F"/>
    <a:srgbClr val="D4A67C"/>
    <a:srgbClr val="DDA7F3"/>
    <a:srgbClr val="ECACEE"/>
    <a:srgbClr val="197D97"/>
    <a:srgbClr val="FF99FF"/>
    <a:srgbClr val="FFCCFF"/>
    <a:srgbClr val="FF00FF"/>
    <a:srgbClr val="8CD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539" autoAdjust="0"/>
  </p:normalViewPr>
  <p:slideViewPr>
    <p:cSldViewPr>
      <p:cViewPr>
        <p:scale>
          <a:sx n="125" d="100"/>
          <a:sy n="125" d="100"/>
        </p:scale>
        <p:origin x="876" y="-34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dc01-vm.abi.local\RedirectedFolders$\AllisonFoster\Desktop\Charts%20for%20community%20scorecar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dc01-vm.abi.local\RedirectedFolders$\AllisonFoster\Desktop\Charts%20for%20community%20scorecard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dc01-vm.abi.local\RedirectedFolders$\AllisonFoster\Desktop\Charts%20for%20community%20scorecard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idc01-vm.abi.local\RedirectedFolders$\AllisonFoster\Desktop\Charts%20for%20community%20scorecar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 b="1">
                <a:solidFill>
                  <a:schemeClr val="tx1"/>
                </a:solidFill>
              </a:rPr>
              <a:t>Age Ranges</a:t>
            </a:r>
          </a:p>
        </c:rich>
      </c:tx>
      <c:layout>
        <c:manualLayout>
          <c:xMode val="edge"/>
          <c:yMode val="edge"/>
          <c:x val="0.32856556152927119"/>
          <c:y val="2.6425301706200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66816009557945"/>
          <c:y val="0.21477215980024969"/>
          <c:w val="0.56695415173237751"/>
          <c:h val="0.467683104452767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Sheet1!$A$18:$A$20</c:f>
              <c:strCache>
                <c:ptCount val="3"/>
                <c:pt idx="0">
                  <c:v>18-39</c:v>
                </c:pt>
                <c:pt idx="1">
                  <c:v>40-64</c:v>
                </c:pt>
                <c:pt idx="2">
                  <c:v>65+</c:v>
                </c:pt>
              </c:strCache>
            </c:strRef>
          </c:cat>
          <c:val>
            <c:numRef>
              <c:f>Sheet1!$E$18:$E$20</c:f>
              <c:numCache>
                <c:formatCode>General</c:formatCode>
                <c:ptCount val="3"/>
                <c:pt idx="0">
                  <c:v>188</c:v>
                </c:pt>
                <c:pt idx="1">
                  <c:v>141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5-4D09-BBB2-3C6DA9712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7136032"/>
        <c:axId val="393946704"/>
      </c:barChart>
      <c:catAx>
        <c:axId val="397136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946704"/>
        <c:crosses val="autoZero"/>
        <c:auto val="1"/>
        <c:lblAlgn val="ctr"/>
        <c:lblOffset val="100"/>
        <c:noMultiLvlLbl val="0"/>
      </c:catAx>
      <c:valAx>
        <c:axId val="39394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Number of Clients</a:t>
                </a:r>
              </a:p>
            </c:rich>
          </c:tx>
          <c:layout>
            <c:manualLayout>
              <c:xMode val="edge"/>
              <c:yMode val="edge"/>
              <c:x val="0.28868503584229388"/>
              <c:y val="0.82103412401165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13603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 b="1">
                <a:solidFill>
                  <a:schemeClr val="tx1"/>
                </a:solidFill>
              </a:rPr>
              <a:t>Time Since Injury</a:t>
            </a:r>
          </a:p>
        </c:rich>
      </c:tx>
      <c:layout>
        <c:manualLayout>
          <c:xMode val="edge"/>
          <c:yMode val="edge"/>
          <c:x val="0.22617010155316608"/>
          <c:y val="1.3212650853100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841472520908005"/>
          <c:y val="0.18834685809404911"/>
          <c:w val="0.38677120669056153"/>
          <c:h val="0.50732105701206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Sheet1!$A$37:$A$40</c:f>
              <c:strCache>
                <c:ptCount val="4"/>
                <c:pt idx="0">
                  <c:v>&lt;6 months</c:v>
                </c:pt>
                <c:pt idx="1">
                  <c:v>6-12 months</c:v>
                </c:pt>
                <c:pt idx="2">
                  <c:v>1-2 years</c:v>
                </c:pt>
                <c:pt idx="3">
                  <c:v>&gt;2 years</c:v>
                </c:pt>
              </c:strCache>
            </c:strRef>
          </c:cat>
          <c:val>
            <c:numRef>
              <c:f>Sheet1!$E$37:$E$40</c:f>
              <c:numCache>
                <c:formatCode>General</c:formatCode>
                <c:ptCount val="4"/>
                <c:pt idx="0">
                  <c:v>195</c:v>
                </c:pt>
                <c:pt idx="1">
                  <c:v>92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9-4D4D-A53E-3FFDCEA0D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028032"/>
        <c:axId val="399028688"/>
      </c:barChart>
      <c:valAx>
        <c:axId val="399028688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Number of Clients</a:t>
                </a:r>
              </a:p>
            </c:rich>
          </c:tx>
          <c:layout>
            <c:manualLayout>
              <c:xMode val="edge"/>
              <c:yMode val="edge"/>
              <c:x val="0.38254853643966547"/>
              <c:y val="0.82103412401165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28032"/>
        <c:crosses val="max"/>
        <c:crossBetween val="between"/>
        <c:majorUnit val="100"/>
      </c:valAx>
      <c:catAx>
        <c:axId val="399028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28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 b="1">
                <a:solidFill>
                  <a:schemeClr val="tx1"/>
                </a:solidFill>
              </a:rPr>
              <a:t>Age Ranges</a:t>
            </a:r>
          </a:p>
        </c:rich>
      </c:tx>
      <c:layout>
        <c:manualLayout>
          <c:xMode val="edge"/>
          <c:yMode val="edge"/>
          <c:x val="0.30011574074074077"/>
          <c:y val="1.3212650853100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081541218637994"/>
          <c:y val="0.16013940907199334"/>
          <c:w val="0.85608188632542803"/>
          <c:h val="0.5730930087390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81-475F-B804-FFF42568A9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81-475F-B804-FFF42568A9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81-475F-B804-FFF42568A9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81-475F-B804-FFF42568A9A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81-475F-B804-FFF42568A9A4}"/>
              </c:ext>
            </c:extLst>
          </c:dPt>
          <c:cat>
            <c:strRef>
              <c:f>Sheet1!$A$3:$A$7</c:f>
              <c:strCache>
                <c:ptCount val="5"/>
                <c:pt idx="0">
                  <c:v>0-3</c:v>
                </c:pt>
                <c:pt idx="1">
                  <c:v>4-6</c:v>
                </c:pt>
                <c:pt idx="2">
                  <c:v>7-9</c:v>
                </c:pt>
                <c:pt idx="3">
                  <c:v>10-13</c:v>
                </c:pt>
                <c:pt idx="4">
                  <c:v>14-17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17</c:v>
                </c:pt>
                <c:pt idx="3">
                  <c:v>38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81-475F-B804-FFF42568A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1430048"/>
        <c:axId val="581430704"/>
      </c:barChart>
      <c:valAx>
        <c:axId val="581430704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Number of Clients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430048"/>
        <c:crosses val="max"/>
        <c:crossBetween val="between"/>
        <c:majorUnit val="40"/>
      </c:valAx>
      <c:catAx>
        <c:axId val="581430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430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 b="1" dirty="0">
                <a:solidFill>
                  <a:schemeClr val="tx1"/>
                </a:solidFill>
              </a:rPr>
              <a:t>Time Since Injury</a:t>
            </a:r>
          </a:p>
        </c:rich>
      </c:tx>
      <c:layout>
        <c:manualLayout>
          <c:xMode val="edge"/>
          <c:yMode val="edge"/>
          <c:x val="0.1977202807646356"/>
          <c:y val="1.3212650853100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841472520908005"/>
          <c:y val="0.26762276321265088"/>
          <c:w val="0.38677120669056153"/>
          <c:h val="0.454470453599667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Sheet1!$A$37:$A$40</c:f>
              <c:strCache>
                <c:ptCount val="4"/>
                <c:pt idx="0">
                  <c:v>&lt;6 months</c:v>
                </c:pt>
                <c:pt idx="1">
                  <c:v>6-12 months</c:v>
                </c:pt>
                <c:pt idx="2">
                  <c:v>1-2 years</c:v>
                </c:pt>
                <c:pt idx="3">
                  <c:v>&gt;2 years</c:v>
                </c:pt>
              </c:strCache>
            </c:strRef>
          </c:cat>
          <c:val>
            <c:numRef>
              <c:f>Sheet1!$D$37:$D$40</c:f>
              <c:numCache>
                <c:formatCode>General</c:formatCode>
                <c:ptCount val="4"/>
                <c:pt idx="0">
                  <c:v>77</c:v>
                </c:pt>
                <c:pt idx="1">
                  <c:v>22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5-4577-A58B-D33BDE963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245848"/>
        <c:axId val="414249456"/>
      </c:barChart>
      <c:valAx>
        <c:axId val="414249456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Number of Clients</a:t>
                </a:r>
              </a:p>
            </c:rich>
          </c:tx>
          <c:layout>
            <c:manualLayout>
              <c:xMode val="edge"/>
              <c:yMode val="edge"/>
              <c:x val="0.38254853643966547"/>
              <c:y val="0.83424677486475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45848"/>
        <c:crosses val="max"/>
        <c:crossBetween val="between"/>
        <c:majorUnit val="40"/>
      </c:valAx>
      <c:catAx>
        <c:axId val="414245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49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13FC3-67AE-4CAD-8C76-D6F93A5872A7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40188-4F3D-4C8C-A5D2-40CA266A9A8C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40188-4F3D-4C8C-A5D2-40CA266A9A8C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CavitABI\Resources\Logo\ABI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72" y="1963251"/>
            <a:ext cx="3920938" cy="23298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523" y="4149080"/>
            <a:ext cx="8420100" cy="792088"/>
          </a:xfrm>
        </p:spPr>
        <p:txBody>
          <a:bodyPr/>
          <a:lstStyle>
            <a:lvl1pPr algn="l">
              <a:defRPr>
                <a:solidFill>
                  <a:srgbClr val="197D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523" y="4869160"/>
            <a:ext cx="8416365" cy="576064"/>
          </a:xfrm>
        </p:spPr>
        <p:txBody>
          <a:bodyPr/>
          <a:lstStyle>
            <a:lvl1pPr marL="0" indent="0" algn="l">
              <a:buNone/>
              <a:defRPr>
                <a:solidFill>
                  <a:srgbClr val="197D97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284651"/>
            <a:ext cx="7332815" cy="936104"/>
          </a:xfrm>
        </p:spPr>
        <p:txBody>
          <a:bodyPr>
            <a:normAutofit/>
          </a:bodyPr>
          <a:lstStyle>
            <a:lvl1pPr>
              <a:defRPr sz="4200">
                <a:solidFill>
                  <a:srgbClr val="197D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89" y="1600201"/>
            <a:ext cx="9060211" cy="4525963"/>
          </a:xfrm>
        </p:spPr>
        <p:txBody>
          <a:bodyPr/>
          <a:lstStyle>
            <a:lvl1pPr>
              <a:defRPr sz="3300"/>
            </a:lvl1pPr>
            <a:lvl2pPr>
              <a:buFont typeface="Arial" pitchFamily="34" charset="0"/>
              <a:buChar char="•"/>
              <a:defRPr sz="3300">
                <a:solidFill>
                  <a:srgbClr val="197D97"/>
                </a:solidFill>
              </a:defRPr>
            </a:lvl2pPr>
            <a:lvl3pPr>
              <a:defRPr sz="2800"/>
            </a:lvl3pPr>
            <a:lvl4pPr>
              <a:buFont typeface="Arial" pitchFamily="34" charset="0"/>
              <a:buChar char="•"/>
              <a:defRPr sz="2800">
                <a:solidFill>
                  <a:srgbClr val="197D97"/>
                </a:solidFill>
              </a:defRPr>
            </a:lvl4pPr>
            <a:lvl5pPr>
              <a:buFont typeface="Arial" pitchFamily="34" charset="0"/>
              <a:buChar char="•"/>
              <a:defRPr sz="1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2" descr="Z:\CavitABI\Resources\Logo\ABI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313" y="164638"/>
            <a:ext cx="2106233" cy="12515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97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9" y="284651"/>
            <a:ext cx="7332815" cy="936104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89" y="1600201"/>
            <a:ext cx="9060211" cy="4525963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 sz="33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9" name="Picture 2" descr="Z:\CavitABI\Resources\Logo\ABI_logo_monochrome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313" y="162120"/>
            <a:ext cx="2106233" cy="12506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97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NZ"/>
          </a:p>
        </p:txBody>
      </p:sp>
      <p:pic>
        <p:nvPicPr>
          <p:cNvPr id="1026" name="Picture 2" descr="Z:\CavitABI\Resources\Logo\ABI_logo_monochrome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634" y="1796820"/>
            <a:ext cx="5243644" cy="31136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1057-B1D2-49C7-B880-C280265C37CA}" type="datetimeFigureOut">
              <a:rPr lang="en-NZ" smtClean="0"/>
              <a:pPr/>
              <a:t>17/07/2017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2E962-E40C-4709-82F5-46D77ED57239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072866" rtl="0" eaLnBrk="1" latinLnBrk="0" hangingPunct="1">
        <a:spcBef>
          <a:spcPct val="0"/>
        </a:spcBef>
        <a:buNone/>
        <a:defRPr sz="5200" kern="1200">
          <a:solidFill>
            <a:srgbClr val="197D97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rgbClr val="197D97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197D97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chart" Target="../charts/chart4.xml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906000" cy="6858003"/>
            <a:chOff x="0" y="-1"/>
            <a:chExt cx="9144000" cy="5143502"/>
          </a:xfrm>
        </p:grpSpPr>
        <p:pic>
          <p:nvPicPr>
            <p:cNvPr id="4" name="Picture 3" descr="bg.pn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2567946" y="-1"/>
              <a:ext cx="1287681" cy="5143501"/>
            </a:xfrm>
            <a:prstGeom prst="rect">
              <a:avLst/>
            </a:prstGeom>
          </p:spPr>
        </p:pic>
        <p:pic>
          <p:nvPicPr>
            <p:cNvPr id="5" name="Picture 4" descr="bg.pn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3851919" y="-1"/>
              <a:ext cx="1287681" cy="5143501"/>
            </a:xfrm>
            <a:prstGeom prst="rect">
              <a:avLst/>
            </a:prstGeom>
          </p:spPr>
        </p:pic>
        <p:pic>
          <p:nvPicPr>
            <p:cNvPr id="6" name="Picture 5" descr="bg.pn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5135892" y="0"/>
              <a:ext cx="1287681" cy="5143501"/>
            </a:xfrm>
            <a:prstGeom prst="rect">
              <a:avLst/>
            </a:prstGeom>
          </p:spPr>
        </p:pic>
        <p:pic>
          <p:nvPicPr>
            <p:cNvPr id="7" name="Picture 6" descr="bg.pn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7703838" y="0"/>
              <a:ext cx="1287681" cy="5143501"/>
            </a:xfrm>
            <a:prstGeom prst="rect">
              <a:avLst/>
            </a:prstGeom>
          </p:spPr>
        </p:pic>
        <p:pic>
          <p:nvPicPr>
            <p:cNvPr id="8" name="Picture 7" descr="bg.pn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6419865" y="0"/>
              <a:ext cx="1287681" cy="5143501"/>
            </a:xfrm>
            <a:prstGeom prst="rect">
              <a:avLst/>
            </a:prstGeom>
          </p:spPr>
        </p:pic>
        <p:pic>
          <p:nvPicPr>
            <p:cNvPr id="9" name="Picture 8" descr="bg.pn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1283973" y="-1"/>
              <a:ext cx="1287681" cy="5143501"/>
            </a:xfrm>
            <a:prstGeom prst="rect">
              <a:avLst/>
            </a:prstGeom>
          </p:spPr>
        </p:pic>
        <p:pic>
          <p:nvPicPr>
            <p:cNvPr id="10" name="Picture 9" descr="bg.png"/>
            <p:cNvPicPr>
              <a:picLocks noChangeAspect="1"/>
            </p:cNvPicPr>
            <p:nvPr/>
          </p:nvPicPr>
          <p:blipFill>
            <a:blip r:embed="rId3" cstate="print"/>
            <a:srcRect b="25000"/>
            <a:stretch>
              <a:fillRect/>
            </a:stretch>
          </p:blipFill>
          <p:spPr>
            <a:xfrm>
              <a:off x="0" y="0"/>
              <a:ext cx="1287681" cy="5143501"/>
            </a:xfrm>
            <a:prstGeom prst="rect">
              <a:avLst/>
            </a:prstGeom>
          </p:spPr>
        </p:pic>
        <p:pic>
          <p:nvPicPr>
            <p:cNvPr id="11" name="Picture 10" descr="bg.png"/>
            <p:cNvPicPr>
              <a:picLocks noChangeAspect="1"/>
            </p:cNvPicPr>
            <p:nvPr/>
          </p:nvPicPr>
          <p:blipFill>
            <a:blip r:embed="rId3" cstate="print"/>
            <a:srcRect r="87870" b="25000"/>
            <a:stretch>
              <a:fillRect/>
            </a:stretch>
          </p:blipFill>
          <p:spPr>
            <a:xfrm>
              <a:off x="8987809" y="-1"/>
              <a:ext cx="156191" cy="5143501"/>
            </a:xfrm>
            <a:prstGeom prst="rect">
              <a:avLst/>
            </a:prstGeom>
          </p:spPr>
        </p:pic>
      </p:grpSp>
      <p:sp>
        <p:nvSpPr>
          <p:cNvPr id="82" name="Rounded Rectangle 81"/>
          <p:cNvSpPr/>
          <p:nvPr/>
        </p:nvSpPr>
        <p:spPr>
          <a:xfrm>
            <a:off x="128464" y="116632"/>
            <a:ext cx="9649072" cy="6480719"/>
          </a:xfrm>
          <a:prstGeom prst="roundRect">
            <a:avLst>
              <a:gd name="adj" fmla="val 6746"/>
            </a:avLst>
          </a:prstGeom>
          <a:solidFill>
            <a:srgbClr val="FFFFFF">
              <a:alpha val="4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7" name="Rounded Rectangle 126"/>
          <p:cNvSpPr/>
          <p:nvPr/>
        </p:nvSpPr>
        <p:spPr>
          <a:xfrm>
            <a:off x="5279402" y="1196752"/>
            <a:ext cx="4426125" cy="18722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D4A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5000179" y="3140968"/>
            <a:ext cx="4716000" cy="30243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D4A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200472" y="3140968"/>
            <a:ext cx="4716000" cy="302433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D4A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/>
              <a:t>100% European 100% European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00472" y="3140968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Clients Over Age 18 </a:t>
            </a:r>
            <a:r>
              <a:rPr lang="en-US" sz="1000" b="1" dirty="0" smtClean="0"/>
              <a:t>(369 </a:t>
            </a:r>
            <a:r>
              <a:rPr lang="en-US" sz="1000" b="1" dirty="0" err="1" smtClean="0"/>
              <a:t>programmes</a:t>
            </a:r>
            <a:r>
              <a:rPr lang="en-US" sz="1000" b="1" dirty="0" smtClean="0"/>
              <a:t>)</a:t>
            </a:r>
            <a:endParaRPr lang="en-NZ" sz="1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002674" y="3140968"/>
            <a:ext cx="340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Clients Under Age 18 </a:t>
            </a:r>
            <a:r>
              <a:rPr lang="en-US" sz="1000" b="1" dirty="0" smtClean="0"/>
              <a:t>(125 </a:t>
            </a:r>
            <a:r>
              <a:rPr lang="en-US" sz="1000" b="1" dirty="0" err="1" smtClean="0"/>
              <a:t>programmes</a:t>
            </a:r>
            <a:r>
              <a:rPr lang="en-US" sz="1000" b="1" dirty="0" smtClean="0"/>
              <a:t>)</a:t>
            </a:r>
            <a:endParaRPr lang="en-NZ" sz="1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6476" y="6237312"/>
            <a:ext cx="9433048" cy="459432"/>
            <a:chOff x="236476" y="6237312"/>
            <a:chExt cx="9433048" cy="459432"/>
          </a:xfrm>
        </p:grpSpPr>
        <p:grpSp>
          <p:nvGrpSpPr>
            <p:cNvPr id="26" name="Group 67"/>
            <p:cNvGrpSpPr/>
            <p:nvPr/>
          </p:nvGrpSpPr>
          <p:grpSpPr>
            <a:xfrm>
              <a:off x="236476" y="6237312"/>
              <a:ext cx="9433048" cy="459432"/>
              <a:chOff x="200472" y="6259624"/>
              <a:chExt cx="9433048" cy="45943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00472" y="6259624"/>
                <a:ext cx="9433048" cy="459432"/>
              </a:xfrm>
              <a:prstGeom prst="roundRect">
                <a:avLst>
                  <a:gd name="adj" fmla="val 6746"/>
                </a:avLst>
              </a:prstGeom>
              <a:solidFill>
                <a:srgbClr val="197D97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31" name="Picture 30" descr="ABI_logo_Whit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81392" y="6259880"/>
                <a:ext cx="951392" cy="458921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493304" y="6251585"/>
              <a:ext cx="198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100" dirty="0" smtClean="0">
                  <a:solidFill>
                    <a:schemeClr val="bg1"/>
                  </a:solidFill>
                  <a:latin typeface="Cambria" pitchFamily="18" charset="0"/>
                </a:rPr>
                <a:t>09-831-0070 (Auckland)</a:t>
              </a:r>
            </a:p>
            <a:p>
              <a:r>
                <a:rPr lang="en-NZ" sz="1100" dirty="0" smtClean="0">
                  <a:solidFill>
                    <a:schemeClr val="bg1"/>
                  </a:solidFill>
                  <a:latin typeface="Cambria" pitchFamily="18" charset="0"/>
                </a:rPr>
                <a:t>04-237-0128 (Wellington)</a:t>
              </a:r>
              <a:endParaRPr lang="en-NZ" sz="11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77136" y="6251585"/>
              <a:ext cx="1872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100" dirty="0" smtClean="0">
                  <a:solidFill>
                    <a:schemeClr val="bg1"/>
                  </a:solidFill>
                  <a:latin typeface="Cambria" pitchFamily="18" charset="0"/>
                </a:rPr>
                <a:t>www.abi-rehab.co.nz</a:t>
              </a:r>
            </a:p>
            <a:p>
              <a:r>
                <a:rPr lang="en-NZ" sz="1100" dirty="0" smtClean="0">
                  <a:solidFill>
                    <a:schemeClr val="bg1"/>
                  </a:solidFill>
                  <a:latin typeface="Cambria" pitchFamily="18" charset="0"/>
                </a:rPr>
                <a:t>enquiry@abi-rehab.co.nz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4488" y="6309320"/>
              <a:ext cx="24482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100" dirty="0" smtClean="0">
                  <a:solidFill>
                    <a:schemeClr val="bg1"/>
                  </a:solidFill>
                  <a:latin typeface="Cambria" pitchFamily="18" charset="0"/>
                </a:rPr>
                <a:t>ABI Rehabilitation New Zealand Ltd.</a:t>
              </a:r>
              <a:endParaRPr lang="en-NZ" sz="11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272480" y="260648"/>
            <a:ext cx="4968552" cy="864096"/>
          </a:xfrm>
          <a:prstGeom prst="roundRect">
            <a:avLst/>
          </a:prstGeom>
          <a:solidFill>
            <a:srgbClr val="42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Rounded Rectangle 77"/>
          <p:cNvSpPr/>
          <p:nvPr/>
        </p:nvSpPr>
        <p:spPr>
          <a:xfrm>
            <a:off x="4376936" y="116632"/>
            <a:ext cx="5400600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D4A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808038" algn="l"/>
                <a:tab pos="1790700" algn="l"/>
              </a:tabLst>
            </a:pPr>
            <a:endParaRPr lang="en-NZ" sz="800" dirty="0">
              <a:solidFill>
                <a:schemeClr val="tx1"/>
              </a:solidFill>
            </a:endParaRPr>
          </a:p>
        </p:txBody>
      </p:sp>
      <p:pic>
        <p:nvPicPr>
          <p:cNvPr id="79" name="Picture 78" descr="CARF_Se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5448" y="368109"/>
            <a:ext cx="576064" cy="57542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32520" y="209109"/>
            <a:ext cx="331236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2016 Scorecard</a:t>
            </a:r>
          </a:p>
          <a:p>
            <a:pPr algn="ctr">
              <a:spcAft>
                <a:spcPts val="300"/>
              </a:spcAft>
            </a:pPr>
            <a:r>
              <a:rPr lang="en-US" sz="800" dirty="0" smtClean="0">
                <a:solidFill>
                  <a:schemeClr val="bg1"/>
                </a:solidFill>
              </a:rPr>
              <a:t>Information from 1 January – 31 December, 2016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Our scorecards give information about our client groups and their rehabilitation outcomes.  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97916" y="332656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Community Rehabilitation in Wellington</a:t>
            </a:r>
          </a:p>
        </p:txBody>
      </p:sp>
      <p:pic>
        <p:nvPicPr>
          <p:cNvPr id="83" name="Picture 82" descr="ABI_logo_FullColou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2960" y="412367"/>
            <a:ext cx="1117725" cy="486908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200472" y="1196752"/>
            <a:ext cx="4993018" cy="18722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D4A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9662" y="3958509"/>
            <a:ext cx="123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 smtClean="0"/>
              <a:t>Average: 41.1 years</a:t>
            </a:r>
          </a:p>
          <a:p>
            <a:pPr algn="ctr"/>
            <a:r>
              <a:rPr lang="en-NZ" sz="1000" dirty="0" smtClean="0"/>
              <a:t>Range:  18-90</a:t>
            </a:r>
            <a:endParaRPr lang="en-NZ" sz="10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-231576" y="-243408"/>
            <a:ext cx="295871" cy="324470"/>
            <a:chOff x="-231576" y="-243408"/>
            <a:chExt cx="295871" cy="324470"/>
          </a:xfrm>
        </p:grpSpPr>
        <p:grpSp>
          <p:nvGrpSpPr>
            <p:cNvPr id="114" name="Group 89"/>
            <p:cNvGrpSpPr/>
            <p:nvPr/>
          </p:nvGrpSpPr>
          <p:grpSpPr>
            <a:xfrm>
              <a:off x="-152972" y="-141635"/>
              <a:ext cx="217267" cy="222697"/>
              <a:chOff x="-152972" y="-141635"/>
              <a:chExt cx="217267" cy="222697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91"/>
            <p:cNvGrpSpPr/>
            <p:nvPr/>
          </p:nvGrpSpPr>
          <p:grpSpPr>
            <a:xfrm>
              <a:off x="-231576" y="-243408"/>
              <a:ext cx="217267" cy="222697"/>
              <a:chOff x="-152972" y="-141635"/>
              <a:chExt cx="217267" cy="222697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oup 120"/>
          <p:cNvGrpSpPr/>
          <p:nvPr/>
        </p:nvGrpSpPr>
        <p:grpSpPr>
          <a:xfrm rot="16200000">
            <a:off x="-245876" y="6791237"/>
            <a:ext cx="295871" cy="324470"/>
            <a:chOff x="-231576" y="-243408"/>
            <a:chExt cx="295871" cy="324470"/>
          </a:xfrm>
        </p:grpSpPr>
        <p:grpSp>
          <p:nvGrpSpPr>
            <p:cNvPr id="122" name="Group 89"/>
            <p:cNvGrpSpPr/>
            <p:nvPr/>
          </p:nvGrpSpPr>
          <p:grpSpPr>
            <a:xfrm>
              <a:off x="-152972" y="-141635"/>
              <a:ext cx="217267" cy="222697"/>
              <a:chOff x="-152972" y="-141635"/>
              <a:chExt cx="217267" cy="222697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91"/>
            <p:cNvGrpSpPr/>
            <p:nvPr/>
          </p:nvGrpSpPr>
          <p:grpSpPr>
            <a:xfrm>
              <a:off x="-231576" y="-243408"/>
              <a:ext cx="217267" cy="222697"/>
              <a:chOff x="-152972" y="-141635"/>
              <a:chExt cx="217267" cy="222697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163"/>
          <p:cNvGrpSpPr/>
          <p:nvPr/>
        </p:nvGrpSpPr>
        <p:grpSpPr>
          <a:xfrm rot="5400000">
            <a:off x="9827405" y="-229109"/>
            <a:ext cx="295871" cy="324470"/>
            <a:chOff x="-231576" y="-243408"/>
            <a:chExt cx="295871" cy="324470"/>
          </a:xfrm>
        </p:grpSpPr>
        <p:grpSp>
          <p:nvGrpSpPr>
            <p:cNvPr id="165" name="Group 89"/>
            <p:cNvGrpSpPr/>
            <p:nvPr/>
          </p:nvGrpSpPr>
          <p:grpSpPr>
            <a:xfrm>
              <a:off x="-152972" y="-141635"/>
              <a:ext cx="217267" cy="222697"/>
              <a:chOff x="-152972" y="-141635"/>
              <a:chExt cx="217267" cy="222697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91"/>
            <p:cNvGrpSpPr/>
            <p:nvPr/>
          </p:nvGrpSpPr>
          <p:grpSpPr>
            <a:xfrm>
              <a:off x="-231576" y="-243408"/>
              <a:ext cx="217267" cy="222697"/>
              <a:chOff x="-152972" y="-141635"/>
              <a:chExt cx="217267" cy="222697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Group 170"/>
          <p:cNvGrpSpPr/>
          <p:nvPr/>
        </p:nvGrpSpPr>
        <p:grpSpPr>
          <a:xfrm rot="10800000">
            <a:off x="9841705" y="6805536"/>
            <a:ext cx="295871" cy="324470"/>
            <a:chOff x="-231576" y="-243408"/>
            <a:chExt cx="295871" cy="324470"/>
          </a:xfrm>
        </p:grpSpPr>
        <p:grpSp>
          <p:nvGrpSpPr>
            <p:cNvPr id="172" name="Group 89"/>
            <p:cNvGrpSpPr/>
            <p:nvPr/>
          </p:nvGrpSpPr>
          <p:grpSpPr>
            <a:xfrm>
              <a:off x="-152972" y="-141635"/>
              <a:ext cx="217267" cy="222697"/>
              <a:chOff x="-152972" y="-141635"/>
              <a:chExt cx="217267" cy="222697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91"/>
            <p:cNvGrpSpPr/>
            <p:nvPr/>
          </p:nvGrpSpPr>
          <p:grpSpPr>
            <a:xfrm>
              <a:off x="-231576" y="-243408"/>
              <a:ext cx="217267" cy="222697"/>
              <a:chOff x="-152972" y="-141635"/>
              <a:chExt cx="217267" cy="222697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flipH="1">
                <a:off x="64294" y="-141635"/>
                <a:ext cx="1" cy="18864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-152972" y="81062"/>
                <a:ext cx="18720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6525042" y="1218393"/>
            <a:ext cx="19915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dirty="0" smtClean="0"/>
              <a:t>Satisfaction outcomes </a:t>
            </a:r>
          </a:p>
          <a:p>
            <a:pPr algn="ctr"/>
            <a:r>
              <a:rPr lang="en-NZ" sz="1000" dirty="0" smtClean="0"/>
              <a:t>Out of 35 client responses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73155" y="400843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000" b="1" dirty="0" smtClean="0"/>
              <a:t>Age:</a:t>
            </a:r>
            <a:endParaRPr lang="en-NZ" sz="1000" b="1" dirty="0"/>
          </a:p>
        </p:txBody>
      </p:sp>
      <p:graphicFrame>
        <p:nvGraphicFramePr>
          <p:cNvPr id="185" name="Table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57420"/>
              </p:ext>
            </p:extLst>
          </p:nvPr>
        </p:nvGraphicFramePr>
        <p:xfrm>
          <a:off x="272480" y="4581128"/>
          <a:ext cx="459655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66036314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03654261"/>
                    </a:ext>
                  </a:extLst>
                </a:gridCol>
                <a:gridCol w="740098">
                  <a:extLst>
                    <a:ext uri="{9D8B030D-6E8A-4147-A177-3AD203B41FA5}">
                      <a16:colId xmlns:a16="http://schemas.microsoft.com/office/drawing/2014/main" val="4137731601"/>
                    </a:ext>
                  </a:extLst>
                </a:gridCol>
                <a:gridCol w="740098">
                  <a:extLst>
                    <a:ext uri="{9D8B030D-6E8A-4147-A177-3AD203B41FA5}">
                      <a16:colId xmlns:a16="http://schemas.microsoft.com/office/drawing/2014/main" val="519170892"/>
                    </a:ext>
                  </a:extLst>
                </a:gridCol>
                <a:gridCol w="740098">
                  <a:extLst>
                    <a:ext uri="{9D8B030D-6E8A-4147-A177-3AD203B41FA5}">
                      <a16:colId xmlns:a16="http://schemas.microsoft.com/office/drawing/2014/main" val="498400953"/>
                    </a:ext>
                  </a:extLst>
                </a:gridCol>
              </a:tblGrid>
              <a:tr h="168382">
                <a:tc gridSpan="2">
                  <a:txBody>
                    <a:bodyPr/>
                    <a:lstStyle/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900" dirty="0" smtClean="0"/>
                        <a:t>Rehab Programme Outcomes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dirty="0" smtClean="0"/>
                        <a:t>Concussion</a:t>
                      </a:r>
                      <a:endParaRPr lang="en-NZ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dirty="0" smtClean="0"/>
                        <a:t>TI</a:t>
                      </a:r>
                      <a:endParaRPr lang="en-NZ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dirty="0" smtClean="0"/>
                        <a:t>Psychology</a:t>
                      </a:r>
                      <a:endParaRPr lang="en-NZ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39428"/>
                  </a:ext>
                </a:extLst>
              </a:tr>
              <a:tr h="168382">
                <a:tc gridSpan="2">
                  <a:txBody>
                    <a:bodyPr/>
                    <a:lstStyle/>
                    <a:p>
                      <a:r>
                        <a:rPr lang="en-NZ" sz="900" dirty="0" smtClean="0"/>
                        <a:t>Number of programmes</a:t>
                      </a:r>
                      <a:endParaRPr lang="en-NZ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217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78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17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19936"/>
                  </a:ext>
                </a:extLst>
              </a:tr>
              <a:tr h="168382">
                <a:tc gridSpan="2">
                  <a:txBody>
                    <a:bodyPr/>
                    <a:lstStyle/>
                    <a:p>
                      <a:r>
                        <a:rPr lang="en-NZ" sz="900" dirty="0" smtClean="0"/>
                        <a:t>Average</a:t>
                      </a:r>
                      <a:r>
                        <a:rPr lang="en-NZ" sz="900" baseline="0" dirty="0" smtClean="0"/>
                        <a:t> </a:t>
                      </a:r>
                      <a:r>
                        <a:rPr lang="en-NZ" sz="900" dirty="0" smtClean="0"/>
                        <a:t>time on programme</a:t>
                      </a:r>
                      <a:endParaRPr lang="en-NZ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90.0 days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129.3 days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107.5 days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596163"/>
                  </a:ext>
                </a:extLst>
              </a:tr>
              <a:tr h="168382">
                <a:tc rowSpan="3">
                  <a:txBody>
                    <a:bodyPr/>
                    <a:lstStyle/>
                    <a:p>
                      <a:pPr marL="0" algn="l" defTabSz="1072866" rtl="0" eaLnBrk="1" latinLnBrk="0" hangingPunct="1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clients who: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Achieved</a:t>
                      </a:r>
                      <a:r>
                        <a:rPr lang="en-NZ" sz="900" baseline="0" dirty="0" smtClean="0"/>
                        <a:t> programme goals</a:t>
                      </a:r>
                      <a:endParaRPr lang="en-N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83.9%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79.5%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88.2%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524992"/>
                  </a:ext>
                </a:extLst>
              </a:tr>
              <a:tr h="168382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Partially achieved programme goals</a:t>
                      </a:r>
                      <a:endParaRPr lang="en-N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13.8%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17.9%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0%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082604"/>
                  </a:ext>
                </a:extLst>
              </a:tr>
              <a:tr h="168382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Did not</a:t>
                      </a:r>
                      <a:r>
                        <a:rPr lang="en-NZ" sz="900" baseline="0" dirty="0" smtClean="0"/>
                        <a:t> achieve programme goals</a:t>
                      </a:r>
                      <a:endParaRPr lang="en-N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2.3%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2.6%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11.8%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6942575"/>
                  </a:ext>
                </a:extLst>
              </a:tr>
            </a:tbl>
          </a:graphicData>
        </a:graphic>
      </p:graphicFrame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7692"/>
              </p:ext>
            </p:extLst>
          </p:nvPr>
        </p:nvGraphicFramePr>
        <p:xfrm>
          <a:off x="5067442" y="4581128"/>
          <a:ext cx="459705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30">
                  <a:extLst>
                    <a:ext uri="{9D8B030D-6E8A-4147-A177-3AD203B41FA5}">
                      <a16:colId xmlns:a16="http://schemas.microsoft.com/office/drawing/2014/main" val="366036314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703654261"/>
                    </a:ext>
                  </a:extLst>
                </a:gridCol>
                <a:gridCol w="730407">
                  <a:extLst>
                    <a:ext uri="{9D8B030D-6E8A-4147-A177-3AD203B41FA5}">
                      <a16:colId xmlns:a16="http://schemas.microsoft.com/office/drawing/2014/main" val="4137731601"/>
                    </a:ext>
                  </a:extLst>
                </a:gridCol>
                <a:gridCol w="730407">
                  <a:extLst>
                    <a:ext uri="{9D8B030D-6E8A-4147-A177-3AD203B41FA5}">
                      <a16:colId xmlns:a16="http://schemas.microsoft.com/office/drawing/2014/main" val="519170892"/>
                    </a:ext>
                  </a:extLst>
                </a:gridCol>
                <a:gridCol w="730407">
                  <a:extLst>
                    <a:ext uri="{9D8B030D-6E8A-4147-A177-3AD203B41FA5}">
                      <a16:colId xmlns:a16="http://schemas.microsoft.com/office/drawing/2014/main" val="498400953"/>
                    </a:ext>
                  </a:extLst>
                </a:gridCol>
              </a:tblGrid>
              <a:tr h="139491">
                <a:tc gridSpan="2">
                  <a:txBody>
                    <a:bodyPr/>
                    <a:lstStyle/>
                    <a:p>
                      <a:r>
                        <a:rPr lang="en-NZ" sz="900" dirty="0" smtClean="0"/>
                        <a:t>Rehab Programme Outcomes</a:t>
                      </a:r>
                      <a:endParaRPr lang="en-NZ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dirty="0" smtClean="0"/>
                        <a:t>Concussion</a:t>
                      </a:r>
                      <a:endParaRPr lang="en-NZ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dirty="0" smtClean="0"/>
                        <a:t>TI</a:t>
                      </a:r>
                      <a:endParaRPr lang="en-NZ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b="1" dirty="0" smtClean="0"/>
                        <a:t>Psychology</a:t>
                      </a:r>
                      <a:endParaRPr lang="en-NZ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39428"/>
                  </a:ext>
                </a:extLst>
              </a:tr>
              <a:tr h="139491">
                <a:tc gridSpan="2">
                  <a:txBody>
                    <a:bodyPr/>
                    <a:lstStyle/>
                    <a:p>
                      <a:r>
                        <a:rPr lang="en-NZ" sz="900" dirty="0" smtClean="0"/>
                        <a:t>Number of programmes</a:t>
                      </a:r>
                      <a:endParaRPr lang="en-NZ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83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23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5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8019936"/>
                  </a:ext>
                </a:extLst>
              </a:tr>
              <a:tr h="139491">
                <a:tc gridSpan="2">
                  <a:txBody>
                    <a:bodyPr/>
                    <a:lstStyle/>
                    <a:p>
                      <a:r>
                        <a:rPr lang="en-NZ" sz="900" dirty="0" smtClean="0"/>
                        <a:t>Average</a:t>
                      </a:r>
                      <a:r>
                        <a:rPr lang="en-NZ" sz="900" baseline="0" dirty="0" smtClean="0"/>
                        <a:t> </a:t>
                      </a:r>
                      <a:r>
                        <a:rPr lang="en-NZ" sz="900" dirty="0" smtClean="0"/>
                        <a:t>time on programme</a:t>
                      </a:r>
                      <a:endParaRPr lang="en-NZ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102.1 days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123.0 days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125.2 days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596163"/>
                  </a:ext>
                </a:extLst>
              </a:tr>
              <a:tr h="139491">
                <a:tc rowSpan="3">
                  <a:txBody>
                    <a:bodyPr/>
                    <a:lstStyle/>
                    <a:p>
                      <a:pPr marL="0" algn="l" defTabSz="1072866" rtl="0" eaLnBrk="1" latinLnBrk="0" hangingPunct="1"/>
                      <a:r>
                        <a:rPr lang="en-NZ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of clients who:</a:t>
                      </a:r>
                      <a:endParaRPr lang="en-NZ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Achieved</a:t>
                      </a:r>
                      <a:r>
                        <a:rPr lang="en-NZ" sz="900" baseline="0" dirty="0" smtClean="0"/>
                        <a:t> programme goals</a:t>
                      </a:r>
                      <a:endParaRPr lang="en-N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83.1%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56.5%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60%</a:t>
                      </a:r>
                      <a:endParaRPr lang="en-NZ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524992"/>
                  </a:ext>
                </a:extLst>
              </a:tr>
              <a:tr h="139491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Partially achieved programme goals</a:t>
                      </a:r>
                      <a:endParaRPr lang="en-N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15.6%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34.8%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40%</a:t>
                      </a:r>
                      <a:endParaRPr kumimoji="0" lang="en-N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082604"/>
                  </a:ext>
                </a:extLst>
              </a:tr>
              <a:tr h="139491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900" dirty="0" smtClean="0"/>
                        <a:t>Did not</a:t>
                      </a:r>
                      <a:r>
                        <a:rPr lang="en-NZ" sz="900" baseline="0" dirty="0" smtClean="0"/>
                        <a:t> achieve programme goals</a:t>
                      </a:r>
                      <a:endParaRPr lang="en-N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1.2%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900" dirty="0" smtClean="0"/>
                        <a:t>8.7%</a:t>
                      </a:r>
                      <a:endParaRPr lang="en-NZ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0%</a:t>
                      </a:r>
                      <a:endParaRPr kumimoji="0" lang="en-NZ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694257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83168" y="1673513"/>
            <a:ext cx="2478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000" b="1" dirty="0"/>
              <a:t>Psychological services: </a:t>
            </a:r>
            <a:r>
              <a:rPr lang="en-NZ" sz="1000" dirty="0"/>
              <a:t>Support for individuals to manage changes to their mood, cognition or behaviour following their injury.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000" b="1" dirty="0"/>
              <a:t>Assessments:  </a:t>
            </a:r>
            <a:r>
              <a:rPr lang="en-NZ" sz="1000" dirty="0"/>
              <a:t>A series of tests (medical, physical, and/or pen-and-paper) designed to identify strengths and weaknesses</a:t>
            </a:r>
            <a:r>
              <a:rPr lang="en-NZ" sz="1000" dirty="0" smtClean="0"/>
              <a:t>.</a:t>
            </a:r>
            <a:endParaRPr lang="en-NZ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9719" y="1673513"/>
            <a:ext cx="2321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000" b="1" dirty="0"/>
              <a:t>Concussion service</a:t>
            </a:r>
            <a:r>
              <a:rPr lang="en-NZ" sz="1000" dirty="0"/>
              <a:t>:  Multi-disciplinary treatment for clients with mild to moderate traumatic brain injury.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000" b="1" dirty="0"/>
              <a:t>Training for Independence (TI):  </a:t>
            </a:r>
            <a:r>
              <a:rPr lang="en-NZ" sz="1000" dirty="0"/>
              <a:t>Rehabilitation to increase independence in self care, domestic, and  community-based activity.  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79918" y="1177588"/>
            <a:ext cx="473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NZ" sz="1400" b="1" dirty="0" smtClean="0"/>
              <a:t>ABI Rehabilitation offers comprehensive home, community, and clinic-based rehabilitation for adults and children.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263" y="1719319"/>
            <a:ext cx="186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 smtClean="0"/>
              <a:t>“Overall</a:t>
            </a:r>
            <a:r>
              <a:rPr lang="en-NZ" sz="1100" dirty="0"/>
              <a:t>, how satisfied were you with </a:t>
            </a:r>
            <a:r>
              <a:rPr lang="en-NZ" sz="1100" dirty="0" smtClean="0"/>
              <a:t>our services?” </a:t>
            </a:r>
          </a:p>
          <a:p>
            <a:pPr algn="ctr">
              <a:spcBef>
                <a:spcPts val="600"/>
              </a:spcBef>
            </a:pPr>
            <a:r>
              <a:rPr lang="en-NZ" sz="1200" b="1" dirty="0" smtClean="0">
                <a:solidFill>
                  <a:srgbClr val="426D7F"/>
                </a:solidFill>
              </a:rPr>
              <a:t>100%</a:t>
            </a:r>
          </a:p>
          <a:p>
            <a:pPr algn="ctr"/>
            <a:r>
              <a:rPr lang="en-NZ" sz="1100" dirty="0" smtClean="0">
                <a:solidFill>
                  <a:srgbClr val="426D7F"/>
                </a:solidFill>
              </a:rPr>
              <a:t>Were ‘mostly </a:t>
            </a:r>
            <a:r>
              <a:rPr lang="en-NZ" sz="1100" dirty="0">
                <a:solidFill>
                  <a:srgbClr val="426D7F"/>
                </a:solidFill>
              </a:rPr>
              <a:t>satisfied’, ‘satisfied’, or ‘completely satisfied</a:t>
            </a:r>
            <a:r>
              <a:rPr lang="en-NZ" sz="1100" dirty="0" smtClean="0">
                <a:solidFill>
                  <a:srgbClr val="426D7F"/>
                </a:solidFill>
              </a:rPr>
              <a:t>’</a:t>
            </a:r>
            <a:endParaRPr lang="en-NZ" sz="1100" dirty="0">
              <a:solidFill>
                <a:srgbClr val="426D7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4686" y="1733592"/>
            <a:ext cx="151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 smtClean="0"/>
              <a:t>“Would </a:t>
            </a:r>
            <a:r>
              <a:rPr lang="en-NZ" sz="1100" dirty="0"/>
              <a:t>you recommend our services</a:t>
            </a:r>
            <a:r>
              <a:rPr lang="en-NZ" sz="1100" dirty="0" smtClean="0"/>
              <a:t>?” </a:t>
            </a:r>
          </a:p>
          <a:p>
            <a:pPr algn="ctr">
              <a:spcBef>
                <a:spcPts val="600"/>
              </a:spcBef>
            </a:pPr>
            <a:r>
              <a:rPr lang="en-NZ" sz="1200" b="1" dirty="0" smtClean="0">
                <a:solidFill>
                  <a:srgbClr val="426D7F"/>
                </a:solidFill>
              </a:rPr>
              <a:t>100%</a:t>
            </a:r>
          </a:p>
          <a:p>
            <a:pPr algn="ctr"/>
            <a:r>
              <a:rPr lang="en-NZ" sz="1100" dirty="0" smtClean="0">
                <a:solidFill>
                  <a:srgbClr val="426D7F"/>
                </a:solidFill>
              </a:rPr>
              <a:t>Said ‘Yes’</a:t>
            </a:r>
            <a:endParaRPr lang="en-NZ" sz="1100" dirty="0">
              <a:solidFill>
                <a:srgbClr val="426D7F"/>
              </a:solidFill>
            </a:endParaRPr>
          </a:p>
          <a:p>
            <a:pPr algn="ctr"/>
            <a:endParaRPr lang="en-NZ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8186135" y="1700808"/>
            <a:ext cx="151939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dirty="0" smtClean="0"/>
              <a:t>“Rate </a:t>
            </a:r>
            <a:r>
              <a:rPr lang="en-NZ" sz="1100" dirty="0"/>
              <a:t>the change in your condition</a:t>
            </a:r>
            <a:r>
              <a:rPr lang="en-NZ" sz="1100" dirty="0" smtClean="0"/>
              <a:t>?”</a:t>
            </a:r>
          </a:p>
          <a:p>
            <a:pPr algn="ctr">
              <a:spcBef>
                <a:spcPts val="600"/>
              </a:spcBef>
            </a:pPr>
            <a:r>
              <a:rPr lang="en-NZ" sz="1200" b="1" dirty="0" smtClean="0">
                <a:solidFill>
                  <a:srgbClr val="426D7F"/>
                </a:solidFill>
              </a:rPr>
              <a:t>96.9%</a:t>
            </a:r>
          </a:p>
          <a:p>
            <a:pPr algn="ctr"/>
            <a:r>
              <a:rPr lang="en-NZ" sz="1100" dirty="0" smtClean="0">
                <a:solidFill>
                  <a:srgbClr val="426D7F"/>
                </a:solidFill>
              </a:rPr>
              <a:t>Got ‘moderately </a:t>
            </a:r>
            <a:r>
              <a:rPr lang="en-NZ" sz="1100" dirty="0">
                <a:solidFill>
                  <a:srgbClr val="426D7F"/>
                </a:solidFill>
              </a:rPr>
              <a:t>better’, ‘better’, or </a:t>
            </a:r>
            <a:r>
              <a:rPr lang="en-NZ" sz="1100" dirty="0" smtClean="0">
                <a:solidFill>
                  <a:srgbClr val="426D7F"/>
                </a:solidFill>
              </a:rPr>
              <a:t>‘a great </a:t>
            </a:r>
            <a:r>
              <a:rPr lang="en-NZ" sz="1100" dirty="0">
                <a:solidFill>
                  <a:srgbClr val="426D7F"/>
                </a:solidFill>
              </a:rPr>
              <a:t>deal better’</a:t>
            </a:r>
          </a:p>
          <a:p>
            <a:pPr algn="ctr"/>
            <a:endParaRPr lang="en-NZ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-375057" y="3624311"/>
            <a:ext cx="1254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000" b="1" dirty="0" smtClean="0"/>
              <a:t>Gender:</a:t>
            </a:r>
            <a:endParaRPr lang="en-NZ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76636" y="3555205"/>
            <a:ext cx="10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 smtClean="0"/>
              <a:t>Male: 51.5%</a:t>
            </a:r>
          </a:p>
          <a:p>
            <a:pPr algn="ctr"/>
            <a:r>
              <a:rPr lang="en-NZ" sz="1000" dirty="0" smtClean="0"/>
              <a:t>Female: 48.5%</a:t>
            </a:r>
            <a:endParaRPr lang="en-NZ" sz="1000" dirty="0"/>
          </a:p>
        </p:txBody>
      </p:sp>
      <p:sp>
        <p:nvSpPr>
          <p:cNvPr id="191" name="TextBox 190"/>
          <p:cNvSpPr txBox="1"/>
          <p:nvPr/>
        </p:nvSpPr>
        <p:spPr>
          <a:xfrm>
            <a:off x="5522001" y="3958509"/>
            <a:ext cx="123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 smtClean="0"/>
              <a:t>Average: 12.3 years</a:t>
            </a:r>
          </a:p>
          <a:p>
            <a:pPr algn="ctr"/>
            <a:r>
              <a:rPr lang="en-NZ" sz="1000" dirty="0" smtClean="0"/>
              <a:t>Range:  0-17</a:t>
            </a:r>
            <a:endParaRPr lang="en-NZ" sz="1000" dirty="0"/>
          </a:p>
        </p:txBody>
      </p:sp>
      <p:sp>
        <p:nvSpPr>
          <p:cNvPr id="192" name="TextBox 191"/>
          <p:cNvSpPr txBox="1"/>
          <p:nvPr/>
        </p:nvSpPr>
        <p:spPr>
          <a:xfrm>
            <a:off x="4479184" y="400843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000" b="1" dirty="0" smtClean="0"/>
              <a:t>Age:</a:t>
            </a:r>
            <a:endParaRPr lang="en-NZ" sz="1000" b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4377282" y="3624311"/>
            <a:ext cx="1254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000" b="1" dirty="0" smtClean="0"/>
              <a:t>Gender:</a:t>
            </a:r>
            <a:endParaRPr lang="en-NZ" sz="1000" b="1" dirty="0"/>
          </a:p>
        </p:txBody>
      </p:sp>
      <p:sp>
        <p:nvSpPr>
          <p:cNvPr id="194" name="TextBox 193"/>
          <p:cNvSpPr txBox="1"/>
          <p:nvPr/>
        </p:nvSpPr>
        <p:spPr>
          <a:xfrm>
            <a:off x="5628975" y="3555205"/>
            <a:ext cx="100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 smtClean="0"/>
              <a:t>Male: 65.6%</a:t>
            </a:r>
          </a:p>
          <a:p>
            <a:pPr algn="ctr"/>
            <a:r>
              <a:rPr lang="en-NZ" sz="1000" dirty="0" smtClean="0"/>
              <a:t>Female: 34.4%</a:t>
            </a:r>
            <a:endParaRPr lang="en-NZ" sz="1000" dirty="0"/>
          </a:p>
        </p:txBody>
      </p:sp>
      <p:graphicFrame>
        <p:nvGraphicFramePr>
          <p:cNvPr id="195" name="Chart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719436"/>
              </p:ext>
            </p:extLst>
          </p:nvPr>
        </p:nvGraphicFramePr>
        <p:xfrm>
          <a:off x="1998948" y="3512887"/>
          <a:ext cx="1339200" cy="96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6" name="Chart 1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448767"/>
              </p:ext>
            </p:extLst>
          </p:nvPr>
        </p:nvGraphicFramePr>
        <p:xfrm>
          <a:off x="3394915" y="3527832"/>
          <a:ext cx="1529741" cy="96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7" name="Chart 1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766831"/>
              </p:ext>
            </p:extLst>
          </p:nvPr>
        </p:nvGraphicFramePr>
        <p:xfrm>
          <a:off x="6817962" y="3512887"/>
          <a:ext cx="1339200" cy="96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8" name="Chart 1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455311"/>
              </p:ext>
            </p:extLst>
          </p:nvPr>
        </p:nvGraphicFramePr>
        <p:xfrm>
          <a:off x="8178427" y="3501008"/>
          <a:ext cx="1547920" cy="96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2468871" y="5949280"/>
            <a:ext cx="241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800" dirty="0" smtClean="0"/>
              <a:t>In addition, there were 57 stand-alone assessments.</a:t>
            </a:r>
            <a:endParaRPr lang="en-NZ" sz="800" dirty="0"/>
          </a:p>
        </p:txBody>
      </p:sp>
      <p:sp>
        <p:nvSpPr>
          <p:cNvPr id="87" name="TextBox 86"/>
          <p:cNvSpPr txBox="1"/>
          <p:nvPr/>
        </p:nvSpPr>
        <p:spPr>
          <a:xfrm>
            <a:off x="7293407" y="5949280"/>
            <a:ext cx="241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800" dirty="0" smtClean="0"/>
              <a:t>In addition, there were 14 stand-alone assessments.</a:t>
            </a:r>
            <a:endParaRPr lang="en-NZ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422</Words>
  <Application>Microsoft Office PowerPoint</Application>
  <PresentationFormat>A4 Paper (210x297 mm)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Elijah Ng Chok</dc:creator>
  <cp:lastModifiedBy>Allison Foster</cp:lastModifiedBy>
  <cp:revision>212</cp:revision>
  <dcterms:created xsi:type="dcterms:W3CDTF">2010-12-17T01:43:09Z</dcterms:created>
  <dcterms:modified xsi:type="dcterms:W3CDTF">2017-07-17T02:24:25Z</dcterms:modified>
</cp:coreProperties>
</file>